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7"/>
  </p:notesMasterIdLst>
  <p:sldIdLst>
    <p:sldId id="930" r:id="rId5"/>
    <p:sldId id="1035" r:id="rId6"/>
    <p:sldId id="967" r:id="rId7"/>
    <p:sldId id="932" r:id="rId8"/>
    <p:sldId id="1060" r:id="rId9"/>
    <p:sldId id="966" r:id="rId10"/>
    <p:sldId id="931" r:id="rId11"/>
    <p:sldId id="990" r:id="rId12"/>
    <p:sldId id="992" r:id="rId13"/>
    <p:sldId id="978" r:id="rId14"/>
    <p:sldId id="965" r:id="rId15"/>
    <p:sldId id="1235" r:id="rId16"/>
    <p:sldId id="981" r:id="rId17"/>
    <p:sldId id="1049" r:id="rId18"/>
    <p:sldId id="972" r:id="rId19"/>
    <p:sldId id="937" r:id="rId20"/>
    <p:sldId id="994" r:id="rId21"/>
    <p:sldId id="974" r:id="rId22"/>
    <p:sldId id="975" r:id="rId23"/>
    <p:sldId id="1238" r:id="rId24"/>
    <p:sldId id="1232" r:id="rId25"/>
    <p:sldId id="1138" r:id="rId26"/>
    <p:sldId id="1133" r:id="rId27"/>
    <p:sldId id="1066" r:id="rId28"/>
    <p:sldId id="1142" r:id="rId29"/>
    <p:sldId id="1234" r:id="rId30"/>
    <p:sldId id="1139" r:id="rId31"/>
    <p:sldId id="1141" r:id="rId32"/>
    <p:sldId id="1140" r:id="rId33"/>
    <p:sldId id="1170" r:id="rId34"/>
    <p:sldId id="1134" r:id="rId35"/>
    <p:sldId id="1109" r:id="rId36"/>
    <p:sldId id="1261" r:id="rId37"/>
    <p:sldId id="1255" r:id="rId38"/>
    <p:sldId id="1145" r:id="rId39"/>
    <p:sldId id="1211" r:id="rId40"/>
    <p:sldId id="1243" r:id="rId41"/>
    <p:sldId id="1281" r:id="rId42"/>
    <p:sldId id="1152" r:id="rId43"/>
    <p:sldId id="1155" r:id="rId44"/>
    <p:sldId id="1156" r:id="rId45"/>
    <p:sldId id="1157" r:id="rId46"/>
    <p:sldId id="1274" r:id="rId47"/>
    <p:sldId id="1177" r:id="rId48"/>
    <p:sldId id="1178" r:id="rId49"/>
    <p:sldId id="1258" r:id="rId50"/>
    <p:sldId id="1257" r:id="rId51"/>
    <p:sldId id="1278" r:id="rId52"/>
    <p:sldId id="1179" r:id="rId53"/>
    <p:sldId id="1279" r:id="rId54"/>
    <p:sldId id="1225" r:id="rId55"/>
    <p:sldId id="1182" r:id="rId56"/>
    <p:sldId id="1183" r:id="rId57"/>
    <p:sldId id="1184" r:id="rId58"/>
    <p:sldId id="1222" r:id="rId59"/>
    <p:sldId id="1271" r:id="rId60"/>
    <p:sldId id="1188" r:id="rId61"/>
    <p:sldId id="1174" r:id="rId62"/>
    <p:sldId id="1195" r:id="rId63"/>
    <p:sldId id="1283" r:id="rId64"/>
    <p:sldId id="1284" r:id="rId65"/>
    <p:sldId id="1280" r:id="rId66"/>
    <p:sldId id="1210" r:id="rId67"/>
    <p:sldId id="1070" r:id="rId68"/>
    <p:sldId id="1233" r:id="rId69"/>
    <p:sldId id="1069" r:id="rId70"/>
    <p:sldId id="1285" r:id="rId71"/>
    <p:sldId id="1286" r:id="rId72"/>
    <p:sldId id="1287" r:id="rId73"/>
    <p:sldId id="1288" r:id="rId74"/>
    <p:sldId id="1289" r:id="rId75"/>
    <p:sldId id="1290" r:id="rId76"/>
  </p:sldIdLst>
  <p:sldSz cx="9144000" cy="6858000" type="screen4x3"/>
  <p:notesSz cx="6735763" cy="98663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9" userDrawn="1">
          <p15:clr>
            <a:srgbClr val="A4A3A4"/>
          </p15:clr>
        </p15:guide>
        <p15:guide id="2" pos="29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Yury German" initials="YG" lastIdx="5" clrIdx="5">
    <p:extLst/>
  </p:cmAuthor>
  <p:cmAuthor id="8" name="Oleg Larin" initials="OL" lastIdx="15" clrIdx="6"/>
  <p:cmAuthor id="2" name="Maxim Chernuschenko" initials="MC" lastIdx="7" clrIdx="0">
    <p:extLst/>
  </p:cmAuthor>
  <p:cmAuthor id="9" name="Nikolay Zubtsov" initials="NZ" lastIdx="11" clrIdx="7">
    <p:extLst>
      <p:ext uri="{19B8F6BF-5375-455C-9EA6-DF929625EA0E}">
        <p15:presenceInfo xmlns:p15="http://schemas.microsoft.com/office/powerpoint/2012/main" userId="Nikolay Zubtsov" providerId="None"/>
      </p:ext>
    </p:extLst>
  </p:cmAuthor>
  <p:cmAuthor id="3" name="Sergey Alexandrov" initials="SA" lastIdx="1" clrIdx="1">
    <p:extLst/>
  </p:cmAuthor>
  <p:cmAuthor id="10" name="Anton Dzyatkovskiy" initials="AD" lastIdx="12" clrIdx="8">
    <p:extLst>
      <p:ext uri="{19B8F6BF-5375-455C-9EA6-DF929625EA0E}">
        <p15:presenceInfo xmlns:p15="http://schemas.microsoft.com/office/powerpoint/2012/main" userId="Anton Dzyatkovskiy" providerId="None"/>
      </p:ext>
    </p:extLst>
  </p:cmAuthor>
  <p:cmAuthor id="4" name="User" initials="U" lastIdx="31" clrIdx="2"/>
  <p:cmAuthor id="5" name="Artem Andreev" initials="AA" lastIdx="26" clrIdx="3">
    <p:extLst/>
  </p:cmAuthor>
  <p:cmAuthor id="6" name="Trifonov Alexey" initials="TA" lastIdx="7"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E9EDF4"/>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Средний стиль 3 — акцент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Темный стиль 2 — акцент 1/акцент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8" autoAdjust="0"/>
    <p:restoredTop sz="94980" autoAdjust="0"/>
  </p:normalViewPr>
  <p:slideViewPr>
    <p:cSldViewPr>
      <p:cViewPr varScale="1">
        <p:scale>
          <a:sx n="106" d="100"/>
          <a:sy n="106" d="100"/>
        </p:scale>
        <p:origin x="540" y="96"/>
      </p:cViewPr>
      <p:guideLst>
        <p:guide orient="horz" pos="1979"/>
        <p:guide pos="2925"/>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erlion\AppData\Local\Microsoft\Windows\Temporary%20Internet%20Files\Content.Outlook\XKX5MXYD\Risk%20roll%20rates%20+%20graph%20MM15092016.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MY" sz="1800" b="0" i="0" baseline="0" dirty="0">
                <a:effectLst/>
              </a:rPr>
              <a:t>Estimated Sales of Moneylenders* &amp; Grey Market, Our Share</a:t>
            </a:r>
            <a:endParaRPr lang="en-MY"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945552592754597E-2"/>
          <c:y val="0.23203729413256796"/>
          <c:w val="0.85124711842926204"/>
          <c:h val="0.63361575897429401"/>
        </c:manualLayout>
      </c:layout>
      <c:barChart>
        <c:barDir val="col"/>
        <c:grouping val="stacked"/>
        <c:varyColors val="0"/>
        <c:ser>
          <c:idx val="0"/>
          <c:order val="0"/>
          <c:tx>
            <c:strRef>
              <c:f>'Main parameters'!$A$160</c:f>
              <c:strCache>
                <c:ptCount val="1"/>
                <c:pt idx="0">
                  <c:v>MFIs, NGO and Co-op, mln usd</c:v>
                </c:pt>
              </c:strCache>
            </c:strRef>
          </c:tx>
          <c:spPr>
            <a:solidFill>
              <a:srgbClr val="FF0000"/>
            </a:solidFill>
            <a:ln>
              <a:noFill/>
            </a:ln>
            <a:effectLst/>
          </c:spPr>
          <c:invertIfNegative val="0"/>
          <c:dLbls>
            <c:dLbl>
              <c:idx val="0"/>
              <c:layout>
                <c:manualLayout>
                  <c:x val="0"/>
                  <c:y val="-3.09724445233523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750-43FC-B23F-F79D2CDDE8FB}"/>
                </c:ext>
              </c:extLst>
            </c:dLbl>
            <c:dLbl>
              <c:idx val="1"/>
              <c:layout>
                <c:manualLayout>
                  <c:x val="0"/>
                  <c:y val="-5.265315568969914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750-43FC-B23F-F79D2CDDE8FB}"/>
                </c:ext>
              </c:extLst>
            </c:dLbl>
            <c:dLbl>
              <c:idx val="2"/>
              <c:layout>
                <c:manualLayout>
                  <c:x val="0"/>
                  <c:y val="-6.813937795137532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750-43FC-B23F-F79D2CDDE8FB}"/>
                </c:ext>
              </c:extLst>
            </c:dLbl>
            <c:dLbl>
              <c:idx val="3"/>
              <c:layout>
                <c:manualLayout>
                  <c:x val="0"/>
                  <c:y val="-8.672284466538675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750-43FC-B23F-F79D2CDDE8FB}"/>
                </c:ext>
              </c:extLst>
            </c:dLbl>
            <c:dLbl>
              <c:idx val="4"/>
              <c:layout>
                <c:manualLayout>
                  <c:x val="0"/>
                  <c:y val="-8.982008911772186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750-43FC-B23F-F79D2CDDE8FB}"/>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2017</c:v>
                </c:pt>
                <c:pt idx="1">
                  <c:v>2018</c:v>
                </c:pt>
                <c:pt idx="2">
                  <c:v>2019</c:v>
                </c:pt>
                <c:pt idx="3">
                  <c:v>2020</c:v>
                </c:pt>
                <c:pt idx="4">
                  <c:v>2021</c:v>
                </c:pt>
              </c:numCache>
            </c:numRef>
          </c:cat>
          <c:val>
            <c:numRef>
              <c:f>'Main parameters'!$B$160:$F$160</c:f>
              <c:numCache>
                <c:formatCode>_(* #,##0_);_(* \(#,##0\);_(* "-"??_);_(@_)</c:formatCode>
                <c:ptCount val="5"/>
                <c:pt idx="0">
                  <c:v>1250</c:v>
                </c:pt>
                <c:pt idx="1">
                  <c:v>1362.5</c:v>
                </c:pt>
                <c:pt idx="2">
                  <c:v>1485.125</c:v>
                </c:pt>
                <c:pt idx="3">
                  <c:v>1618.7862500000001</c:v>
                </c:pt>
                <c:pt idx="4">
                  <c:v>1764.4770125000002</c:v>
                </c:pt>
              </c:numCache>
            </c:numRef>
          </c:val>
          <c:extLst>
            <c:ext xmlns:c16="http://schemas.microsoft.com/office/drawing/2014/chart" uri="{C3380CC4-5D6E-409C-BE32-E72D297353CC}">
              <c16:uniqueId val="{00000005-4750-43FC-B23F-F79D2CDDE8FB}"/>
            </c:ext>
          </c:extLst>
        </c:ser>
        <c:ser>
          <c:idx val="1"/>
          <c:order val="1"/>
          <c:tx>
            <c:strRef>
              <c:f>'Main parameters'!$A$161</c:f>
              <c:strCache>
                <c:ptCount val="1"/>
                <c:pt idx="0">
                  <c:v>Pawnshops and unofficial lenders, mln usd</c:v>
                </c:pt>
              </c:strCache>
            </c:strRef>
          </c:tx>
          <c:spPr>
            <a:solidFill>
              <a:schemeClr val="tx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2017</c:v>
                </c:pt>
                <c:pt idx="1">
                  <c:v>2018</c:v>
                </c:pt>
                <c:pt idx="2">
                  <c:v>2019</c:v>
                </c:pt>
                <c:pt idx="3">
                  <c:v>2020</c:v>
                </c:pt>
                <c:pt idx="4">
                  <c:v>2021</c:v>
                </c:pt>
              </c:numCache>
            </c:numRef>
          </c:cat>
          <c:val>
            <c:numRef>
              <c:f>'Main parameters'!$B$161:$F$161</c:f>
              <c:numCache>
                <c:formatCode>_(* #,##0_);_(* \(#,##0\);_(* "-"??_);_(@_)</c:formatCode>
                <c:ptCount val="5"/>
                <c:pt idx="0" formatCode="_(* #,##0_);_(* \(#,##0\);_(* &quot;-&quot;?_);_(@_)">
                  <c:v>350</c:v>
                </c:pt>
                <c:pt idx="1">
                  <c:v>381.5</c:v>
                </c:pt>
                <c:pt idx="2">
                  <c:v>415.83500000000004</c:v>
                </c:pt>
                <c:pt idx="3">
                  <c:v>453.26015000000007</c:v>
                </c:pt>
                <c:pt idx="4">
                  <c:v>494.05356350000011</c:v>
                </c:pt>
              </c:numCache>
            </c:numRef>
          </c:val>
          <c:extLst>
            <c:ext xmlns:c16="http://schemas.microsoft.com/office/drawing/2014/chart" uri="{C3380CC4-5D6E-409C-BE32-E72D297353CC}">
              <c16:uniqueId val="{00000006-4750-43FC-B23F-F79D2CDDE8FB}"/>
            </c:ext>
          </c:extLst>
        </c:ser>
        <c:dLbls>
          <c:showLegendKey val="0"/>
          <c:showVal val="0"/>
          <c:showCatName val="0"/>
          <c:showSerName val="0"/>
          <c:showPercent val="0"/>
          <c:showBubbleSize val="0"/>
        </c:dLbls>
        <c:gapWidth val="150"/>
        <c:overlap val="100"/>
        <c:axId val="78982656"/>
        <c:axId val="157732224"/>
        <c:extLst>
          <c:ext xmlns:c15="http://schemas.microsoft.com/office/drawing/2012/chart" uri="{02D57815-91ED-43cb-92C2-25804820EDAC}">
            <c15:filteredBarSeries>
              <c15:ser>
                <c:idx val="2"/>
                <c:order val="2"/>
                <c:tx>
                  <c:strRef>
                    <c:extLst>
                      <c:ext uri="{02D57815-91ED-43cb-92C2-25804820EDAC}">
                        <c15:formulaRef>
                          <c15:sqref>'Main parameters'!$A$162</c15:sqref>
                        </c15:formulaRef>
                      </c:ext>
                    </c:extLst>
                    <c:strCache>
                      <c:ptCount val="1"/>
                      <c:pt idx="0">
                        <c:v>Overal Market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'Main parameters'!$B$159:$F$159</c15:sqref>
                        </c15:formulaRef>
                      </c:ext>
                    </c:extLst>
                    <c:numCache>
                      <c:formatCode>General</c:formatCode>
                      <c:ptCount val="5"/>
                      <c:pt idx="0">
                        <c:v>2017</c:v>
                      </c:pt>
                      <c:pt idx="1">
                        <c:v>2018</c:v>
                      </c:pt>
                      <c:pt idx="2">
                        <c:v>2019</c:v>
                      </c:pt>
                      <c:pt idx="3">
                        <c:v>2020</c:v>
                      </c:pt>
                      <c:pt idx="4">
                        <c:v>2021</c:v>
                      </c:pt>
                    </c:numCache>
                  </c:numRef>
                </c:cat>
                <c:val>
                  <c:numRef>
                    <c:extLst>
                      <c:ext uri="{02D57815-91ED-43cb-92C2-25804820EDAC}">
                        <c15:formulaRef>
                          <c15:sqref>'Main parameters'!$B$162:$F$162</c15:sqref>
                        </c15:formulaRef>
                      </c:ext>
                    </c:extLst>
                    <c:numCache>
                      <c:formatCode>_(* #,##0_);_(* \(#,##0\);_(* "-"??_);_(@_)</c:formatCode>
                      <c:ptCount val="5"/>
                      <c:pt idx="0">
                        <c:v>1600</c:v>
                      </c:pt>
                      <c:pt idx="1">
                        <c:v>1744</c:v>
                      </c:pt>
                      <c:pt idx="2">
                        <c:v>1900.96</c:v>
                      </c:pt>
                      <c:pt idx="3">
                        <c:v>2072.0464000000002</c:v>
                      </c:pt>
                      <c:pt idx="4">
                        <c:v>2258.5305760000001</c:v>
                      </c:pt>
                    </c:numCache>
                  </c:numRef>
                </c:val>
                <c:extLst>
                  <c:ext xmlns:c16="http://schemas.microsoft.com/office/drawing/2014/chart" uri="{C3380CC4-5D6E-409C-BE32-E72D297353CC}">
                    <c16:uniqueId val="{0000000D-4750-43FC-B23F-F79D2CDDE8FB}"/>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'Main parameters'!$A$164</c15:sqref>
                        </c15:formulaRef>
                      </c:ext>
                    </c:extLst>
                    <c:strCache>
                      <c:ptCount val="1"/>
                      <c:pt idx="0">
                        <c:v>Our Market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'Main parameters'!$B$159:$F$159</c15:sqref>
                        </c15:formulaRef>
                      </c:ext>
                    </c:extLst>
                    <c:numCache>
                      <c:formatCode>General</c:formatCode>
                      <c:ptCount val="5"/>
                      <c:pt idx="0">
                        <c:v>2017</c:v>
                      </c:pt>
                      <c:pt idx="1">
                        <c:v>2018</c:v>
                      </c:pt>
                      <c:pt idx="2">
                        <c:v>2019</c:v>
                      </c:pt>
                      <c:pt idx="3">
                        <c:v>2020</c:v>
                      </c:pt>
                      <c:pt idx="4">
                        <c:v>2021</c:v>
                      </c:pt>
                    </c:numCache>
                  </c:numRef>
                </c:cat>
                <c:val>
                  <c:numRef>
                    <c:extLst xmlns:c15="http://schemas.microsoft.com/office/drawing/2012/chart">
                      <c:ext xmlns:c15="http://schemas.microsoft.com/office/drawing/2012/chart" uri="{02D57815-91ED-43cb-92C2-25804820EDAC}">
                        <c15:formulaRef>
                          <c15:sqref>'Main parameters'!$B$164:$F$164</c15:sqref>
                        </c15:formulaRef>
                      </c:ext>
                    </c:extLst>
                    <c:numCache>
                      <c:formatCode>0.0</c:formatCode>
                      <c:ptCount val="5"/>
                      <c:pt idx="0">
                        <c:v>3.4</c:v>
                      </c:pt>
                      <c:pt idx="1">
                        <c:v>14.8</c:v>
                      </c:pt>
                      <c:pt idx="2">
                        <c:v>26.7</c:v>
                      </c:pt>
                      <c:pt idx="3">
                        <c:v>38.4</c:v>
                      </c:pt>
                      <c:pt idx="4">
                        <c:v>50.2</c:v>
                      </c:pt>
                    </c:numCache>
                  </c:numRef>
                </c:val>
                <c:extLst xmlns:c15="http://schemas.microsoft.com/office/drawing/2012/chart">
                  <c:ext xmlns:c16="http://schemas.microsoft.com/office/drawing/2014/chart" uri="{C3380CC4-5D6E-409C-BE32-E72D297353CC}">
                    <c16:uniqueId val="{0000000E-4750-43FC-B23F-F79D2CDDE8FB}"/>
                  </c:ext>
                </c:extLst>
              </c15:ser>
            </c15:filteredBarSeries>
          </c:ext>
        </c:extLst>
      </c:barChart>
      <c:lineChart>
        <c:grouping val="standard"/>
        <c:varyColors val="0"/>
        <c:ser>
          <c:idx val="3"/>
          <c:order val="3"/>
          <c:tx>
            <c:strRef>
              <c:f>'Main parameters'!$A$163</c:f>
              <c:strCache>
                <c:ptCount val="1"/>
                <c:pt idx="0">
                  <c:v>Our market share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0"/>
              <c:layout>
                <c:manualLayout>
                  <c:x val="-2.0290871412385607E-2"/>
                  <c:y val="1.85834667140114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50-43FC-B23F-F79D2CDDE8FB}"/>
                </c:ext>
              </c:extLst>
            </c:dLbl>
            <c:dLbl>
              <c:idx val="1"/>
              <c:layout>
                <c:manualLayout>
                  <c:x val="-2.4736555306758022E-2"/>
                  <c:y val="3.09724445233522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50-43FC-B23F-F79D2CDDE8FB}"/>
                </c:ext>
              </c:extLst>
            </c:dLbl>
            <c:dLbl>
              <c:idx val="2"/>
              <c:layout>
                <c:manualLayout>
                  <c:x val="-2.7736825889441794E-2"/>
                  <c:y val="1.90256978840756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750-43FC-B23F-F79D2CDDE8FB}"/>
                </c:ext>
              </c:extLst>
            </c:dLbl>
            <c:dLbl>
              <c:idx val="3"/>
              <c:layout>
                <c:manualLayout>
                  <c:x val="-3.3664385064305989E-2"/>
                  <c:y val="2.68637114475420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50-43FC-B23F-F79D2CDDE8FB}"/>
                </c:ext>
              </c:extLst>
            </c:dLbl>
            <c:dLbl>
              <c:idx val="4"/>
              <c:layout>
                <c:manualLayout>
                  <c:x val="-3.2219050086494026E-2"/>
                  <c:y val="3.8620731792741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750-43FC-B23F-F79D2CDDE8FB}"/>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2017</c:v>
                </c:pt>
                <c:pt idx="1">
                  <c:v>2018</c:v>
                </c:pt>
                <c:pt idx="2">
                  <c:v>2019</c:v>
                </c:pt>
                <c:pt idx="3">
                  <c:v>2020</c:v>
                </c:pt>
                <c:pt idx="4">
                  <c:v>2021</c:v>
                </c:pt>
              </c:numCache>
            </c:numRef>
          </c:cat>
          <c:val>
            <c:numRef>
              <c:f>'Main parameters'!$B$163:$F$163</c:f>
              <c:numCache>
                <c:formatCode>0.00%</c:formatCode>
                <c:ptCount val="5"/>
                <c:pt idx="0">
                  <c:v>2.1250000000000002E-3</c:v>
                </c:pt>
                <c:pt idx="1">
                  <c:v>8.4862385321100922E-3</c:v>
                </c:pt>
                <c:pt idx="2">
                  <c:v>1.404553488763572E-2</c:v>
                </c:pt>
                <c:pt idx="3">
                  <c:v>1.853240352146554E-2</c:v>
                </c:pt>
                <c:pt idx="4">
                  <c:v>2.2226840997170542E-2</c:v>
                </c:pt>
              </c:numCache>
            </c:numRef>
          </c:val>
          <c:smooth val="0"/>
          <c:extLst>
            <c:ext xmlns:c16="http://schemas.microsoft.com/office/drawing/2014/chart" uri="{C3380CC4-5D6E-409C-BE32-E72D297353CC}">
              <c16:uniqueId val="{0000000C-4750-43FC-B23F-F79D2CDDE8FB}"/>
            </c:ext>
          </c:extLst>
        </c:ser>
        <c:dLbls>
          <c:showLegendKey val="0"/>
          <c:showVal val="0"/>
          <c:showCatName val="0"/>
          <c:showSerName val="0"/>
          <c:showPercent val="0"/>
          <c:showBubbleSize val="0"/>
        </c:dLbls>
        <c:marker val="1"/>
        <c:smooth val="0"/>
        <c:axId val="79319040"/>
        <c:axId val="156801792"/>
      </c:lineChart>
      <c:catAx>
        <c:axId val="78982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b"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7732224"/>
        <c:crosses val="autoZero"/>
        <c:auto val="1"/>
        <c:lblAlgn val="ctr"/>
        <c:lblOffset val="100"/>
        <c:noMultiLvlLbl val="0"/>
      </c:catAx>
      <c:valAx>
        <c:axId val="157732224"/>
        <c:scaling>
          <c:orientation val="minMax"/>
          <c:max val="300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8982656"/>
        <c:crosses val="autoZero"/>
        <c:crossBetween val="between"/>
      </c:valAx>
      <c:valAx>
        <c:axId val="156801792"/>
        <c:scaling>
          <c:orientation val="minMax"/>
          <c:max val="0.2"/>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319040"/>
        <c:crosses val="max"/>
        <c:crossBetween val="between"/>
      </c:valAx>
      <c:catAx>
        <c:axId val="79319040"/>
        <c:scaling>
          <c:orientation val="minMax"/>
        </c:scaling>
        <c:delete val="1"/>
        <c:axPos val="b"/>
        <c:numFmt formatCode="General" sourceLinked="1"/>
        <c:majorTickMark val="out"/>
        <c:minorTickMark val="none"/>
        <c:tickLblPos val="nextTo"/>
        <c:crossAx val="156801792"/>
        <c:crosses val="autoZero"/>
        <c:auto val="1"/>
        <c:lblAlgn val="ctr"/>
        <c:lblOffset val="100"/>
        <c:noMultiLvlLbl val="0"/>
      </c:catAx>
      <c:spPr>
        <a:noFill/>
        <a:ln>
          <a:noFill/>
        </a:ln>
        <a:effectLst/>
      </c:spPr>
    </c:plotArea>
    <c:legend>
      <c:legendPos val="b"/>
      <c:layout>
        <c:manualLayout>
          <c:xMode val="edge"/>
          <c:yMode val="edge"/>
          <c:x val="0.10184655920248212"/>
          <c:y val="0.13034338831154685"/>
          <c:w val="0.79675313385709179"/>
          <c:h val="4.984058102460704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Success app</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2"/>
              <c:layout>
                <c:manualLayout>
                  <c:x val="-2.7777777777777779E-3"/>
                  <c:y val="-3.70370370370370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9CF-4606-B978-54A68B334F51}"/>
                </c:ext>
              </c:extLst>
            </c:dLbl>
            <c:dLbl>
              <c:idx val="3"/>
              <c:layout>
                <c:manualLayout>
                  <c:x val="-1.3888888888888888E-2"/>
                  <c:y val="-5.09259259259259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9CF-4606-B978-54A68B334F51}"/>
                </c:ext>
              </c:extLst>
            </c:dLbl>
            <c:dLbl>
              <c:idx val="4"/>
              <c:layout>
                <c:manualLayout>
                  <c:x val="-1.9444444444444445E-2"/>
                  <c:y val="-5.55555555555554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9CF-4606-B978-54A68B334F51}"/>
                </c:ext>
              </c:extLst>
            </c:dLbl>
            <c:dLbl>
              <c:idx val="5"/>
              <c:layout>
                <c:manualLayout>
                  <c:x val="-2.777777777777788E-2"/>
                  <c:y val="-5.55555555555557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9CF-4606-B978-54A68B334F51}"/>
                </c:ext>
              </c:extLst>
            </c:dLbl>
            <c:dLbl>
              <c:idx val="6"/>
              <c:layout>
                <c:manualLayout>
                  <c:x val="-1.6666666666666666E-2"/>
                  <c:y val="-6.01851851851852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9CF-4606-B978-54A68B334F51}"/>
                </c:ext>
              </c:extLst>
            </c:dLbl>
            <c:dLbl>
              <c:idx val="7"/>
              <c:layout>
                <c:manualLayout>
                  <c:x val="-8.3333333333333332E-3"/>
                  <c:y val="-5.55555555555556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9CF-4606-B978-54A68B334F51}"/>
                </c:ext>
              </c:extLst>
            </c:dLbl>
            <c:dLbl>
              <c:idx val="8"/>
              <c:layout>
                <c:manualLayout>
                  <c:x val="-1.3888888888888888E-2"/>
                  <c:y val="-5.09259259259260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9CF-4606-B978-54A68B334F5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13.08.2016</c:v>
                </c:pt>
                <c:pt idx="1">
                  <c:v>14.08.2016</c:v>
                </c:pt>
                <c:pt idx="2">
                  <c:v>15.08.2016</c:v>
                </c:pt>
                <c:pt idx="3">
                  <c:v>16.08.2016</c:v>
                </c:pt>
                <c:pt idx="4">
                  <c:v>17.08.2016</c:v>
                </c:pt>
                <c:pt idx="5">
                  <c:v>18.08.2016</c:v>
                </c:pt>
                <c:pt idx="6">
                  <c:v>19.08.2016</c:v>
                </c:pt>
                <c:pt idx="7">
                  <c:v>20.08.2016</c:v>
                </c:pt>
                <c:pt idx="8">
                  <c:v>21.08.2016</c:v>
                </c:pt>
              </c:strCache>
            </c:strRef>
          </c:cat>
          <c:val>
            <c:numRef>
              <c:f>Sheet1!$B$2:$B$10</c:f>
              <c:numCache>
                <c:formatCode>General</c:formatCode>
                <c:ptCount val="9"/>
                <c:pt idx="0">
                  <c:v>122</c:v>
                </c:pt>
                <c:pt idx="1">
                  <c:v>372</c:v>
                </c:pt>
                <c:pt idx="2">
                  <c:v>93</c:v>
                </c:pt>
                <c:pt idx="3">
                  <c:v>32</c:v>
                </c:pt>
                <c:pt idx="4">
                  <c:v>24</c:v>
                </c:pt>
                <c:pt idx="5">
                  <c:v>11</c:v>
                </c:pt>
                <c:pt idx="6">
                  <c:v>31</c:v>
                </c:pt>
                <c:pt idx="7">
                  <c:v>7</c:v>
                </c:pt>
                <c:pt idx="8">
                  <c:v>7</c:v>
                </c:pt>
              </c:numCache>
            </c:numRef>
          </c:val>
          <c:smooth val="0"/>
          <c:extLst>
            <c:ext xmlns:c16="http://schemas.microsoft.com/office/drawing/2014/chart" uri="{C3380CC4-5D6E-409C-BE32-E72D297353CC}">
              <c16:uniqueId val="{00000007-49CF-4606-B978-54A68B334F51}"/>
            </c:ext>
          </c:extLst>
        </c:ser>
        <c:dLbls>
          <c:showLegendKey val="0"/>
          <c:showVal val="0"/>
          <c:showCatName val="0"/>
          <c:showSerName val="0"/>
          <c:showPercent val="0"/>
          <c:showBubbleSize val="0"/>
        </c:dLbls>
        <c:marker val="1"/>
        <c:smooth val="0"/>
        <c:axId val="103613952"/>
        <c:axId val="159880256"/>
      </c:lineChart>
      <c:catAx>
        <c:axId val="103613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880256"/>
        <c:crosses val="autoZero"/>
        <c:auto val="1"/>
        <c:lblAlgn val="ctr"/>
        <c:lblOffset val="100"/>
        <c:noMultiLvlLbl val="0"/>
      </c:catAx>
      <c:valAx>
        <c:axId val="159880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613952"/>
        <c:crosses val="autoZero"/>
        <c:crossBetween val="between"/>
        <c:majorUnit val="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2000" dirty="0"/>
              <a:t>Final</a:t>
            </a:r>
            <a:r>
              <a:rPr lang="en-US" sz="2000" baseline="0" dirty="0"/>
              <a:t> losses evaluation 1-24 months</a:t>
            </a:r>
            <a:endParaRPr lang="en-US" sz="2000" dirty="0"/>
          </a:p>
        </c:rich>
      </c:tx>
      <c:layout>
        <c:manualLayout>
          <c:xMode val="edge"/>
          <c:yMode val="edge"/>
          <c:x val="0.27708188115829785"/>
          <c:y val="2.024095771074237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6.6665377556043071E-2"/>
          <c:y val="0.1281490572110183"/>
          <c:w val="0.91892881122534498"/>
          <c:h val="0.7191422251229207"/>
        </c:manualLayout>
      </c:layout>
      <c:lineChart>
        <c:grouping val="standard"/>
        <c:varyColors val="0"/>
        <c:ser>
          <c:idx val="0"/>
          <c:order val="0"/>
          <c:tx>
            <c:strRef>
              <c:f>Sheet1!$A$1</c:f>
              <c:strCache>
                <c:ptCount val="1"/>
                <c:pt idx="0">
                  <c:v>Primary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Sheet1!$C$6:$AD$6</c:f>
              <c:numCache>
                <c:formatCode>0%</c:formatCode>
                <c:ptCount val="24"/>
                <c:pt idx="0">
                  <c:v>0.38102400000000003</c:v>
                </c:pt>
                <c:pt idx="1">
                  <c:v>0.38102400000000003</c:v>
                </c:pt>
                <c:pt idx="2">
                  <c:v>0.37255679999999997</c:v>
                </c:pt>
                <c:pt idx="3">
                  <c:v>0.34386239999999996</c:v>
                </c:pt>
                <c:pt idx="4">
                  <c:v>0.31987199999999999</c:v>
                </c:pt>
                <c:pt idx="5">
                  <c:v>0.27988799999999997</c:v>
                </c:pt>
                <c:pt idx="6">
                  <c:v>0.2558976</c:v>
                </c:pt>
                <c:pt idx="7">
                  <c:v>0.22579199999999999</c:v>
                </c:pt>
                <c:pt idx="8">
                  <c:v>0.21073920000000004</c:v>
                </c:pt>
                <c:pt idx="9">
                  <c:v>0.19568639999999998</c:v>
                </c:pt>
                <c:pt idx="10">
                  <c:v>0.18815999999999999</c:v>
                </c:pt>
                <c:pt idx="11">
                  <c:v>0.18815999999999999</c:v>
                </c:pt>
                <c:pt idx="12">
                  <c:v>0.185</c:v>
                </c:pt>
                <c:pt idx="13">
                  <c:v>0.18</c:v>
                </c:pt>
                <c:pt idx="14">
                  <c:v>0.18</c:v>
                </c:pt>
                <c:pt idx="15">
                  <c:v>0.17499999999999999</c:v>
                </c:pt>
                <c:pt idx="16">
                  <c:v>0.17</c:v>
                </c:pt>
                <c:pt idx="17">
                  <c:v>0.17</c:v>
                </c:pt>
                <c:pt idx="18">
                  <c:v>0.16500000000000001</c:v>
                </c:pt>
                <c:pt idx="19">
                  <c:v>0.16</c:v>
                </c:pt>
                <c:pt idx="20">
                  <c:v>0.16</c:v>
                </c:pt>
                <c:pt idx="21">
                  <c:v>0.155</c:v>
                </c:pt>
                <c:pt idx="22">
                  <c:v>0.15</c:v>
                </c:pt>
                <c:pt idx="23">
                  <c:v>0.15</c:v>
                </c:pt>
              </c:numCache>
            </c:numRef>
          </c:val>
          <c:smooth val="0"/>
          <c:extLst>
            <c:ext xmlns:c16="http://schemas.microsoft.com/office/drawing/2014/chart" uri="{C3380CC4-5D6E-409C-BE32-E72D297353CC}">
              <c16:uniqueId val="{00000000-34DE-48C8-86C8-F531ED7B1A2E}"/>
            </c:ext>
          </c:extLst>
        </c:ser>
        <c:ser>
          <c:idx val="1"/>
          <c:order val="1"/>
          <c:tx>
            <c:strRef>
              <c:f>Sheet1!$A$16</c:f>
              <c:strCache>
                <c:ptCount val="1"/>
                <c:pt idx="0">
                  <c:v>Prolong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Sheet1!$C$14:$Z$14</c:f>
              <c:numCache>
                <c:formatCode>0%</c:formatCode>
                <c:ptCount val="24"/>
                <c:pt idx="0">
                  <c:v>0.25401599999999996</c:v>
                </c:pt>
                <c:pt idx="1">
                  <c:v>0.24554880000000001</c:v>
                </c:pt>
                <c:pt idx="2">
                  <c:v>0.22861440000000002</c:v>
                </c:pt>
                <c:pt idx="3">
                  <c:v>0.21591359999999998</c:v>
                </c:pt>
                <c:pt idx="4">
                  <c:v>0.19991999999999999</c:v>
                </c:pt>
                <c:pt idx="5">
                  <c:v>0.18392640000000002</c:v>
                </c:pt>
                <c:pt idx="6">
                  <c:v>0.1655808</c:v>
                </c:pt>
                <c:pt idx="7">
                  <c:v>0.15052800000000002</c:v>
                </c:pt>
                <c:pt idx="8">
                  <c:v>0.14499999999999999</c:v>
                </c:pt>
                <c:pt idx="9">
                  <c:v>0.13547519999999996</c:v>
                </c:pt>
                <c:pt idx="10">
                  <c:v>0.13547519999999996</c:v>
                </c:pt>
                <c:pt idx="11">
                  <c:v>0.13547519999999996</c:v>
                </c:pt>
                <c:pt idx="12">
                  <c:v>0.13500000000000001</c:v>
                </c:pt>
                <c:pt idx="13">
                  <c:v>0.13</c:v>
                </c:pt>
                <c:pt idx="14">
                  <c:v>0.13</c:v>
                </c:pt>
                <c:pt idx="15">
                  <c:v>0.13</c:v>
                </c:pt>
                <c:pt idx="16">
                  <c:v>0.13</c:v>
                </c:pt>
                <c:pt idx="17">
                  <c:v>0.125</c:v>
                </c:pt>
                <c:pt idx="18">
                  <c:v>0.12</c:v>
                </c:pt>
                <c:pt idx="19">
                  <c:v>0.12</c:v>
                </c:pt>
                <c:pt idx="20">
                  <c:v>0.12</c:v>
                </c:pt>
                <c:pt idx="21">
                  <c:v>0.115</c:v>
                </c:pt>
                <c:pt idx="22">
                  <c:v>0.11</c:v>
                </c:pt>
                <c:pt idx="23">
                  <c:v>0.11</c:v>
                </c:pt>
              </c:numCache>
            </c:numRef>
          </c:val>
          <c:smooth val="0"/>
          <c:extLst>
            <c:ext xmlns:c16="http://schemas.microsoft.com/office/drawing/2014/chart" uri="{C3380CC4-5D6E-409C-BE32-E72D297353CC}">
              <c16:uniqueId val="{00000001-34DE-48C8-86C8-F531ED7B1A2E}"/>
            </c:ext>
          </c:extLst>
        </c:ser>
        <c:ser>
          <c:idx val="2"/>
          <c:order val="2"/>
          <c:tx>
            <c:strRef>
              <c:f>Sheet1!$A$9</c:f>
              <c:strCache>
                <c:ptCount val="1"/>
                <c:pt idx="0">
                  <c:v>Repeat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Sheet1!$C$21:$Z$21</c:f>
              <c:numCache>
                <c:formatCode>0%</c:formatCode>
                <c:ptCount val="24"/>
                <c:pt idx="0">
                  <c:v>0.64165500000000009</c:v>
                </c:pt>
                <c:pt idx="1">
                  <c:v>0.62454419999999999</c:v>
                </c:pt>
                <c:pt idx="2">
                  <c:v>0.59887800000000002</c:v>
                </c:pt>
                <c:pt idx="3">
                  <c:v>0.53956055999999997</c:v>
                </c:pt>
                <c:pt idx="4">
                  <c:v>0.47672589999999992</c:v>
                </c:pt>
                <c:pt idx="5">
                  <c:v>0.41826400000000008</c:v>
                </c:pt>
                <c:pt idx="6">
                  <c:v>0.38024000000000002</c:v>
                </c:pt>
                <c:pt idx="7">
                  <c:v>0.34221600000000002</c:v>
                </c:pt>
                <c:pt idx="8">
                  <c:v>0.31940160000000001</c:v>
                </c:pt>
                <c:pt idx="9">
                  <c:v>0.31179679999999999</c:v>
                </c:pt>
                <c:pt idx="10">
                  <c:v>0.30419200000000007</c:v>
                </c:pt>
                <c:pt idx="11">
                  <c:v>0.30419200000000007</c:v>
                </c:pt>
                <c:pt idx="12">
                  <c:v>0.29499999999999998</c:v>
                </c:pt>
                <c:pt idx="13">
                  <c:v>0.28999999999999998</c:v>
                </c:pt>
                <c:pt idx="14">
                  <c:v>0.28000000000000003</c:v>
                </c:pt>
                <c:pt idx="15">
                  <c:v>0.28000000000000003</c:v>
                </c:pt>
                <c:pt idx="16">
                  <c:v>0.27500000000000002</c:v>
                </c:pt>
                <c:pt idx="17">
                  <c:v>0.27</c:v>
                </c:pt>
                <c:pt idx="18">
                  <c:v>0.26500000000000001</c:v>
                </c:pt>
                <c:pt idx="19">
                  <c:v>0.26</c:v>
                </c:pt>
                <c:pt idx="20">
                  <c:v>0.26</c:v>
                </c:pt>
                <c:pt idx="21">
                  <c:v>0.255</c:v>
                </c:pt>
                <c:pt idx="22">
                  <c:v>0.25</c:v>
                </c:pt>
                <c:pt idx="23">
                  <c:v>0.25</c:v>
                </c:pt>
              </c:numCache>
            </c:numRef>
          </c:val>
          <c:smooth val="0"/>
          <c:extLst>
            <c:ext xmlns:c16="http://schemas.microsoft.com/office/drawing/2014/chart" uri="{C3380CC4-5D6E-409C-BE32-E72D297353CC}">
              <c16:uniqueId val="{00000002-34DE-48C8-86C8-F531ED7B1A2E}"/>
            </c:ext>
          </c:extLst>
        </c:ser>
        <c:dLbls>
          <c:showLegendKey val="0"/>
          <c:showVal val="0"/>
          <c:showCatName val="0"/>
          <c:showSerName val="0"/>
          <c:showPercent val="0"/>
          <c:showBubbleSize val="0"/>
        </c:dLbls>
        <c:marker val="1"/>
        <c:smooth val="0"/>
        <c:axId val="678669864"/>
        <c:axId val="678670192"/>
      </c:lineChart>
      <c:catAx>
        <c:axId val="678669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78670192"/>
        <c:crosses val="autoZero"/>
        <c:auto val="1"/>
        <c:lblAlgn val="ctr"/>
        <c:lblOffset val="100"/>
        <c:noMultiLvlLbl val="0"/>
      </c:catAx>
      <c:valAx>
        <c:axId val="6786701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78669864"/>
        <c:crosses val="autoZero"/>
        <c:crossBetween val="between"/>
      </c:valAx>
      <c:spPr>
        <a:noFill/>
        <a:ln>
          <a:noFill/>
        </a:ln>
        <a:effectLst/>
      </c:spPr>
    </c:plotArea>
    <c:legend>
      <c:legendPos val="r"/>
      <c:layout>
        <c:manualLayout>
          <c:xMode val="edge"/>
          <c:yMode val="edge"/>
          <c:x val="0.81950574733504866"/>
          <c:y val="1.8876070470944008E-2"/>
          <c:w val="0.13465711426101359"/>
          <c:h val="0.2977816786532591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C811F612-6801-4D4C-A0B7-C9E3864A2EA0}" type="datetimeFigureOut">
              <a:rPr lang="ru-RU" smtClean="0"/>
              <a:pPr/>
              <a:t>29.08.2017</a:t>
            </a:fld>
            <a:endParaRPr lang="ru-RU"/>
          </a:p>
        </p:txBody>
      </p:sp>
      <p:sp>
        <p:nvSpPr>
          <p:cNvPr id="4" name="Образ слайда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ECAF8928-5D96-4E18-BE87-4F1720F2B4F1}" type="slidenum">
              <a:rPr lang="ru-RU" smtClean="0"/>
              <a:pPr/>
              <a:t>‹#›</a:t>
            </a:fld>
            <a:endParaRPr lang="ru-RU"/>
          </a:p>
        </p:txBody>
      </p:sp>
    </p:spTree>
    <p:extLst>
      <p:ext uri="{BB962C8B-B14F-4D97-AF65-F5344CB8AC3E}">
        <p14:creationId xmlns:p14="http://schemas.microsoft.com/office/powerpoint/2010/main" val="101500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1</a:t>
            </a:fld>
            <a:endParaRPr lang="ru-RU" dirty="0"/>
          </a:p>
        </p:txBody>
      </p:sp>
    </p:spTree>
    <p:extLst>
      <p:ext uri="{BB962C8B-B14F-4D97-AF65-F5344CB8AC3E}">
        <p14:creationId xmlns:p14="http://schemas.microsoft.com/office/powerpoint/2010/main" val="172059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10</a:t>
            </a:fld>
            <a:endParaRPr lang="ru-RU"/>
          </a:p>
        </p:txBody>
      </p:sp>
    </p:spTree>
    <p:extLst>
      <p:ext uri="{BB962C8B-B14F-4D97-AF65-F5344CB8AC3E}">
        <p14:creationId xmlns:p14="http://schemas.microsoft.com/office/powerpoint/2010/main" val="427924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11</a:t>
            </a:fld>
            <a:endParaRPr lang="ru-RU"/>
          </a:p>
        </p:txBody>
      </p:sp>
    </p:spTree>
    <p:extLst>
      <p:ext uri="{BB962C8B-B14F-4D97-AF65-F5344CB8AC3E}">
        <p14:creationId xmlns:p14="http://schemas.microsoft.com/office/powerpoint/2010/main" val="92105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13</a:t>
            </a:fld>
            <a:endParaRPr lang="ru-RU"/>
          </a:p>
        </p:txBody>
      </p:sp>
    </p:spTree>
    <p:extLst>
      <p:ext uri="{BB962C8B-B14F-4D97-AF65-F5344CB8AC3E}">
        <p14:creationId xmlns:p14="http://schemas.microsoft.com/office/powerpoint/2010/main" val="3301282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14</a:t>
            </a:fld>
            <a:endParaRPr lang="ru-RU"/>
          </a:p>
        </p:txBody>
      </p:sp>
    </p:spTree>
    <p:extLst>
      <p:ext uri="{BB962C8B-B14F-4D97-AF65-F5344CB8AC3E}">
        <p14:creationId xmlns:p14="http://schemas.microsoft.com/office/powerpoint/2010/main" val="2340354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15</a:t>
            </a:fld>
            <a:endParaRPr lang="ru-RU"/>
          </a:p>
        </p:txBody>
      </p:sp>
    </p:spTree>
    <p:extLst>
      <p:ext uri="{BB962C8B-B14F-4D97-AF65-F5344CB8AC3E}">
        <p14:creationId xmlns:p14="http://schemas.microsoft.com/office/powerpoint/2010/main" val="29698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16</a:t>
            </a:fld>
            <a:endParaRPr lang="ru-RU"/>
          </a:p>
        </p:txBody>
      </p:sp>
    </p:spTree>
    <p:extLst>
      <p:ext uri="{BB962C8B-B14F-4D97-AF65-F5344CB8AC3E}">
        <p14:creationId xmlns:p14="http://schemas.microsoft.com/office/powerpoint/2010/main" val="387213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17</a:t>
            </a:fld>
            <a:endParaRPr lang="ru-RU"/>
          </a:p>
        </p:txBody>
      </p:sp>
    </p:spTree>
    <p:extLst>
      <p:ext uri="{BB962C8B-B14F-4D97-AF65-F5344CB8AC3E}">
        <p14:creationId xmlns:p14="http://schemas.microsoft.com/office/powerpoint/2010/main" val="4266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18</a:t>
            </a:fld>
            <a:endParaRPr lang="ru-RU"/>
          </a:p>
        </p:txBody>
      </p:sp>
    </p:spTree>
    <p:extLst>
      <p:ext uri="{BB962C8B-B14F-4D97-AF65-F5344CB8AC3E}">
        <p14:creationId xmlns:p14="http://schemas.microsoft.com/office/powerpoint/2010/main" val="448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19</a:t>
            </a:fld>
            <a:endParaRPr lang="ru-RU"/>
          </a:p>
        </p:txBody>
      </p:sp>
    </p:spTree>
    <p:extLst>
      <p:ext uri="{BB962C8B-B14F-4D97-AF65-F5344CB8AC3E}">
        <p14:creationId xmlns:p14="http://schemas.microsoft.com/office/powerpoint/2010/main" val="3520884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21</a:t>
            </a:fld>
            <a:endParaRPr lang="ru-RU"/>
          </a:p>
        </p:txBody>
      </p:sp>
    </p:spTree>
    <p:extLst>
      <p:ext uri="{BB962C8B-B14F-4D97-AF65-F5344CB8AC3E}">
        <p14:creationId xmlns:p14="http://schemas.microsoft.com/office/powerpoint/2010/main" val="88924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a:t>
            </a:fld>
            <a:endParaRPr lang="ru-RU"/>
          </a:p>
        </p:txBody>
      </p:sp>
    </p:spTree>
    <p:extLst>
      <p:ext uri="{BB962C8B-B14F-4D97-AF65-F5344CB8AC3E}">
        <p14:creationId xmlns:p14="http://schemas.microsoft.com/office/powerpoint/2010/main" val="1845751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22</a:t>
            </a:fld>
            <a:endParaRPr lang="ru-RU"/>
          </a:p>
        </p:txBody>
      </p:sp>
    </p:spTree>
    <p:extLst>
      <p:ext uri="{BB962C8B-B14F-4D97-AF65-F5344CB8AC3E}">
        <p14:creationId xmlns:p14="http://schemas.microsoft.com/office/powerpoint/2010/main" val="2599698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23</a:t>
            </a:fld>
            <a:endParaRPr lang="ru-RU"/>
          </a:p>
        </p:txBody>
      </p:sp>
    </p:spTree>
    <p:extLst>
      <p:ext uri="{BB962C8B-B14F-4D97-AF65-F5344CB8AC3E}">
        <p14:creationId xmlns:p14="http://schemas.microsoft.com/office/powerpoint/2010/main" val="2021015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25</a:t>
            </a:fld>
            <a:endParaRPr lang="ru-RU"/>
          </a:p>
        </p:txBody>
      </p:sp>
    </p:spTree>
    <p:extLst>
      <p:ext uri="{BB962C8B-B14F-4D97-AF65-F5344CB8AC3E}">
        <p14:creationId xmlns:p14="http://schemas.microsoft.com/office/powerpoint/2010/main" val="1280677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28</a:t>
            </a:fld>
            <a:endParaRPr lang="ru-RU"/>
          </a:p>
        </p:txBody>
      </p:sp>
    </p:spTree>
    <p:extLst>
      <p:ext uri="{BB962C8B-B14F-4D97-AF65-F5344CB8AC3E}">
        <p14:creationId xmlns:p14="http://schemas.microsoft.com/office/powerpoint/2010/main" val="376641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29</a:t>
            </a:fld>
            <a:endParaRPr lang="ru-RU"/>
          </a:p>
        </p:txBody>
      </p:sp>
    </p:spTree>
    <p:extLst>
      <p:ext uri="{BB962C8B-B14F-4D97-AF65-F5344CB8AC3E}">
        <p14:creationId xmlns:p14="http://schemas.microsoft.com/office/powerpoint/2010/main" val="641793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30</a:t>
            </a:fld>
            <a:endParaRPr lang="ru-RU"/>
          </a:p>
        </p:txBody>
      </p:sp>
    </p:spTree>
    <p:extLst>
      <p:ext uri="{BB962C8B-B14F-4D97-AF65-F5344CB8AC3E}">
        <p14:creationId xmlns:p14="http://schemas.microsoft.com/office/powerpoint/2010/main" val="2214063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31</a:t>
            </a:fld>
            <a:endParaRPr lang="ru-RU"/>
          </a:p>
        </p:txBody>
      </p:sp>
    </p:spTree>
    <p:extLst>
      <p:ext uri="{BB962C8B-B14F-4D97-AF65-F5344CB8AC3E}">
        <p14:creationId xmlns:p14="http://schemas.microsoft.com/office/powerpoint/2010/main" val="275916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32</a:t>
            </a:fld>
            <a:endParaRPr lang="ru-RU"/>
          </a:p>
        </p:txBody>
      </p:sp>
    </p:spTree>
    <p:extLst>
      <p:ext uri="{BB962C8B-B14F-4D97-AF65-F5344CB8AC3E}">
        <p14:creationId xmlns:p14="http://schemas.microsoft.com/office/powerpoint/2010/main" val="3227209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34</a:t>
            </a:fld>
            <a:endParaRPr lang="ru-RU"/>
          </a:p>
        </p:txBody>
      </p:sp>
    </p:spTree>
    <p:extLst>
      <p:ext uri="{BB962C8B-B14F-4D97-AF65-F5344CB8AC3E}">
        <p14:creationId xmlns:p14="http://schemas.microsoft.com/office/powerpoint/2010/main" val="400185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35</a:t>
            </a:fld>
            <a:endParaRPr lang="ru-RU"/>
          </a:p>
        </p:txBody>
      </p:sp>
    </p:spTree>
    <p:extLst>
      <p:ext uri="{BB962C8B-B14F-4D97-AF65-F5344CB8AC3E}">
        <p14:creationId xmlns:p14="http://schemas.microsoft.com/office/powerpoint/2010/main" val="2035768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a:t>
            </a:fld>
            <a:endParaRPr lang="ru-RU"/>
          </a:p>
        </p:txBody>
      </p:sp>
    </p:spTree>
    <p:extLst>
      <p:ext uri="{BB962C8B-B14F-4D97-AF65-F5344CB8AC3E}">
        <p14:creationId xmlns:p14="http://schemas.microsoft.com/office/powerpoint/2010/main" val="2484870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38</a:t>
            </a:fld>
            <a:endParaRPr lang="ru-RU"/>
          </a:p>
        </p:txBody>
      </p:sp>
    </p:spTree>
    <p:extLst>
      <p:ext uri="{BB962C8B-B14F-4D97-AF65-F5344CB8AC3E}">
        <p14:creationId xmlns:p14="http://schemas.microsoft.com/office/powerpoint/2010/main" val="209762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39</a:t>
            </a:fld>
            <a:endParaRPr lang="ru-RU"/>
          </a:p>
        </p:txBody>
      </p:sp>
    </p:spTree>
    <p:extLst>
      <p:ext uri="{BB962C8B-B14F-4D97-AF65-F5344CB8AC3E}">
        <p14:creationId xmlns:p14="http://schemas.microsoft.com/office/powerpoint/2010/main" val="3418970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41</a:t>
            </a:fld>
            <a:endParaRPr lang="ru-RU"/>
          </a:p>
        </p:txBody>
      </p:sp>
    </p:spTree>
    <p:extLst>
      <p:ext uri="{BB962C8B-B14F-4D97-AF65-F5344CB8AC3E}">
        <p14:creationId xmlns:p14="http://schemas.microsoft.com/office/powerpoint/2010/main" val="584261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43</a:t>
            </a:fld>
            <a:endParaRPr lang="ru-RU"/>
          </a:p>
        </p:txBody>
      </p:sp>
    </p:spTree>
    <p:extLst>
      <p:ext uri="{BB962C8B-B14F-4D97-AF65-F5344CB8AC3E}">
        <p14:creationId xmlns:p14="http://schemas.microsoft.com/office/powerpoint/2010/main" val="100243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44</a:t>
            </a:fld>
            <a:endParaRPr lang="ru-RU"/>
          </a:p>
        </p:txBody>
      </p:sp>
    </p:spTree>
    <p:extLst>
      <p:ext uri="{BB962C8B-B14F-4D97-AF65-F5344CB8AC3E}">
        <p14:creationId xmlns:p14="http://schemas.microsoft.com/office/powerpoint/2010/main" val="2239802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48</a:t>
            </a:fld>
            <a:endParaRPr lang="ru-RU"/>
          </a:p>
        </p:txBody>
      </p:sp>
    </p:spTree>
    <p:extLst>
      <p:ext uri="{BB962C8B-B14F-4D97-AF65-F5344CB8AC3E}">
        <p14:creationId xmlns:p14="http://schemas.microsoft.com/office/powerpoint/2010/main" val="4285227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49</a:t>
            </a:fld>
            <a:endParaRPr lang="ru-RU"/>
          </a:p>
        </p:txBody>
      </p:sp>
    </p:spTree>
    <p:extLst>
      <p:ext uri="{BB962C8B-B14F-4D97-AF65-F5344CB8AC3E}">
        <p14:creationId xmlns:p14="http://schemas.microsoft.com/office/powerpoint/2010/main" val="1665003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51</a:t>
            </a:fld>
            <a:endParaRPr lang="ru-RU"/>
          </a:p>
        </p:txBody>
      </p:sp>
    </p:spTree>
    <p:extLst>
      <p:ext uri="{BB962C8B-B14F-4D97-AF65-F5344CB8AC3E}">
        <p14:creationId xmlns:p14="http://schemas.microsoft.com/office/powerpoint/2010/main" val="3120074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52</a:t>
            </a:fld>
            <a:endParaRPr lang="ru-RU"/>
          </a:p>
        </p:txBody>
      </p:sp>
    </p:spTree>
    <p:extLst>
      <p:ext uri="{BB962C8B-B14F-4D97-AF65-F5344CB8AC3E}">
        <p14:creationId xmlns:p14="http://schemas.microsoft.com/office/powerpoint/2010/main" val="594102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53</a:t>
            </a:fld>
            <a:endParaRPr lang="ru-RU"/>
          </a:p>
        </p:txBody>
      </p:sp>
    </p:spTree>
    <p:extLst>
      <p:ext uri="{BB962C8B-B14F-4D97-AF65-F5344CB8AC3E}">
        <p14:creationId xmlns:p14="http://schemas.microsoft.com/office/powerpoint/2010/main" val="301165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4</a:t>
            </a:fld>
            <a:endParaRPr lang="ru-RU" dirty="0"/>
          </a:p>
        </p:txBody>
      </p:sp>
    </p:spTree>
    <p:extLst>
      <p:ext uri="{BB962C8B-B14F-4D97-AF65-F5344CB8AC3E}">
        <p14:creationId xmlns:p14="http://schemas.microsoft.com/office/powerpoint/2010/main" val="3109134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54</a:t>
            </a:fld>
            <a:endParaRPr lang="ru-RU"/>
          </a:p>
        </p:txBody>
      </p:sp>
    </p:spTree>
    <p:extLst>
      <p:ext uri="{BB962C8B-B14F-4D97-AF65-F5344CB8AC3E}">
        <p14:creationId xmlns:p14="http://schemas.microsoft.com/office/powerpoint/2010/main" val="662373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55</a:t>
            </a:fld>
            <a:endParaRPr lang="ru-RU"/>
          </a:p>
        </p:txBody>
      </p:sp>
    </p:spTree>
    <p:extLst>
      <p:ext uri="{BB962C8B-B14F-4D97-AF65-F5344CB8AC3E}">
        <p14:creationId xmlns:p14="http://schemas.microsoft.com/office/powerpoint/2010/main" val="2737401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56</a:t>
            </a:fld>
            <a:endParaRPr lang="ru-RU"/>
          </a:p>
        </p:txBody>
      </p:sp>
    </p:spTree>
    <p:extLst>
      <p:ext uri="{BB962C8B-B14F-4D97-AF65-F5344CB8AC3E}">
        <p14:creationId xmlns:p14="http://schemas.microsoft.com/office/powerpoint/2010/main" val="27272280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57</a:t>
            </a:fld>
            <a:endParaRPr lang="ru-RU"/>
          </a:p>
        </p:txBody>
      </p:sp>
    </p:spTree>
    <p:extLst>
      <p:ext uri="{BB962C8B-B14F-4D97-AF65-F5344CB8AC3E}">
        <p14:creationId xmlns:p14="http://schemas.microsoft.com/office/powerpoint/2010/main" val="2438946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58</a:t>
            </a:fld>
            <a:endParaRPr lang="ru-RU"/>
          </a:p>
        </p:txBody>
      </p:sp>
    </p:spTree>
    <p:extLst>
      <p:ext uri="{BB962C8B-B14F-4D97-AF65-F5344CB8AC3E}">
        <p14:creationId xmlns:p14="http://schemas.microsoft.com/office/powerpoint/2010/main" val="699690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59</a:t>
            </a:fld>
            <a:endParaRPr lang="ru-RU"/>
          </a:p>
        </p:txBody>
      </p:sp>
    </p:spTree>
    <p:extLst>
      <p:ext uri="{BB962C8B-B14F-4D97-AF65-F5344CB8AC3E}">
        <p14:creationId xmlns:p14="http://schemas.microsoft.com/office/powerpoint/2010/main" val="1311063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64</a:t>
            </a:fld>
            <a:endParaRPr lang="ru-RU" dirty="0"/>
          </a:p>
        </p:txBody>
      </p:sp>
    </p:spTree>
    <p:extLst>
      <p:ext uri="{BB962C8B-B14F-4D97-AF65-F5344CB8AC3E}">
        <p14:creationId xmlns:p14="http://schemas.microsoft.com/office/powerpoint/2010/main" val="3409944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65</a:t>
            </a:fld>
            <a:endParaRPr lang="ru-RU"/>
          </a:p>
        </p:txBody>
      </p:sp>
    </p:spTree>
    <p:extLst>
      <p:ext uri="{BB962C8B-B14F-4D97-AF65-F5344CB8AC3E}">
        <p14:creationId xmlns:p14="http://schemas.microsoft.com/office/powerpoint/2010/main" val="35673488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68</a:t>
            </a:fld>
            <a:endParaRPr lang="ru-RU"/>
          </a:p>
        </p:txBody>
      </p:sp>
    </p:spTree>
    <p:extLst>
      <p:ext uri="{BB962C8B-B14F-4D97-AF65-F5344CB8AC3E}">
        <p14:creationId xmlns:p14="http://schemas.microsoft.com/office/powerpoint/2010/main" val="41755639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69</a:t>
            </a:fld>
            <a:endParaRPr lang="ru-RU"/>
          </a:p>
        </p:txBody>
      </p:sp>
    </p:spTree>
    <p:extLst>
      <p:ext uri="{BB962C8B-B14F-4D97-AF65-F5344CB8AC3E}">
        <p14:creationId xmlns:p14="http://schemas.microsoft.com/office/powerpoint/2010/main" val="1492511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a:t>
            </a:fld>
            <a:endParaRPr lang="ru-RU"/>
          </a:p>
        </p:txBody>
      </p:sp>
    </p:spTree>
    <p:extLst>
      <p:ext uri="{BB962C8B-B14F-4D97-AF65-F5344CB8AC3E}">
        <p14:creationId xmlns:p14="http://schemas.microsoft.com/office/powerpoint/2010/main" val="31200748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70</a:t>
            </a:fld>
            <a:endParaRPr lang="ru-RU"/>
          </a:p>
        </p:txBody>
      </p:sp>
    </p:spTree>
    <p:extLst>
      <p:ext uri="{BB962C8B-B14F-4D97-AF65-F5344CB8AC3E}">
        <p14:creationId xmlns:p14="http://schemas.microsoft.com/office/powerpoint/2010/main" val="29921547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71</a:t>
            </a:fld>
            <a:endParaRPr lang="ru-RU"/>
          </a:p>
        </p:txBody>
      </p:sp>
    </p:spTree>
    <p:extLst>
      <p:ext uri="{BB962C8B-B14F-4D97-AF65-F5344CB8AC3E}">
        <p14:creationId xmlns:p14="http://schemas.microsoft.com/office/powerpoint/2010/main" val="10710513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72</a:t>
            </a:fld>
            <a:endParaRPr lang="ru-RU"/>
          </a:p>
        </p:txBody>
      </p:sp>
    </p:spTree>
    <p:extLst>
      <p:ext uri="{BB962C8B-B14F-4D97-AF65-F5344CB8AC3E}">
        <p14:creationId xmlns:p14="http://schemas.microsoft.com/office/powerpoint/2010/main" val="951373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6</a:t>
            </a:fld>
            <a:endParaRPr lang="ru-RU"/>
          </a:p>
        </p:txBody>
      </p:sp>
    </p:spTree>
    <p:extLst>
      <p:ext uri="{BB962C8B-B14F-4D97-AF65-F5344CB8AC3E}">
        <p14:creationId xmlns:p14="http://schemas.microsoft.com/office/powerpoint/2010/main" val="1822670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7</a:t>
            </a:fld>
            <a:endParaRPr lang="ru-RU"/>
          </a:p>
        </p:txBody>
      </p:sp>
    </p:spTree>
    <p:extLst>
      <p:ext uri="{BB962C8B-B14F-4D97-AF65-F5344CB8AC3E}">
        <p14:creationId xmlns:p14="http://schemas.microsoft.com/office/powerpoint/2010/main" val="2402249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8</a:t>
            </a:fld>
            <a:endParaRPr lang="ru-RU"/>
          </a:p>
        </p:txBody>
      </p:sp>
    </p:spTree>
    <p:extLst>
      <p:ext uri="{BB962C8B-B14F-4D97-AF65-F5344CB8AC3E}">
        <p14:creationId xmlns:p14="http://schemas.microsoft.com/office/powerpoint/2010/main" val="67591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9</a:t>
            </a:fld>
            <a:endParaRPr lang="ru-RU"/>
          </a:p>
        </p:txBody>
      </p:sp>
    </p:spTree>
    <p:extLst>
      <p:ext uri="{BB962C8B-B14F-4D97-AF65-F5344CB8AC3E}">
        <p14:creationId xmlns:p14="http://schemas.microsoft.com/office/powerpoint/2010/main" val="984756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defRPr>
                <a:solidFill>
                  <a:schemeClr val="tx2"/>
                </a:solidFill>
              </a:defRPr>
            </a:lvl1p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D2C3588D-9E94-4144-9DA3-F84C352C206B}"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pic>
        <p:nvPicPr>
          <p:cNvPr id="7" name="Picture 2" descr="http://finstar.com/front/fix/pre_foote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4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p:txBody>
          <a:bodyPr/>
          <a:lstStyle/>
          <a:p>
            <a:fld id="{4AFD40F4-0E4D-4221-AF7C-55BA2A9DB0CA}"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95056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692696"/>
            <a:ext cx="2057400" cy="5433467"/>
          </a:xfrm>
        </p:spPr>
        <p:txBody>
          <a:bodyPr vert="eaVert"/>
          <a:lstStyle>
            <a:lvl1pPr>
              <a:defRPr>
                <a:solidFill>
                  <a:schemeClr val="tx2"/>
                </a:solidFill>
              </a:defRPr>
            </a:lvl1pPr>
          </a:lstStyle>
          <a:p>
            <a:r>
              <a:rPr lang="ru-RU"/>
              <a:t>Образец заголовка</a:t>
            </a:r>
          </a:p>
        </p:txBody>
      </p:sp>
      <p:sp>
        <p:nvSpPr>
          <p:cNvPr id="3" name="Вертикальный текст 2"/>
          <p:cNvSpPr>
            <a:spLocks noGrp="1"/>
          </p:cNvSpPr>
          <p:nvPr>
            <p:ph type="body" orient="vert" idx="1"/>
          </p:nvPr>
        </p:nvSpPr>
        <p:spPr>
          <a:xfrm>
            <a:off x="457200" y="692696"/>
            <a:ext cx="6019800" cy="543346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579389-570E-415D-9E4D-B1EB6D3575E2}"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9826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442A7EC-9A80-4032-9534-DF1BF1E144B2}"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3243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05FF983-D4E0-4AC2-ABC3-C89C800AC54E}"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3040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Объект 3"/>
          <p:cNvSpPr>
            <a:spLocks noGrp="1"/>
          </p:cNvSpPr>
          <p:nvPr>
            <p:ph sz="half" idx="2"/>
          </p:nvPr>
        </p:nvSpPr>
        <p:spPr>
          <a:xfrm>
            <a:off x="4648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Дата 4"/>
          <p:cNvSpPr>
            <a:spLocks noGrp="1"/>
          </p:cNvSpPr>
          <p:nvPr>
            <p:ph type="dt" sz="half" idx="10"/>
          </p:nvPr>
        </p:nvSpPr>
        <p:spPr/>
        <p:txBody>
          <a:bodyPr/>
          <a:lstStyle/>
          <a:p>
            <a:fld id="{D5B149DA-2B70-4C70-AADC-6EA99B8BD7A8}"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7131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959049"/>
            <a:ext cx="4040188" cy="381719"/>
          </a:xfrm>
          <a:solidFill>
            <a:schemeClr val="tx2"/>
          </a:solidFill>
        </p:spPr>
        <p:txBody>
          <a:bodyPr anchor="ctr">
            <a:norm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a:t>Образец текста</a:t>
            </a:r>
          </a:p>
        </p:txBody>
      </p:sp>
      <p:sp>
        <p:nvSpPr>
          <p:cNvPr id="4" name="Объект 3"/>
          <p:cNvSpPr>
            <a:spLocks noGrp="1"/>
          </p:cNvSpPr>
          <p:nvPr>
            <p:ph sz="half" idx="2"/>
          </p:nvPr>
        </p:nvSpPr>
        <p:spPr>
          <a:xfrm>
            <a:off x="457200" y="1340768"/>
            <a:ext cx="4040188"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Текст 4"/>
          <p:cNvSpPr>
            <a:spLocks noGrp="1"/>
          </p:cNvSpPr>
          <p:nvPr>
            <p:ph type="body" sz="quarter" idx="3"/>
          </p:nvPr>
        </p:nvSpPr>
        <p:spPr>
          <a:xfrm>
            <a:off x="4645025" y="959049"/>
            <a:ext cx="4041775" cy="381719"/>
          </a:xfrm>
          <a:solidFill>
            <a:schemeClr val="tx2"/>
          </a:solidFill>
        </p:spPr>
        <p:txBody>
          <a:bodyPr anchor="ctr">
            <a:no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1340768"/>
            <a:ext cx="4041775"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2F1A12F-C88F-4C19-974A-BB3C2204DDEC}" type="datetime1">
              <a:rPr lang="ru-RU" smtClean="0"/>
              <a:pPr/>
              <a:t>29.08.2017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329223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63CBA9EB-8B72-47E9-84EB-C85F8ABB4663}" type="datetime1">
              <a:rPr lang="ru-RU" smtClean="0"/>
              <a:pPr/>
              <a:t>29.08.2017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2219946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CBD8D49-0218-44CB-A4E1-9492E9B21D5F}" type="datetime1">
              <a:rPr lang="ru-RU" smtClean="0"/>
              <a:pPr/>
              <a:t>29.08.2017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90635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692696"/>
            <a:ext cx="3008313" cy="1018034"/>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692696"/>
            <a:ext cx="5111750" cy="5433467"/>
          </a:xfrm>
        </p:spPr>
        <p:txBody>
          <a:bodyPr>
            <a:norm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Текст 3"/>
          <p:cNvSpPr>
            <a:spLocks noGrp="1"/>
          </p:cNvSpPr>
          <p:nvPr>
            <p:ph type="body" sz="half" idx="2"/>
          </p:nvPr>
        </p:nvSpPr>
        <p:spPr>
          <a:xfrm>
            <a:off x="457200" y="1700808"/>
            <a:ext cx="3008313" cy="44253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9E8BB31A-724C-4847-AA46-A8BA387B75F9}"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471145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1C2CA34-F0F1-4791-8DA0-79530C852FFA}"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4030742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http://finstar.com/front/fix/pre_footer.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 name="Рисунок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53373" y="92429"/>
            <a:ext cx="665820" cy="443769"/>
          </a:xfrm>
          <a:prstGeom prst="rect">
            <a:avLst/>
          </a:prstGeom>
        </p:spPr>
      </p:pic>
      <p:pic>
        <p:nvPicPr>
          <p:cNvPr id="1027" name="Picture 3"/>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b="50000"/>
          <a:stretch/>
        </p:blipFill>
        <p:spPr bwMode="auto">
          <a:xfrm>
            <a:off x="0" y="6293136"/>
            <a:ext cx="9144000" cy="56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a:xfrm>
            <a:off x="395536" y="116632"/>
            <a:ext cx="8159540" cy="312281"/>
          </a:xfrm>
          <a:prstGeom prst="rect">
            <a:avLst/>
          </a:prstGeom>
        </p:spPr>
        <p:txBody>
          <a:bodyPr vert="horz" lIns="91440" tIns="45720" rIns="91440" bIns="45720" rtlCol="0" anchor="ctr">
            <a:noAutofit/>
          </a:bodyPr>
          <a:lstStyle/>
          <a:p>
            <a:r>
              <a:rPr lang="ru-RU"/>
              <a:t>Образец заголовка</a:t>
            </a:r>
          </a:p>
        </p:txBody>
      </p:sp>
      <p:sp>
        <p:nvSpPr>
          <p:cNvPr id="3" name="Текст 2"/>
          <p:cNvSpPr>
            <a:spLocks noGrp="1"/>
          </p:cNvSpPr>
          <p:nvPr>
            <p:ph type="body" idx="1"/>
          </p:nvPr>
        </p:nvSpPr>
        <p:spPr>
          <a:xfrm>
            <a:off x="457200" y="836712"/>
            <a:ext cx="8229600" cy="5289451"/>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2"/>
          </p:nvPr>
        </p:nvSpPr>
        <p:spPr>
          <a:xfrm>
            <a:off x="457200" y="6525344"/>
            <a:ext cx="2133600" cy="283758"/>
          </a:xfrm>
          <a:prstGeom prst="rect">
            <a:avLst/>
          </a:prstGeom>
        </p:spPr>
        <p:txBody>
          <a:bodyPr vert="horz" lIns="91440" tIns="45720" rIns="91440" bIns="45720" rtlCol="0" anchor="ctr"/>
          <a:lstStyle>
            <a:lvl1pPr algn="l">
              <a:defRPr sz="1200">
                <a:solidFill>
                  <a:schemeClr val="tx1">
                    <a:tint val="75000"/>
                  </a:schemeClr>
                </a:solidFill>
              </a:defRPr>
            </a:lvl1pPr>
          </a:lstStyle>
          <a:p>
            <a:fld id="{34E10F41-CB58-4F6B-BE82-03F044FE9CA2}" type="datetime1">
              <a:rPr lang="ru-RU" smtClean="0"/>
              <a:pPr/>
              <a:t>29.08.2017</a:t>
            </a:fld>
            <a:endParaRPr lang="ru-RU"/>
          </a:p>
        </p:txBody>
      </p:sp>
      <p:sp>
        <p:nvSpPr>
          <p:cNvPr id="5" name="Нижний колонтитул 4"/>
          <p:cNvSpPr>
            <a:spLocks noGrp="1"/>
          </p:cNvSpPr>
          <p:nvPr>
            <p:ph type="ftr" sz="quarter" idx="3"/>
          </p:nvPr>
        </p:nvSpPr>
        <p:spPr>
          <a:xfrm>
            <a:off x="3124200" y="6525344"/>
            <a:ext cx="2895600" cy="28375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267004" y="6525344"/>
            <a:ext cx="720080" cy="283758"/>
          </a:xfrm>
          <a:prstGeom prst="rect">
            <a:avLst/>
          </a:prstGeom>
        </p:spPr>
        <p:txBody>
          <a:bodyPr vert="horz" lIns="91440" tIns="45720" rIns="91440" bIns="45720" rtlCol="0" anchor="ctr"/>
          <a:lstStyle>
            <a:lvl1pPr algn="r">
              <a:defRPr sz="1200">
                <a:solidFill>
                  <a:schemeClr val="tx2"/>
                </a:solidFill>
              </a:defRPr>
            </a:lvl1pPr>
          </a:lstStyle>
          <a:p>
            <a:fld id="{D7F305DA-160D-498F-B102-A1D8643B4A2C}" type="slidenum">
              <a:rPr lang="ru-RU" smtClean="0"/>
              <a:pPr/>
              <a:t>‹#›</a:t>
            </a:fld>
            <a:endParaRPr lang="ru-RU"/>
          </a:p>
        </p:txBody>
      </p:sp>
    </p:spTree>
    <p:extLst>
      <p:ext uri="{BB962C8B-B14F-4D97-AF65-F5344CB8AC3E}">
        <p14:creationId xmlns:p14="http://schemas.microsoft.com/office/powerpoint/2010/main" val="148116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ationmultimedia.com/aec/Central-Bank-raises-capital-requirement-for-local--30252219.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giz.de/en/downloads/giz2013-en-financial-sector-myanmar.pdf"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oo.gl/r49L1u"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emf"/><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3.png"/><Relationship Id="rId18" Type="http://schemas.openxmlformats.org/officeDocument/2006/relationships/image" Target="../media/image13.emf"/><Relationship Id="rId3" Type="http://schemas.openxmlformats.org/officeDocument/2006/relationships/image" Target="../media/image18.png"/><Relationship Id="rId7" Type="http://schemas.openxmlformats.org/officeDocument/2006/relationships/image" Target="../media/image9.png"/><Relationship Id="rId12" Type="http://schemas.openxmlformats.org/officeDocument/2006/relationships/image" Target="../media/image22.png"/><Relationship Id="rId17" Type="http://schemas.openxmlformats.org/officeDocument/2006/relationships/image" Target="../media/image12.jpeg"/><Relationship Id="rId2" Type="http://schemas.openxmlformats.org/officeDocument/2006/relationships/notesSlide" Target="../notesSlides/notesSlide18.xml"/><Relationship Id="rId16" Type="http://schemas.openxmlformats.org/officeDocument/2006/relationships/image" Target="../media/image25.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1.jpeg"/><Relationship Id="rId5" Type="http://schemas.openxmlformats.org/officeDocument/2006/relationships/image" Target="../media/image7.png"/><Relationship Id="rId15" Type="http://schemas.openxmlformats.org/officeDocument/2006/relationships/image" Target="../media/image11.png"/><Relationship Id="rId10" Type="http://schemas.openxmlformats.org/officeDocument/2006/relationships/image" Target="../media/image20.png"/><Relationship Id="rId19" Type="http://schemas.openxmlformats.org/officeDocument/2006/relationships/image" Target="../media/image26.jpe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28.png"/><Relationship Id="rId7" Type="http://schemas.openxmlformats.org/officeDocument/2006/relationships/image" Target="../media/image10.png"/><Relationship Id="rId12" Type="http://schemas.openxmlformats.org/officeDocument/2006/relationships/image" Target="../media/image23.png"/><Relationship Id="rId2" Type="http://schemas.openxmlformats.org/officeDocument/2006/relationships/image" Target="../media/image27.tif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1.jpe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goo.gl/Zxw3p5"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goo.gl/TJ8jYC"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g"/></Relationships>
</file>

<file path=ppt/slides/_rels/slide3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mckinsey.com/global-themes/asia-pacific/myanmars-momen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berakahpeneil.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www.ooredoo.com.mm/" TargetMode="External"/><Relationship Id="rId5" Type="http://schemas.openxmlformats.org/officeDocument/2006/relationships/hyperlink" Target="http://www.trueidc.com.mm/" TargetMode="External"/><Relationship Id="rId4" Type="http://schemas.openxmlformats.org/officeDocument/2006/relationships/hyperlink" Target="http://www.odoo.com/"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mmrdrs.com/2015/09/03/investing-mandalay/" TargetMode="External"/><Relationship Id="rId7"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kpmg.com/mm/en/issuesandinsights/articlespublications/documents/banking-and-financial-services-sector-in-myanmar-kpmg-publication.pdf" TargetMode="External"/><Relationship Id="rId5" Type="http://schemas.openxmlformats.org/officeDocument/2006/relationships/hyperlink" Target="http://www.tradingeconomics.com/myanmar/gdp-growth-annual/forecast" TargetMode="External"/><Relationship Id="rId4" Type="http://schemas.openxmlformats.org/officeDocument/2006/relationships/hyperlink" Target="https://en.wikipedia.org/wiki/Myanmar"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www.acledamfi.com.mm/"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www.fullertonmyanmar.com/"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8" Type="http://schemas.openxmlformats.org/officeDocument/2006/relationships/hyperlink" Target="http://www.crossroadsmyanmar.com/focus/banking-myanmar-nine-foreign-banks-enter-myanmar" TargetMode="External"/><Relationship Id="rId3" Type="http://schemas.openxmlformats.org/officeDocument/2006/relationships/hyperlink" Target="https://en.wikipedia.org/wiki/British_rule_in_Burma" TargetMode="External"/><Relationship Id="rId7" Type="http://schemas.openxmlformats.org/officeDocument/2006/relationships/hyperlink" Target="https://en.wikipedia.org/wiki/Burma_Socialist_Programme_Part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en.wikipedia.org/wiki/1962_Burmese_coup_d'%C3%A9tat" TargetMode="External"/><Relationship Id="rId5" Type="http://schemas.openxmlformats.org/officeDocument/2006/relationships/hyperlink" Target="https://en.wikipedia.org/wiki/Post-independence_Burma,_1948%E2%80%9362" TargetMode="External"/><Relationship Id="rId4" Type="http://schemas.openxmlformats.org/officeDocument/2006/relationships/hyperlink" Target="https://en.wikipedia.org/wiki/Independence_Day_(Burma)" TargetMode="External"/><Relationship Id="rId9" Type="http://schemas.openxmlformats.org/officeDocument/2006/relationships/hyperlink" Target="http://www.cbm.gov.mm/sites/default/files/regulate_launder/financial_institutions_law_updated_by_cbm_20160303website-1_0.pdf"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kpmg.com/SG/en/IssuesAndInsights/ArticlesPublications/Documents/Advisory-FS-The-Banking-Financial-Services-Sector-in-Myanmar.pdf" TargetMode="External"/><Relationship Id="rId4" Type="http://schemas.openxmlformats.org/officeDocument/2006/relationships/hyperlink" Target="http://www.mmse.gov.mm/eng/licen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4132" y="3212976"/>
            <a:ext cx="2195736" cy="1463458"/>
          </a:xfrm>
          <a:prstGeom prst="rect">
            <a:avLst/>
          </a:prstGeom>
        </p:spPr>
      </p:pic>
      <p:sp>
        <p:nvSpPr>
          <p:cNvPr id="6" name="Заголовок 1"/>
          <p:cNvSpPr>
            <a:spLocks noGrp="1"/>
          </p:cNvSpPr>
          <p:nvPr>
            <p:ph type="ctrTitle"/>
          </p:nvPr>
        </p:nvSpPr>
        <p:spPr>
          <a:xfrm>
            <a:off x="1043608" y="2346449"/>
            <a:ext cx="7200800" cy="794519"/>
          </a:xfrm>
        </p:spPr>
        <p:txBody>
          <a:bodyPr/>
          <a:lstStyle/>
          <a:p>
            <a:pPr algn="ctr"/>
            <a:r>
              <a:rPr lang="en-US" dirty="0"/>
              <a:t>Business Plan of PDL business in Myanmar</a:t>
            </a:r>
            <a:br>
              <a:rPr lang="en-US" dirty="0"/>
            </a:br>
            <a:r>
              <a:rPr lang="en-US" sz="1400" dirty="0"/>
              <a:t>prepared by APAC team</a:t>
            </a:r>
            <a:endParaRPr lang="ru-RU" sz="1400" dirty="0"/>
          </a:p>
        </p:txBody>
      </p:sp>
      <p:sp>
        <p:nvSpPr>
          <p:cNvPr id="7" name="Подзаголовок 2"/>
          <p:cNvSpPr>
            <a:spLocks noGrp="1"/>
          </p:cNvSpPr>
          <p:nvPr>
            <p:ph type="subTitle" idx="1"/>
          </p:nvPr>
        </p:nvSpPr>
        <p:spPr>
          <a:xfrm>
            <a:off x="1371600" y="4737461"/>
            <a:ext cx="6400800" cy="720080"/>
          </a:xfrm>
        </p:spPr>
        <p:txBody>
          <a:bodyPr>
            <a:normAutofit/>
          </a:bodyPr>
          <a:lstStyle/>
          <a:p>
            <a:r>
              <a:rPr lang="en-US" dirty="0">
                <a:solidFill>
                  <a:schemeClr val="tx1"/>
                </a:solidFill>
              </a:rPr>
              <a:t>7 October 2016</a:t>
            </a:r>
            <a:r>
              <a:rPr lang="en-US" dirty="0"/>
              <a:t/>
            </a:r>
            <a:br>
              <a:rPr lang="en-US" dirty="0"/>
            </a:br>
            <a:endParaRPr lang="ru-RU" dirty="0"/>
          </a:p>
        </p:txBody>
      </p:sp>
    </p:spTree>
    <p:extLst>
      <p:ext uri="{BB962C8B-B14F-4D97-AF65-F5344CB8AC3E}">
        <p14:creationId xmlns:p14="http://schemas.microsoft.com/office/powerpoint/2010/main" val="161995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Licensing options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10</a:t>
            </a:fld>
            <a:endParaRPr lang="ru-RU"/>
          </a:p>
        </p:txBody>
      </p:sp>
      <p:graphicFrame>
        <p:nvGraphicFramePr>
          <p:cNvPr id="6" name="Таблица 2"/>
          <p:cNvGraphicFramePr>
            <a:graphicFrameLocks noGrp="1"/>
          </p:cNvGraphicFramePr>
          <p:nvPr>
            <p:extLst>
              <p:ext uri="{D42A27DB-BD31-4B8C-83A1-F6EECF244321}">
                <p14:modId xmlns:p14="http://schemas.microsoft.com/office/powerpoint/2010/main" val="1781348404"/>
              </p:ext>
            </p:extLst>
          </p:nvPr>
        </p:nvGraphicFramePr>
        <p:xfrm>
          <a:off x="251521" y="759286"/>
          <a:ext cx="8636023" cy="4397906"/>
        </p:xfrm>
        <a:graphic>
          <a:graphicData uri="http://schemas.openxmlformats.org/drawingml/2006/table">
            <a:tbl>
              <a:tblPr firstRow="1" bandRow="1">
                <a:tableStyleId>{5C22544A-7EE6-4342-B048-85BDC9FD1C3A}</a:tableStyleId>
              </a:tblPr>
              <a:tblGrid>
                <a:gridCol w="28803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152127">
                  <a:extLst>
                    <a:ext uri="{9D8B030D-6E8A-4147-A177-3AD203B41FA5}">
                      <a16:colId xmlns:a16="http://schemas.microsoft.com/office/drawing/2014/main" val="20002"/>
                    </a:ext>
                  </a:extLst>
                </a:gridCol>
                <a:gridCol w="1152127">
                  <a:extLst>
                    <a:ext uri="{9D8B030D-6E8A-4147-A177-3AD203B41FA5}">
                      <a16:colId xmlns:a16="http://schemas.microsoft.com/office/drawing/2014/main" val="20003"/>
                    </a:ext>
                  </a:extLst>
                </a:gridCol>
                <a:gridCol w="1296144">
                  <a:extLst>
                    <a:ext uri="{9D8B030D-6E8A-4147-A177-3AD203B41FA5}">
                      <a16:colId xmlns:a16="http://schemas.microsoft.com/office/drawing/2014/main" val="20005"/>
                    </a:ext>
                  </a:extLst>
                </a:gridCol>
                <a:gridCol w="1158289">
                  <a:extLst>
                    <a:ext uri="{9D8B030D-6E8A-4147-A177-3AD203B41FA5}">
                      <a16:colId xmlns:a16="http://schemas.microsoft.com/office/drawing/2014/main" val="3479409791"/>
                    </a:ext>
                  </a:extLst>
                </a:gridCol>
                <a:gridCol w="1110576">
                  <a:extLst>
                    <a:ext uri="{9D8B030D-6E8A-4147-A177-3AD203B41FA5}">
                      <a16:colId xmlns:a16="http://schemas.microsoft.com/office/drawing/2014/main" val="526653578"/>
                    </a:ext>
                  </a:extLst>
                </a:gridCol>
                <a:gridCol w="1110576">
                  <a:extLst>
                    <a:ext uri="{9D8B030D-6E8A-4147-A177-3AD203B41FA5}">
                      <a16:colId xmlns:a16="http://schemas.microsoft.com/office/drawing/2014/main" val="128369278"/>
                    </a:ext>
                  </a:extLst>
                </a:gridCol>
              </a:tblGrid>
              <a:tr h="239579">
                <a:tc>
                  <a:txBody>
                    <a:bodyPr/>
                    <a:lstStyle/>
                    <a:p>
                      <a:pPr algn="ctr"/>
                      <a:r>
                        <a:rPr lang="en-US" sz="1100" dirty="0"/>
                        <a:t>#</a:t>
                      </a:r>
                      <a:endParaRPr lang="ru-RU" sz="1100" dirty="0"/>
                    </a:p>
                  </a:txBody>
                  <a:tcPr anchor="ctr"/>
                </a:tc>
                <a:tc>
                  <a:txBody>
                    <a:bodyPr/>
                    <a:lstStyle/>
                    <a:p>
                      <a:pPr algn="ctr"/>
                      <a:r>
                        <a:rPr lang="en-US" sz="1100" dirty="0"/>
                        <a:t>Parameter</a:t>
                      </a:r>
                      <a:endParaRPr lang="ru-RU" sz="1100" dirty="0"/>
                    </a:p>
                  </a:txBody>
                  <a:tcPr anchor="ctr"/>
                </a:tc>
                <a:tc>
                  <a:txBody>
                    <a:bodyPr/>
                    <a:lstStyle/>
                    <a:p>
                      <a:pPr algn="ctr"/>
                      <a:r>
                        <a:rPr lang="en-US" sz="1100" dirty="0"/>
                        <a:t>Bank</a:t>
                      </a:r>
                      <a:endParaRPr lang="ru-RU" sz="1100" dirty="0"/>
                    </a:p>
                  </a:txBody>
                  <a:tcPr anchor="ctr"/>
                </a:tc>
                <a:tc>
                  <a:txBody>
                    <a:bodyPr/>
                    <a:lstStyle/>
                    <a:p>
                      <a:pPr algn="ctr"/>
                      <a:r>
                        <a:rPr lang="en-US" sz="1100" b="1" kern="1200" dirty="0">
                          <a:solidFill>
                            <a:schemeClr val="lt1"/>
                          </a:solidFill>
                          <a:latin typeface="+mn-lt"/>
                          <a:ea typeface="+mn-ea"/>
                          <a:cs typeface="+mn-cs"/>
                        </a:rPr>
                        <a:t>Financial</a:t>
                      </a:r>
                      <a:r>
                        <a:rPr lang="en-US" sz="1100" b="1" kern="1200" baseline="0" dirty="0">
                          <a:solidFill>
                            <a:schemeClr val="lt1"/>
                          </a:solidFill>
                          <a:latin typeface="+mn-lt"/>
                          <a:ea typeface="+mn-ea"/>
                          <a:cs typeface="+mn-cs"/>
                        </a:rPr>
                        <a:t> </a:t>
                      </a:r>
                      <a:r>
                        <a:rPr lang="en-US" sz="1100" b="1" kern="1200" dirty="0">
                          <a:solidFill>
                            <a:schemeClr val="lt1"/>
                          </a:solidFill>
                          <a:latin typeface="+mn-lt"/>
                          <a:ea typeface="+mn-ea"/>
                          <a:cs typeface="+mn-cs"/>
                        </a:rPr>
                        <a:t>Company</a:t>
                      </a:r>
                    </a:p>
                  </a:txBody>
                  <a:tcPr anchor="ctr"/>
                </a:tc>
                <a:tc>
                  <a:txBody>
                    <a:bodyPr/>
                    <a:lstStyle/>
                    <a:p>
                      <a:pPr algn="ctr"/>
                      <a:r>
                        <a:rPr lang="en-US" sz="1100" dirty="0"/>
                        <a:t>MFI</a:t>
                      </a:r>
                      <a:endParaRPr lang="ru-RU" sz="1100" dirty="0"/>
                    </a:p>
                  </a:txBody>
                  <a:tcPr anchor="ctr"/>
                </a:tc>
                <a:tc>
                  <a:txBody>
                    <a:bodyPr/>
                    <a:lstStyle/>
                    <a:p>
                      <a:pPr algn="ctr"/>
                      <a:r>
                        <a:rPr lang="en-US" sz="1100" dirty="0"/>
                        <a:t>Pawnshops</a:t>
                      </a:r>
                    </a:p>
                  </a:txBody>
                  <a:tcPr anchor="ctr"/>
                </a:tc>
                <a:tc>
                  <a:txBody>
                    <a:bodyPr/>
                    <a:lstStyle/>
                    <a:p>
                      <a:pPr algn="ctr"/>
                      <a:r>
                        <a:rPr lang="en-US" sz="1100" dirty="0"/>
                        <a:t>Cooperatives</a:t>
                      </a:r>
                      <a:endParaRPr lang="ru-RU" sz="1100" dirty="0"/>
                    </a:p>
                  </a:txBody>
                  <a:tcPr anchor="ctr"/>
                </a:tc>
                <a:tc>
                  <a:txBody>
                    <a:bodyPr/>
                    <a:lstStyle/>
                    <a:p>
                      <a:pPr algn="ctr"/>
                      <a:r>
                        <a:rPr lang="en-US" sz="1100" dirty="0"/>
                        <a:t>P2P</a:t>
                      </a:r>
                      <a:endParaRPr lang="ru-RU" sz="1100" dirty="0"/>
                    </a:p>
                  </a:txBody>
                  <a:tcPr anchor="ctr"/>
                </a:tc>
                <a:extLst>
                  <a:ext uri="{0D108BD9-81ED-4DB2-BD59-A6C34878D82A}">
                    <a16:rowId xmlns:a16="http://schemas.microsoft.com/office/drawing/2014/main" val="10000"/>
                  </a:ext>
                </a:extLst>
              </a:tr>
              <a:tr h="282869">
                <a:tc>
                  <a:txBody>
                    <a:bodyPr/>
                    <a:lstStyle/>
                    <a:p>
                      <a:pPr algn="ctr"/>
                      <a:r>
                        <a:rPr lang="ru-RU" sz="1100" dirty="0"/>
                        <a:t>1</a:t>
                      </a:r>
                      <a:endParaRPr lang="en-US" sz="1100" dirty="0"/>
                    </a:p>
                  </a:txBody>
                  <a:tcPr anchor="ctr"/>
                </a:tc>
                <a:tc>
                  <a:txBody>
                    <a:bodyPr/>
                    <a:lstStyle/>
                    <a:p>
                      <a:r>
                        <a:rPr lang="en-US" sz="1100" dirty="0"/>
                        <a:t>Number of active licenses</a:t>
                      </a:r>
                      <a:endParaRPr lang="ru-RU" sz="1100" dirty="0"/>
                    </a:p>
                  </a:txBody>
                  <a:tcPr anchor="ctr"/>
                </a:tc>
                <a:tc>
                  <a:txBody>
                    <a:bodyPr/>
                    <a:lstStyle/>
                    <a:p>
                      <a:pPr marL="0" algn="ctr" defTabSz="914400" rtl="0" eaLnBrk="1" latinLnBrk="0" hangingPunct="1"/>
                      <a:r>
                        <a:rPr lang="en-US" sz="1100" kern="1200" dirty="0">
                          <a:solidFill>
                            <a:schemeClr val="dk1"/>
                          </a:solidFill>
                          <a:latin typeface="+mn-lt"/>
                          <a:ea typeface="+mn-ea"/>
                          <a:cs typeface="+mn-cs"/>
                        </a:rPr>
                        <a:t>80</a:t>
                      </a:r>
                    </a:p>
                  </a:txBody>
                  <a:tcPr anchor="ctr"/>
                </a:tc>
                <a:tc>
                  <a:txBody>
                    <a:bodyPr/>
                    <a:lstStyle/>
                    <a:p>
                      <a:pPr algn="ctr"/>
                      <a:r>
                        <a:rPr lang="en-US" sz="1100" dirty="0"/>
                        <a:t>10</a:t>
                      </a:r>
                    </a:p>
                  </a:txBody>
                  <a:tcPr anchor="ctr"/>
                </a:tc>
                <a:tc>
                  <a:txBody>
                    <a:bodyPr/>
                    <a:lstStyle/>
                    <a:p>
                      <a:pPr algn="ctr"/>
                      <a:r>
                        <a:rPr lang="en-US" sz="1100" dirty="0"/>
                        <a:t>220</a:t>
                      </a:r>
                    </a:p>
                  </a:txBody>
                  <a:tcPr anchor="ctr"/>
                </a:tc>
                <a:tc>
                  <a:txBody>
                    <a:bodyPr/>
                    <a:lstStyle/>
                    <a:p>
                      <a:pPr marL="0" algn="ctr" defTabSz="914400" rtl="0" eaLnBrk="1" latinLnBrk="0" hangingPunct="1"/>
                      <a:r>
                        <a:rPr lang="en-US" sz="1100" kern="1200" dirty="0">
                          <a:solidFill>
                            <a:schemeClr val="dk1"/>
                          </a:solidFill>
                          <a:latin typeface="+mn-lt"/>
                          <a:ea typeface="+mn-ea"/>
                          <a:cs typeface="+mn-cs"/>
                        </a:rPr>
                        <a:t>2000</a:t>
                      </a:r>
                    </a:p>
                  </a:txBody>
                  <a:tcPr anchor="ctr"/>
                </a:tc>
                <a:tc>
                  <a:txBody>
                    <a:bodyPr/>
                    <a:lstStyle/>
                    <a:p>
                      <a:pPr algn="ctr"/>
                      <a:r>
                        <a:rPr lang="en-US" sz="1100" dirty="0"/>
                        <a:t>8000</a:t>
                      </a:r>
                    </a:p>
                  </a:txBody>
                  <a:tcPr anchor="ctr"/>
                </a:tc>
                <a:tc>
                  <a:txBody>
                    <a:bodyPr/>
                    <a:lstStyle/>
                    <a:p>
                      <a:pPr marL="0" algn="ctr" defTabSz="914400" rtl="0" eaLnBrk="1" latinLnBrk="0" hangingPunct="1"/>
                      <a:r>
                        <a:rPr lang="en-US" sz="1100" kern="1200" dirty="0">
                          <a:solidFill>
                            <a:schemeClr val="dk1"/>
                          </a:solidFill>
                          <a:latin typeface="+mn-lt"/>
                          <a:ea typeface="+mn-ea"/>
                          <a:cs typeface="+mn-cs"/>
                        </a:rPr>
                        <a:t>Not</a:t>
                      </a:r>
                      <a:r>
                        <a:rPr lang="en-US" sz="1100" kern="1200" baseline="0" dirty="0">
                          <a:solidFill>
                            <a:schemeClr val="dk1"/>
                          </a:solidFill>
                          <a:latin typeface="+mn-lt"/>
                          <a:ea typeface="+mn-ea"/>
                          <a:cs typeface="+mn-cs"/>
                        </a:rPr>
                        <a:t> regulated</a:t>
                      </a: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2"/>
                  </a:ext>
                </a:extLst>
              </a:tr>
              <a:tr h="619386">
                <a:tc>
                  <a:txBody>
                    <a:bodyPr/>
                    <a:lstStyle/>
                    <a:p>
                      <a:pPr algn="ctr"/>
                      <a:r>
                        <a:rPr lang="en-US" sz="1100" dirty="0"/>
                        <a:t>2</a:t>
                      </a:r>
                      <a:endParaRPr lang="ru-RU" sz="1100" dirty="0"/>
                    </a:p>
                  </a:txBody>
                  <a:tcPr anchor="ctr"/>
                </a:tc>
                <a:tc>
                  <a:txBody>
                    <a:bodyPr/>
                    <a:lstStyle/>
                    <a:p>
                      <a:r>
                        <a:rPr lang="en-US" sz="1100" dirty="0"/>
                        <a:t>Min.capital requirements </a:t>
                      </a:r>
                      <a:endParaRPr lang="ru-RU" sz="1100" dirty="0"/>
                    </a:p>
                  </a:txBody>
                  <a:tcPr anchor="ctr"/>
                </a:tc>
                <a:tc>
                  <a:txBody>
                    <a:bodyPr/>
                    <a:lstStyle/>
                    <a:p>
                      <a:pPr algn="ctr"/>
                      <a:r>
                        <a:rPr lang="en-US" sz="1100" dirty="0"/>
                        <a:t>$20</a:t>
                      </a:r>
                      <a:r>
                        <a:rPr lang="en-US" sz="1100" baseline="0" dirty="0"/>
                        <a:t>M for domestic*</a:t>
                      </a:r>
                    </a:p>
                    <a:p>
                      <a:pPr algn="ctr"/>
                      <a:r>
                        <a:rPr lang="en-US" sz="1100" baseline="0" dirty="0"/>
                        <a:t>$75M for foreign</a:t>
                      </a:r>
                      <a:endParaRPr lang="ru-RU" sz="1100" dirty="0"/>
                    </a:p>
                  </a:txBody>
                  <a:tcPr anchor="ctr"/>
                </a:tc>
                <a:tc>
                  <a:txBody>
                    <a:bodyPr/>
                    <a:lstStyle/>
                    <a:p>
                      <a:pPr algn="ctr"/>
                      <a:r>
                        <a:rPr lang="en-US" sz="1100" dirty="0"/>
                        <a:t>$2,4</a:t>
                      </a:r>
                      <a:r>
                        <a:rPr lang="en-US" sz="1100" baseline="0" dirty="0"/>
                        <a:t>M **</a:t>
                      </a:r>
                      <a:endParaRPr lang="ru-RU" sz="1100" dirty="0"/>
                    </a:p>
                  </a:txBody>
                  <a:tcPr anchor="ctr"/>
                </a:tc>
                <a:tc>
                  <a:txBody>
                    <a:bodyPr/>
                    <a:lstStyle/>
                    <a:p>
                      <a:pPr algn="l"/>
                      <a:r>
                        <a:rPr lang="en-US" sz="900" b="0" baseline="0" dirty="0">
                          <a:solidFill>
                            <a:schemeClr val="tx1"/>
                          </a:solidFill>
                        </a:rPr>
                        <a:t>$400k </a:t>
                      </a:r>
                    </a:p>
                    <a:p>
                      <a:pPr algn="l"/>
                      <a:r>
                        <a:rPr lang="en-US" sz="900" b="0" baseline="0" dirty="0">
                          <a:solidFill>
                            <a:schemeClr val="tx1"/>
                          </a:solidFill>
                        </a:rPr>
                        <a:t>(was increased from $30k for local MFI and $50k for foreigner MFI from august 2016)</a:t>
                      </a:r>
                      <a:endParaRPr lang="ru-RU" sz="900" b="0" dirty="0">
                        <a:solidFill>
                          <a:schemeClr val="tx1"/>
                        </a:solidFill>
                      </a:endParaRPr>
                    </a:p>
                  </a:txBody>
                  <a:tcPr anchor="ctr"/>
                </a:tc>
                <a:tc>
                  <a:txBody>
                    <a:bodyPr/>
                    <a:lstStyle/>
                    <a:p>
                      <a:pPr algn="ctr"/>
                      <a:r>
                        <a:rPr lang="en-US" sz="1100" dirty="0"/>
                        <a:t>$2K-$</a:t>
                      </a:r>
                      <a:r>
                        <a:rPr lang="ru-RU" sz="1100" dirty="0"/>
                        <a:t>1</a:t>
                      </a:r>
                      <a:r>
                        <a:rPr lang="en-US" sz="1100" dirty="0"/>
                        <a:t>0</a:t>
                      </a:r>
                      <a:r>
                        <a:rPr lang="en-US" sz="1100" baseline="0" dirty="0"/>
                        <a:t>K (depends on township) Yearly</a:t>
                      </a:r>
                      <a:endParaRPr lang="ru-RU" sz="1100" dirty="0"/>
                    </a:p>
                  </a:txBody>
                  <a:tcPr anchor="ctr"/>
                </a:tc>
                <a:tc>
                  <a:txBody>
                    <a:bodyPr/>
                    <a:lstStyle/>
                    <a:p>
                      <a:pPr marL="0" algn="ctr" defTabSz="914400" rtl="0" eaLnBrk="1" latinLnBrk="0" hangingPunct="1"/>
                      <a:r>
                        <a:rPr lang="en-US" sz="1100" kern="1200" dirty="0">
                          <a:solidFill>
                            <a:schemeClr val="dk1"/>
                          </a:solidFill>
                          <a:latin typeface="+mn-lt"/>
                          <a:ea typeface="+mn-ea"/>
                          <a:cs typeface="+mn-cs"/>
                        </a:rPr>
                        <a:t>$</a:t>
                      </a:r>
                      <a:r>
                        <a:rPr lang="ru-RU" sz="1100" kern="1200" dirty="0">
                          <a:solidFill>
                            <a:schemeClr val="dk1"/>
                          </a:solidFill>
                          <a:latin typeface="+mn-lt"/>
                          <a:ea typeface="+mn-ea"/>
                          <a:cs typeface="+mn-cs"/>
                        </a:rPr>
                        <a:t>15</a:t>
                      </a:r>
                      <a:r>
                        <a:rPr lang="en-US" sz="1100" kern="1200" dirty="0">
                          <a:solidFill>
                            <a:schemeClr val="dk1"/>
                          </a:solidFill>
                          <a:latin typeface="+mn-lt"/>
                          <a:ea typeface="+mn-ea"/>
                          <a:cs typeface="+mn-cs"/>
                        </a:rPr>
                        <a:t>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Not</a:t>
                      </a:r>
                      <a:r>
                        <a:rPr lang="en-US" sz="1100" kern="1200" baseline="0" dirty="0">
                          <a:solidFill>
                            <a:schemeClr val="dk1"/>
                          </a:solidFill>
                          <a:latin typeface="+mn-lt"/>
                          <a:ea typeface="+mn-ea"/>
                          <a:cs typeface="+mn-cs"/>
                        </a:rPr>
                        <a:t> regulated</a:t>
                      </a: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r h="337391">
                <a:tc>
                  <a:txBody>
                    <a:bodyPr/>
                    <a:lstStyle/>
                    <a:p>
                      <a:pPr algn="ctr"/>
                      <a:r>
                        <a:rPr lang="en-US" sz="1100" dirty="0"/>
                        <a:t>3</a:t>
                      </a:r>
                      <a:endParaRPr lang="ru-RU" sz="1100" dirty="0"/>
                    </a:p>
                  </a:txBody>
                  <a:tcPr anchor="ctr"/>
                </a:tc>
                <a:tc>
                  <a:txBody>
                    <a:bodyPr/>
                    <a:lstStyle/>
                    <a:p>
                      <a:r>
                        <a:rPr lang="en-US" sz="1100" dirty="0"/>
                        <a:t>Max. foreign  share </a:t>
                      </a:r>
                      <a:endParaRPr lang="ru-RU" sz="1100" dirty="0"/>
                    </a:p>
                  </a:txBody>
                  <a:tcPr anchor="ctr"/>
                </a:tc>
                <a:tc>
                  <a:txBody>
                    <a:bodyPr/>
                    <a:lstStyle/>
                    <a:p>
                      <a:pPr marL="0" algn="ctr" defTabSz="914400" rtl="0" eaLnBrk="1" latinLnBrk="0" hangingPunct="1"/>
                      <a:r>
                        <a:rPr lang="en-US" sz="1100" kern="1200" dirty="0">
                          <a:solidFill>
                            <a:schemeClr val="dk1"/>
                          </a:solidFill>
                          <a:latin typeface="+mn-lt"/>
                          <a:ea typeface="+mn-ea"/>
                          <a:cs typeface="+mn-cs"/>
                        </a:rPr>
                        <a:t>0%</a:t>
                      </a:r>
                      <a:endParaRPr lang="ru-RU" sz="1100" kern="1200" dirty="0">
                        <a:solidFill>
                          <a:schemeClr val="dk1"/>
                        </a:solidFill>
                        <a:latin typeface="+mn-lt"/>
                        <a:ea typeface="+mn-ea"/>
                        <a:cs typeface="+mn-cs"/>
                      </a:endParaRPr>
                    </a:p>
                  </a:txBody>
                  <a:tcPr anchor="ctr"/>
                </a:tc>
                <a:tc>
                  <a:txBody>
                    <a:bodyPr/>
                    <a:lstStyle/>
                    <a:p>
                      <a:pPr algn="ctr"/>
                      <a:r>
                        <a:rPr lang="en-US" sz="1100" dirty="0"/>
                        <a:t>49%</a:t>
                      </a:r>
                      <a:endParaRPr lang="ru-RU" sz="1100" dirty="0"/>
                    </a:p>
                  </a:txBody>
                  <a:tcPr anchor="ctr"/>
                </a:tc>
                <a:tc>
                  <a:txBody>
                    <a:bodyPr/>
                    <a:lstStyle/>
                    <a:p>
                      <a:pPr algn="ctr"/>
                      <a:r>
                        <a:rPr lang="en-US" sz="1100" dirty="0"/>
                        <a:t>100%</a:t>
                      </a:r>
                      <a:endParaRPr lang="ru-RU" sz="1100" dirty="0"/>
                    </a:p>
                  </a:txBody>
                  <a:tcPr anchor="ctr"/>
                </a:tc>
                <a:tc>
                  <a:txBody>
                    <a:bodyPr/>
                    <a:lstStyle/>
                    <a:p>
                      <a:pPr algn="ctr"/>
                      <a:r>
                        <a:rPr lang="ru-RU" sz="1100" dirty="0"/>
                        <a:t>0%</a:t>
                      </a:r>
                    </a:p>
                  </a:txBody>
                  <a:tcPr anchor="ctr"/>
                </a:tc>
                <a:tc>
                  <a:txBody>
                    <a:bodyPr/>
                    <a:lstStyle/>
                    <a:p>
                      <a:pPr algn="ctr"/>
                      <a:r>
                        <a:rPr lang="ru-RU" sz="1100" dirty="0"/>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latin typeface="+mn-lt"/>
                          <a:ea typeface="+mn-ea"/>
                          <a:cs typeface="+mn-cs"/>
                        </a:rPr>
                        <a:t>100%</a:t>
                      </a:r>
                    </a:p>
                  </a:txBody>
                  <a:tcPr anchor="ctr"/>
                </a:tc>
                <a:extLst>
                  <a:ext uri="{0D108BD9-81ED-4DB2-BD59-A6C34878D82A}">
                    <a16:rowId xmlns:a16="http://schemas.microsoft.com/office/drawing/2014/main" val="10004"/>
                  </a:ext>
                </a:extLst>
              </a:tr>
              <a:tr h="282869">
                <a:tc>
                  <a:txBody>
                    <a:bodyPr/>
                    <a:lstStyle/>
                    <a:p>
                      <a:pPr algn="ctr"/>
                      <a:r>
                        <a:rPr lang="en-US" sz="1100" dirty="0"/>
                        <a:t>4</a:t>
                      </a:r>
                      <a:endParaRPr lang="ru-RU" sz="1100" dirty="0"/>
                    </a:p>
                  </a:txBody>
                  <a:tcPr anchor="ctr"/>
                </a:tc>
                <a:tc>
                  <a:txBody>
                    <a:bodyPr/>
                    <a:lstStyle/>
                    <a:p>
                      <a:r>
                        <a:rPr lang="en-US" sz="1100" dirty="0">
                          <a:solidFill>
                            <a:schemeClr val="tx1"/>
                          </a:solidFill>
                        </a:rPr>
                        <a:t>Territory</a:t>
                      </a:r>
                      <a:endParaRPr lang="ru-RU" sz="1100" dirty="0">
                        <a:solidFill>
                          <a:schemeClr val="tx1"/>
                        </a:solidFill>
                      </a:endParaRPr>
                    </a:p>
                  </a:txBody>
                  <a:tcPr anchor="ctr"/>
                </a:tc>
                <a:tc>
                  <a:txBody>
                    <a:bodyPr/>
                    <a:lstStyle/>
                    <a:p>
                      <a:pPr algn="ctr"/>
                      <a:r>
                        <a:rPr lang="en-US" sz="1100" dirty="0">
                          <a:solidFill>
                            <a:schemeClr val="tx1"/>
                          </a:solidFill>
                        </a:rPr>
                        <a:t>Nationwide</a:t>
                      </a:r>
                      <a:endParaRPr lang="ru-RU" sz="11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Nationwide</a:t>
                      </a:r>
                    </a:p>
                  </a:txBody>
                  <a:tcPr anchor="ctr"/>
                </a:tc>
                <a:tc>
                  <a:txBody>
                    <a:bodyPr/>
                    <a:lstStyle/>
                    <a:p>
                      <a:pPr algn="ctr"/>
                      <a:r>
                        <a:rPr lang="en-US" sz="1100" dirty="0">
                          <a:solidFill>
                            <a:schemeClr val="tx1"/>
                          </a:solidFill>
                        </a:rPr>
                        <a:t>Nationwide***</a:t>
                      </a:r>
                      <a:endParaRPr lang="ru-RU" sz="1100" dirty="0">
                        <a:solidFill>
                          <a:schemeClr val="tx1"/>
                        </a:solidFill>
                      </a:endParaRPr>
                    </a:p>
                  </a:txBody>
                  <a:tcPr anchor="ctr"/>
                </a:tc>
                <a:tc>
                  <a:txBody>
                    <a:bodyPr/>
                    <a:lstStyle/>
                    <a:p>
                      <a:pPr algn="ctr"/>
                      <a:r>
                        <a:rPr lang="en-US" sz="1100" dirty="0">
                          <a:solidFill>
                            <a:schemeClr val="tx1"/>
                          </a:solidFill>
                        </a:rPr>
                        <a:t>Nationwide</a:t>
                      </a:r>
                      <a:endParaRPr lang="ru-RU" sz="1100" dirty="0">
                        <a:solidFill>
                          <a:schemeClr val="tx1"/>
                        </a:solidFill>
                      </a:endParaRPr>
                    </a:p>
                  </a:txBody>
                  <a:tcPr anchor="ctr"/>
                </a:tc>
                <a:tc>
                  <a:txBody>
                    <a:bodyPr/>
                    <a:lstStyle/>
                    <a:p>
                      <a:pPr algn="ctr"/>
                      <a:r>
                        <a:rPr lang="en-US" sz="1100" dirty="0">
                          <a:solidFill>
                            <a:schemeClr val="tx1"/>
                          </a:solidFill>
                        </a:rPr>
                        <a:t>Specific</a:t>
                      </a:r>
                      <a:r>
                        <a:rPr lang="en-US" sz="1100" baseline="0" dirty="0">
                          <a:solidFill>
                            <a:schemeClr val="tx1"/>
                          </a:solidFill>
                        </a:rPr>
                        <a:t> t</a:t>
                      </a:r>
                      <a:r>
                        <a:rPr lang="en-US" sz="1100" dirty="0">
                          <a:solidFill>
                            <a:schemeClr val="tx1"/>
                          </a:solidFill>
                        </a:rPr>
                        <a:t>own</a:t>
                      </a:r>
                      <a:endParaRPr lang="ru-RU" sz="1100" dirty="0">
                        <a:solidFill>
                          <a:schemeClr val="tx1"/>
                        </a:solidFill>
                      </a:endParaRPr>
                    </a:p>
                  </a:txBody>
                  <a:tcPr anchor="ctr"/>
                </a:tc>
                <a:tc>
                  <a:txBody>
                    <a:bodyPr/>
                    <a:lstStyle/>
                    <a:p>
                      <a:pPr algn="ctr"/>
                      <a:r>
                        <a:rPr lang="en-US" sz="1100" dirty="0"/>
                        <a:t>Nationwide</a:t>
                      </a:r>
                      <a:endParaRPr lang="ru-RU" sz="1100" dirty="0"/>
                    </a:p>
                  </a:txBody>
                  <a:tcPr anchor="ctr"/>
                </a:tc>
                <a:extLst>
                  <a:ext uri="{0D108BD9-81ED-4DB2-BD59-A6C34878D82A}">
                    <a16:rowId xmlns:a16="http://schemas.microsoft.com/office/drawing/2014/main" val="10009"/>
                  </a:ext>
                </a:extLst>
              </a:tr>
              <a:tr h="363886">
                <a:tc>
                  <a:txBody>
                    <a:bodyPr/>
                    <a:lstStyle/>
                    <a:p>
                      <a:pPr algn="ctr"/>
                      <a:r>
                        <a:rPr lang="en-US" sz="1100" dirty="0"/>
                        <a:t>5</a:t>
                      </a:r>
                      <a:endParaRPr lang="ru-RU" sz="11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Interest</a:t>
                      </a:r>
                      <a:r>
                        <a:rPr lang="en-US" sz="1100" baseline="0" dirty="0">
                          <a:solidFill>
                            <a:schemeClr val="tx1"/>
                          </a:solidFill>
                        </a:rPr>
                        <a:t> rate cap</a:t>
                      </a:r>
                      <a:endParaRPr lang="ru-RU" sz="1100" dirty="0">
                        <a:solidFill>
                          <a:schemeClr val="tx1"/>
                        </a:solidFill>
                      </a:endParaRPr>
                    </a:p>
                  </a:txBody>
                  <a:tcPr anchor="ctr"/>
                </a:tc>
                <a:tc>
                  <a:txBody>
                    <a:bodyPr/>
                    <a:lstStyle/>
                    <a:p>
                      <a:pPr marL="0" algn="ctr" defTabSz="914400" rtl="0" eaLnBrk="1" latinLnBrk="0" hangingPunct="1"/>
                      <a:r>
                        <a:rPr lang="en-US" sz="1100" kern="1200" dirty="0">
                          <a:solidFill>
                            <a:schemeClr val="tx1"/>
                          </a:solidFill>
                          <a:latin typeface="+mn-lt"/>
                          <a:ea typeface="+mn-ea"/>
                          <a:cs typeface="+mn-cs"/>
                        </a:rPr>
                        <a:t>13% per annum</a:t>
                      </a:r>
                      <a:endParaRPr lang="ru-RU" sz="1100" kern="1200" dirty="0">
                        <a:solidFill>
                          <a:schemeClr val="tx1"/>
                        </a:solidFill>
                        <a:latin typeface="+mn-lt"/>
                        <a:ea typeface="+mn-ea"/>
                        <a:cs typeface="+mn-cs"/>
                      </a:endParaRPr>
                    </a:p>
                  </a:txBody>
                  <a:tcPr anchor="ctr"/>
                </a:tc>
                <a:tc>
                  <a:txBody>
                    <a:bodyPr/>
                    <a:lstStyle/>
                    <a:p>
                      <a:pPr marL="0" algn="ctr" defTabSz="914400" rtl="0" eaLnBrk="1" latinLnBrk="0" hangingPunct="1"/>
                      <a:r>
                        <a:rPr lang="ru-RU" sz="1100" b="0" kern="1200" dirty="0">
                          <a:solidFill>
                            <a:schemeClr val="tx1"/>
                          </a:solidFill>
                          <a:latin typeface="+mn-lt"/>
                          <a:ea typeface="+mn-ea"/>
                          <a:cs typeface="+mn-cs"/>
                        </a:rPr>
                        <a:t>36</a:t>
                      </a:r>
                      <a:r>
                        <a:rPr lang="en-US" sz="1100" b="0" kern="1200" dirty="0">
                          <a:solidFill>
                            <a:schemeClr val="tx1"/>
                          </a:solidFill>
                          <a:latin typeface="+mn-lt"/>
                          <a:ea typeface="+mn-ea"/>
                          <a:cs typeface="+mn-cs"/>
                        </a:rPr>
                        <a:t>% per annum</a:t>
                      </a:r>
                      <a:endParaRPr lang="ru-RU" sz="1100" b="0" kern="1200" dirty="0">
                        <a:solidFill>
                          <a:schemeClr val="tx1"/>
                        </a:solidFill>
                        <a:latin typeface="+mn-lt"/>
                        <a:ea typeface="+mn-ea"/>
                        <a:cs typeface="+mn-cs"/>
                      </a:endParaRPr>
                    </a:p>
                  </a:txBody>
                  <a:tcPr anchor="ctr"/>
                </a:tc>
                <a:tc>
                  <a:txBody>
                    <a:bodyPr/>
                    <a:lstStyle/>
                    <a:p>
                      <a:pPr algn="ctr"/>
                      <a:r>
                        <a:rPr lang="en-US" sz="1100" dirty="0">
                          <a:solidFill>
                            <a:schemeClr val="tx1"/>
                          </a:solidFill>
                        </a:rPr>
                        <a:t>30% </a:t>
                      </a:r>
                      <a:r>
                        <a:rPr lang="en-US" sz="1100" b="0" kern="1200" dirty="0">
                          <a:solidFill>
                            <a:schemeClr val="tx1"/>
                          </a:solidFill>
                          <a:latin typeface="+mn-lt"/>
                          <a:ea typeface="+mn-ea"/>
                          <a:cs typeface="+mn-cs"/>
                        </a:rPr>
                        <a:t>per annum</a:t>
                      </a:r>
                      <a:endParaRPr lang="en-US" sz="1100" dirty="0">
                        <a:solidFill>
                          <a:schemeClr val="tx1"/>
                        </a:solidFill>
                      </a:endParaRPr>
                    </a:p>
                  </a:txBody>
                  <a:tcPr anchor="ctr"/>
                </a:tc>
                <a:tc>
                  <a:txBody>
                    <a:bodyPr/>
                    <a:lstStyle/>
                    <a:p>
                      <a:pPr algn="ctr"/>
                      <a:r>
                        <a:rPr lang="en-US" sz="1100" kern="1200" dirty="0">
                          <a:solidFill>
                            <a:schemeClr val="tx1"/>
                          </a:solidFill>
                          <a:latin typeface="+mn-lt"/>
                          <a:ea typeface="+mn-ea"/>
                          <a:cs typeface="+mn-cs"/>
                        </a:rPr>
                        <a:t>30% </a:t>
                      </a:r>
                      <a:r>
                        <a:rPr lang="en-US" sz="1100" b="0" kern="1200" dirty="0">
                          <a:solidFill>
                            <a:schemeClr val="tx1"/>
                          </a:solidFill>
                          <a:latin typeface="+mn-lt"/>
                          <a:ea typeface="+mn-ea"/>
                          <a:cs typeface="+mn-cs"/>
                        </a:rPr>
                        <a:t>per annum</a:t>
                      </a:r>
                      <a:endParaRPr lang="en-US" sz="1100" kern="1200" dirty="0">
                        <a:solidFill>
                          <a:schemeClr val="tx1"/>
                        </a:solidFill>
                        <a:latin typeface="+mn-lt"/>
                        <a:ea typeface="+mn-ea"/>
                        <a:cs typeface="+mn-cs"/>
                      </a:endParaRPr>
                    </a:p>
                  </a:txBody>
                  <a:tcPr anchor="ctr"/>
                </a:tc>
                <a:tc>
                  <a:txBody>
                    <a:bodyPr/>
                    <a:lstStyle/>
                    <a:p>
                      <a:pPr algn="ctr"/>
                      <a:r>
                        <a:rPr lang="ru-RU" sz="1100" dirty="0">
                          <a:solidFill>
                            <a:schemeClr val="tx1"/>
                          </a:solidFill>
                        </a:rPr>
                        <a:t>24%</a:t>
                      </a:r>
                      <a:r>
                        <a:rPr lang="en-US" sz="1100" dirty="0">
                          <a:solidFill>
                            <a:schemeClr val="tx1"/>
                          </a:solidFill>
                        </a:rPr>
                        <a:t> </a:t>
                      </a:r>
                      <a:r>
                        <a:rPr lang="en-US" sz="1100" b="0" kern="1200" dirty="0">
                          <a:solidFill>
                            <a:schemeClr val="tx1"/>
                          </a:solidFill>
                          <a:latin typeface="+mn-lt"/>
                          <a:ea typeface="+mn-ea"/>
                          <a:cs typeface="+mn-cs"/>
                        </a:rPr>
                        <a:t>per annum</a:t>
                      </a:r>
                      <a:r>
                        <a:rPr lang="en-US" sz="1100" kern="1200" dirty="0">
                          <a:solidFill>
                            <a:schemeClr val="tx1"/>
                          </a:solidFill>
                          <a:latin typeface="+mn-lt"/>
                          <a:ea typeface="+mn-ea"/>
                          <a:cs typeface="+mn-cs"/>
                        </a:rPr>
                        <a:t> </a:t>
                      </a:r>
                      <a:endParaRPr lang="ru-RU" sz="11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Not regulated</a:t>
                      </a:r>
                      <a:endParaRPr lang="en-US" sz="1100" b="1" kern="1200" dirty="0">
                        <a:solidFill>
                          <a:srgbClr val="FF0000"/>
                        </a:solidFill>
                        <a:latin typeface="+mn-lt"/>
                        <a:ea typeface="+mn-ea"/>
                        <a:cs typeface="+mn-cs"/>
                      </a:endParaRPr>
                    </a:p>
                  </a:txBody>
                  <a:tcPr anchor="ctr"/>
                </a:tc>
                <a:extLst>
                  <a:ext uri="{0D108BD9-81ED-4DB2-BD59-A6C34878D82A}">
                    <a16:rowId xmlns:a16="http://schemas.microsoft.com/office/drawing/2014/main" val="2897533902"/>
                  </a:ext>
                </a:extLst>
              </a:tr>
              <a:tr h="282869">
                <a:tc>
                  <a:txBody>
                    <a:bodyPr/>
                    <a:lstStyle/>
                    <a:p>
                      <a:pPr algn="ctr"/>
                      <a:r>
                        <a:rPr lang="ru-RU" sz="1100" dirty="0"/>
                        <a:t>6</a:t>
                      </a:r>
                    </a:p>
                  </a:txBody>
                  <a:tcPr anchor="ctr"/>
                </a:tc>
                <a:tc>
                  <a:txBody>
                    <a:bodyPr/>
                    <a:lstStyle/>
                    <a:p>
                      <a:r>
                        <a:rPr lang="en-US" sz="1100" dirty="0">
                          <a:solidFill>
                            <a:schemeClr val="tx1"/>
                          </a:solidFill>
                        </a:rPr>
                        <a:t>Unsecured loans</a:t>
                      </a:r>
                      <a:endParaRPr lang="ru-RU" sz="1100" dirty="0">
                        <a:solidFill>
                          <a:schemeClr val="tx1"/>
                        </a:solidFill>
                      </a:endParaRPr>
                    </a:p>
                  </a:txBody>
                  <a:tcPr anchor="ctr"/>
                </a:tc>
                <a:tc>
                  <a:txBody>
                    <a:bodyPr/>
                    <a:lstStyle/>
                    <a:p>
                      <a:pPr marL="0" algn="ctr" defTabSz="914400" rtl="0" eaLnBrk="1" latinLnBrk="0" hangingPunct="1"/>
                      <a:r>
                        <a:rPr lang="en-US" sz="1100" kern="1200" dirty="0">
                          <a:solidFill>
                            <a:schemeClr val="tx1"/>
                          </a:solidFill>
                          <a:latin typeface="+mn-lt"/>
                          <a:ea typeface="+mn-ea"/>
                          <a:cs typeface="+mn-cs"/>
                        </a:rPr>
                        <a:t>Yes</a:t>
                      </a:r>
                      <a:endParaRPr lang="ru-RU" sz="1100" kern="1200" dirty="0">
                        <a:solidFill>
                          <a:schemeClr val="tx1"/>
                        </a:solidFill>
                        <a:latin typeface="+mn-lt"/>
                        <a:ea typeface="+mn-ea"/>
                        <a:cs typeface="+mn-cs"/>
                      </a:endParaRPr>
                    </a:p>
                  </a:txBody>
                  <a:tcPr anchor="ctr"/>
                </a:tc>
                <a:tc>
                  <a:txBody>
                    <a:bodyPr/>
                    <a:lstStyle/>
                    <a:p>
                      <a:pPr marL="0" algn="ctr" defTabSz="914400" rtl="0" eaLnBrk="1" latinLnBrk="0" hangingPunct="1"/>
                      <a:r>
                        <a:rPr lang="en-US" sz="1100" b="0" kern="1200" dirty="0">
                          <a:solidFill>
                            <a:schemeClr val="tx1"/>
                          </a:solidFill>
                          <a:latin typeface="+mn-lt"/>
                          <a:ea typeface="+mn-ea"/>
                          <a:cs typeface="+mn-cs"/>
                        </a:rPr>
                        <a:t>No</a:t>
                      </a:r>
                      <a:endParaRPr lang="ru-RU" sz="1100" b="0" kern="1200" dirty="0">
                        <a:solidFill>
                          <a:schemeClr val="tx1"/>
                        </a:solidFill>
                        <a:latin typeface="+mn-lt"/>
                        <a:ea typeface="+mn-ea"/>
                        <a:cs typeface="+mn-cs"/>
                      </a:endParaRPr>
                    </a:p>
                  </a:txBody>
                  <a:tcPr anchor="ctr"/>
                </a:tc>
                <a:tc>
                  <a:txBody>
                    <a:bodyPr/>
                    <a:lstStyle/>
                    <a:p>
                      <a:pPr algn="ctr"/>
                      <a:r>
                        <a:rPr lang="en-US" sz="1100" dirty="0">
                          <a:solidFill>
                            <a:schemeClr val="tx1"/>
                          </a:solidFill>
                        </a:rPr>
                        <a:t>Yes</a:t>
                      </a:r>
                      <a:endParaRPr lang="ru-RU" sz="1100" dirty="0">
                        <a:solidFill>
                          <a:schemeClr val="tx1"/>
                        </a:solidFill>
                      </a:endParaRPr>
                    </a:p>
                  </a:txBody>
                  <a:tcPr anchor="ctr"/>
                </a:tc>
                <a:tc>
                  <a:txBody>
                    <a:bodyPr/>
                    <a:lstStyle/>
                    <a:p>
                      <a:pPr marL="0" algn="ctr" defTabSz="914400" rtl="0" eaLnBrk="1" latinLnBrk="0" hangingPunct="1"/>
                      <a:r>
                        <a:rPr lang="en-US" sz="1100" kern="1200" dirty="0">
                          <a:solidFill>
                            <a:schemeClr val="tx1"/>
                          </a:solidFill>
                          <a:latin typeface="+mn-lt"/>
                          <a:ea typeface="+mn-ea"/>
                          <a:cs typeface="+mn-cs"/>
                        </a:rPr>
                        <a:t>No (only collateralized)</a:t>
                      </a:r>
                      <a:endParaRPr lang="ru-RU" sz="11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Yes</a:t>
                      </a:r>
                      <a:endParaRPr lang="ru-RU" sz="11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Yes</a:t>
                      </a:r>
                      <a:endParaRPr lang="ru-RU" sz="1100" kern="1200" dirty="0">
                        <a:solidFill>
                          <a:schemeClr val="dk1"/>
                        </a:solidFill>
                        <a:latin typeface="+mn-lt"/>
                        <a:ea typeface="+mn-ea"/>
                        <a:cs typeface="+mn-cs"/>
                      </a:endParaRPr>
                    </a:p>
                  </a:txBody>
                  <a:tcPr anchor="ctr"/>
                </a:tc>
                <a:extLst>
                  <a:ext uri="{0D108BD9-81ED-4DB2-BD59-A6C34878D82A}">
                    <a16:rowId xmlns:a16="http://schemas.microsoft.com/office/drawing/2014/main" val="10006"/>
                  </a:ext>
                </a:extLst>
              </a:tr>
              <a:tr h="843731">
                <a:tc>
                  <a:txBody>
                    <a:bodyPr/>
                    <a:lstStyle/>
                    <a:p>
                      <a:pPr algn="ctr"/>
                      <a:r>
                        <a:rPr lang="ru-RU" sz="1100" dirty="0"/>
                        <a:t>7</a:t>
                      </a:r>
                    </a:p>
                  </a:txBody>
                  <a:tcPr anchor="ctr"/>
                </a:tc>
                <a:tc>
                  <a:txBody>
                    <a:bodyPr/>
                    <a:lstStyle/>
                    <a:p>
                      <a:r>
                        <a:rPr lang="en-US" sz="1100" dirty="0"/>
                        <a:t>Regulated</a:t>
                      </a:r>
                      <a:r>
                        <a:rPr lang="en-US" sz="1100" baseline="0" dirty="0"/>
                        <a:t> by</a:t>
                      </a:r>
                      <a:endParaRPr lang="ru-RU" sz="1100" dirty="0"/>
                    </a:p>
                  </a:txBody>
                  <a:tcPr anchor="ctr"/>
                </a:tc>
                <a:tc>
                  <a:txBody>
                    <a:bodyPr/>
                    <a:lstStyle/>
                    <a:p>
                      <a:pPr algn="ctr"/>
                      <a:r>
                        <a:rPr lang="en-US" sz="1100" dirty="0"/>
                        <a:t>Central</a:t>
                      </a:r>
                      <a:r>
                        <a:rPr lang="en-US" sz="1100" baseline="0" dirty="0"/>
                        <a:t> Bank of Myanmar</a:t>
                      </a:r>
                      <a:r>
                        <a:rPr lang="ru-RU" sz="1100" baseline="0" dirty="0"/>
                        <a:t> (</a:t>
                      </a:r>
                      <a:r>
                        <a:rPr lang="en-US" sz="1100" baseline="0" dirty="0"/>
                        <a:t>CBM)</a:t>
                      </a:r>
                      <a:endParaRPr lang="ru-RU" sz="1100" dirty="0"/>
                    </a:p>
                  </a:txBody>
                  <a:tcPr anchor="ctr"/>
                </a:tc>
                <a:tc>
                  <a:txBody>
                    <a:bodyPr/>
                    <a:lstStyle/>
                    <a:p>
                      <a:pPr algn="ctr"/>
                      <a:r>
                        <a:rPr lang="en-US" sz="1100" dirty="0"/>
                        <a:t>Central</a:t>
                      </a:r>
                      <a:r>
                        <a:rPr lang="en-US" sz="1100" baseline="0" dirty="0"/>
                        <a:t> Bank of Myanmar</a:t>
                      </a:r>
                      <a:r>
                        <a:rPr lang="ru-RU" sz="1100" baseline="0" dirty="0"/>
                        <a:t> (</a:t>
                      </a:r>
                      <a:r>
                        <a:rPr lang="en-US" sz="1100" baseline="0" dirty="0"/>
                        <a:t>CBM)</a:t>
                      </a:r>
                      <a:endParaRPr lang="ru-RU" sz="1100" dirty="0"/>
                    </a:p>
                  </a:txBody>
                  <a:tcPr anchor="ctr"/>
                </a:tc>
                <a:tc>
                  <a:txBody>
                    <a:bodyPr/>
                    <a:lstStyle/>
                    <a:p>
                      <a:pPr algn="ctr"/>
                      <a:r>
                        <a:rPr lang="en-US" sz="1100" dirty="0"/>
                        <a:t>Microfinance Supervisory Committee</a:t>
                      </a:r>
                    </a:p>
                    <a:p>
                      <a:pPr algn="ctr"/>
                      <a:r>
                        <a:rPr lang="en-US" sz="1100" b="0" dirty="0">
                          <a:solidFill>
                            <a:schemeClr val="tx1"/>
                          </a:solidFill>
                        </a:rPr>
                        <a:t>(part</a:t>
                      </a:r>
                      <a:r>
                        <a:rPr lang="en-US" sz="1100" b="0" baseline="0" dirty="0">
                          <a:solidFill>
                            <a:schemeClr val="tx1"/>
                          </a:solidFill>
                        </a:rPr>
                        <a:t> of CBM</a:t>
                      </a:r>
                      <a:r>
                        <a:rPr lang="en-US" sz="1100" b="0" dirty="0">
                          <a:solidFill>
                            <a:schemeClr val="tx1"/>
                          </a:solidFill>
                        </a:rPr>
                        <a:t>)</a:t>
                      </a:r>
                      <a:endParaRPr lang="ru-RU" sz="1100" b="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City Development Committee (Prime Minister of Yangon region)</a:t>
                      </a:r>
                      <a:endParaRPr lang="ru-RU" sz="1100" dirty="0">
                        <a:solidFill>
                          <a:schemeClr val="tx1"/>
                        </a:solidFill>
                      </a:endParaRPr>
                    </a:p>
                  </a:txBody>
                  <a:tcPr anchor="ctr"/>
                </a:tc>
                <a:tc>
                  <a:txBody>
                    <a:bodyPr/>
                    <a:lstStyle/>
                    <a:p>
                      <a:pPr algn="ctr"/>
                      <a:r>
                        <a:rPr lang="en-US" sz="1100" dirty="0">
                          <a:solidFill>
                            <a:schemeClr val="tx1"/>
                          </a:solidFill>
                        </a:rPr>
                        <a:t>Cooperatives department</a:t>
                      </a:r>
                      <a:endParaRPr lang="ru-RU" sz="11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(Agricultural, Livestock and Irrigation Ministry)</a:t>
                      </a:r>
                      <a:endParaRPr lang="ru-RU" sz="11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Not regulated</a:t>
                      </a:r>
                      <a:endParaRPr lang="en-US" sz="1100" b="1" kern="1200" dirty="0">
                        <a:solidFill>
                          <a:srgbClr val="FF0000"/>
                        </a:solidFill>
                        <a:latin typeface="+mn-lt"/>
                        <a:ea typeface="+mn-ea"/>
                        <a:cs typeface="+mn-cs"/>
                      </a:endParaRPr>
                    </a:p>
                  </a:txBody>
                  <a:tcPr anchor="ctr"/>
                </a:tc>
                <a:extLst>
                  <a:ext uri="{0D108BD9-81ED-4DB2-BD59-A6C34878D82A}">
                    <a16:rowId xmlns:a16="http://schemas.microsoft.com/office/drawing/2014/main" val="10007"/>
                  </a:ext>
                </a:extLst>
              </a:tr>
              <a:tr h="170697">
                <a:tc>
                  <a:txBody>
                    <a:bodyPr/>
                    <a:lstStyle/>
                    <a:p>
                      <a:pPr algn="ctr"/>
                      <a:r>
                        <a:rPr lang="ru-RU" sz="1100" dirty="0"/>
                        <a:t>8</a:t>
                      </a:r>
                    </a:p>
                  </a:txBody>
                  <a:tcPr anchor="ctr"/>
                </a:tc>
                <a:tc>
                  <a:txBody>
                    <a:bodyPr/>
                    <a:lstStyle/>
                    <a:p>
                      <a:r>
                        <a:rPr lang="en-US" sz="1100" dirty="0"/>
                        <a:t>Av</a:t>
                      </a:r>
                      <a:r>
                        <a:rPr lang="en-US" sz="1100" baseline="0" dirty="0"/>
                        <a:t> licensing timing</a:t>
                      </a:r>
                      <a:endParaRPr lang="ru-RU" sz="1100" dirty="0"/>
                    </a:p>
                  </a:txBody>
                  <a:tcPr anchor="ctr"/>
                </a:tc>
                <a:tc>
                  <a:txBody>
                    <a:bodyPr/>
                    <a:lstStyle/>
                    <a:p>
                      <a:pPr algn="ctr"/>
                      <a:r>
                        <a:rPr lang="en-US" sz="1100" dirty="0"/>
                        <a:t>&gt;6</a:t>
                      </a:r>
                      <a:r>
                        <a:rPr lang="en-US" sz="1100" baseline="0" dirty="0"/>
                        <a:t> m</a:t>
                      </a:r>
                      <a:endParaRPr lang="ru-RU" sz="1100" dirty="0"/>
                    </a:p>
                  </a:txBody>
                  <a:tcPr anchor="ctr"/>
                </a:tc>
                <a:tc>
                  <a:txBody>
                    <a:bodyPr/>
                    <a:lstStyle/>
                    <a:p>
                      <a:pPr algn="ctr"/>
                      <a:r>
                        <a:rPr lang="en-US" sz="1100" dirty="0"/>
                        <a:t>&gt;3</a:t>
                      </a:r>
                      <a:r>
                        <a:rPr lang="en-US" sz="1100" baseline="0" dirty="0"/>
                        <a:t> m</a:t>
                      </a:r>
                      <a:endParaRPr lang="ru-RU" sz="1100" dirty="0"/>
                    </a:p>
                  </a:txBody>
                  <a:tcPr anchor="ctr"/>
                </a:tc>
                <a:tc>
                  <a:txBody>
                    <a:bodyPr/>
                    <a:lstStyle/>
                    <a:p>
                      <a:pPr algn="ctr"/>
                      <a:r>
                        <a:rPr lang="en-US" sz="1100" kern="1200" dirty="0">
                          <a:solidFill>
                            <a:schemeClr val="tx1"/>
                          </a:solidFill>
                          <a:latin typeface="+mn-lt"/>
                          <a:ea typeface="+mn-ea"/>
                          <a:cs typeface="+mn-cs"/>
                        </a:rPr>
                        <a:t>Up</a:t>
                      </a:r>
                      <a:r>
                        <a:rPr lang="en-US" sz="1100" kern="1200" baseline="0" dirty="0">
                          <a:solidFill>
                            <a:schemeClr val="tx1"/>
                          </a:solidFill>
                          <a:latin typeface="+mn-lt"/>
                          <a:ea typeface="+mn-ea"/>
                          <a:cs typeface="+mn-cs"/>
                        </a:rPr>
                        <a:t> to 5</a:t>
                      </a:r>
                      <a:r>
                        <a:rPr lang="en-US" sz="1100" dirty="0">
                          <a:solidFill>
                            <a:schemeClr val="tx1"/>
                          </a:solidFill>
                        </a:rPr>
                        <a:t> month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2m</a:t>
                      </a:r>
                      <a:endParaRPr lang="ru-RU" sz="11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2m</a:t>
                      </a:r>
                      <a:endParaRPr lang="ru-RU" sz="11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Not</a:t>
                      </a:r>
                      <a:r>
                        <a:rPr lang="en-US" sz="1100" kern="1200" baseline="0" dirty="0">
                          <a:solidFill>
                            <a:schemeClr val="dk1"/>
                          </a:solidFill>
                          <a:latin typeface="+mn-lt"/>
                          <a:ea typeface="+mn-ea"/>
                          <a:cs typeface="+mn-cs"/>
                        </a:rPr>
                        <a:t> regulated</a:t>
                      </a: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8"/>
                  </a:ext>
                </a:extLst>
              </a:tr>
            </a:tbl>
          </a:graphicData>
        </a:graphic>
      </p:graphicFrame>
      <p:sp>
        <p:nvSpPr>
          <p:cNvPr id="5" name="Rectangle 4"/>
          <p:cNvSpPr/>
          <p:nvPr/>
        </p:nvSpPr>
        <p:spPr>
          <a:xfrm>
            <a:off x="179512" y="6423719"/>
            <a:ext cx="4729180" cy="461665"/>
          </a:xfrm>
          <a:prstGeom prst="rect">
            <a:avLst/>
          </a:prstGeom>
          <a:noFill/>
        </p:spPr>
        <p:txBody>
          <a:bodyPr wrap="none" anchor="t">
            <a:spAutoFit/>
          </a:bodyPr>
          <a:lstStyle/>
          <a:p>
            <a:r>
              <a:rPr lang="en-US" sz="800" dirty="0"/>
              <a:t>* </a:t>
            </a:r>
            <a:r>
              <a:rPr lang="en-US" sz="800" dirty="0">
                <a:hlinkClick r:id="rId3"/>
              </a:rPr>
              <a:t>http://www.nationmultimedia.com/aec/Central-Bank-raises-capital-requirement-for-local--30252219.html</a:t>
            </a:r>
            <a:endParaRPr lang="en-US" sz="800" dirty="0"/>
          </a:p>
          <a:p>
            <a:r>
              <a:rPr lang="en-US" sz="800" dirty="0"/>
              <a:t>** </a:t>
            </a:r>
            <a:r>
              <a:rPr lang="en-US" sz="800" dirty="0">
                <a:hlinkClick r:id="rId4"/>
              </a:rPr>
              <a:t>https://www.giz.de/en/downloads/giz2013-en-financial-sector-myanmar.pdf</a:t>
            </a:r>
            <a:endParaRPr lang="en-US" sz="800" dirty="0"/>
          </a:p>
          <a:p>
            <a:r>
              <a:rPr lang="en-US" sz="800" dirty="0"/>
              <a:t>*** every province entry should be approved by the related regional governments</a:t>
            </a:r>
          </a:p>
        </p:txBody>
      </p:sp>
      <p:sp>
        <p:nvSpPr>
          <p:cNvPr id="9" name="TextBox 8"/>
          <p:cNvSpPr txBox="1">
            <a:spLocks/>
          </p:cNvSpPr>
          <p:nvPr/>
        </p:nvSpPr>
        <p:spPr>
          <a:xfrm>
            <a:off x="251520" y="5301208"/>
            <a:ext cx="8636024" cy="1054006"/>
          </a:xfrm>
          <a:prstGeom prst="rect">
            <a:avLst/>
          </a:prstGeom>
          <a:solidFill>
            <a:schemeClr val="accent1">
              <a:lumMod val="20000"/>
              <a:lumOff val="80000"/>
            </a:schemeClr>
          </a:solidFill>
          <a:ln>
            <a:solidFill>
              <a:schemeClr val="accent1"/>
            </a:solidFill>
          </a:ln>
        </p:spPr>
        <p:txBody>
          <a:bodyPr wrap="square" rtlCol="0" anchor="t">
            <a:spAutoFit/>
          </a:bodyPr>
          <a:lstStyle/>
          <a:p>
            <a:pPr>
              <a:lnSpc>
                <a:spcPct val="105000"/>
              </a:lnSpc>
            </a:pPr>
            <a:r>
              <a:rPr lang="en-GB" sz="1200" dirty="0"/>
              <a:t>It is possible to work as pawnshop, MFI and P2P.  </a:t>
            </a:r>
          </a:p>
          <a:p>
            <a:pPr>
              <a:lnSpc>
                <a:spcPct val="105000"/>
              </a:lnSpc>
            </a:pPr>
            <a:r>
              <a:rPr lang="en-GB" sz="1200" dirty="0"/>
              <a:t>According to our experience Pawnshop licence is preferable in the market like MM due to relatively simple requirements and non-strict regulation if compared with MFI. </a:t>
            </a:r>
          </a:p>
          <a:p>
            <a:pPr>
              <a:lnSpc>
                <a:spcPct val="105000"/>
              </a:lnSpc>
            </a:pPr>
            <a:r>
              <a:rPr lang="en-GB" sz="1200" dirty="0"/>
              <a:t>However since money lending market is getting mature and more regulated, we should consider obtaining MFI license on the next phase of development.</a:t>
            </a:r>
            <a:endParaRPr lang="en-US" altLang="en-US" sz="1200" dirty="0">
              <a:solidFill>
                <a:srgbClr val="FF0000"/>
              </a:solidFill>
            </a:endParaRPr>
          </a:p>
        </p:txBody>
      </p:sp>
    </p:spTree>
    <p:extLst>
      <p:ext uri="{BB962C8B-B14F-4D97-AF65-F5344CB8AC3E}">
        <p14:creationId xmlns:p14="http://schemas.microsoft.com/office/powerpoint/2010/main" val="2148785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3. Legal Setup</a:t>
            </a:r>
          </a:p>
        </p:txBody>
      </p:sp>
      <p:sp>
        <p:nvSpPr>
          <p:cNvPr id="4" name="Номер слайда 3"/>
          <p:cNvSpPr>
            <a:spLocks noGrp="1"/>
          </p:cNvSpPr>
          <p:nvPr>
            <p:ph type="sldNum" sz="quarter" idx="12"/>
          </p:nvPr>
        </p:nvSpPr>
        <p:spPr/>
        <p:txBody>
          <a:bodyPr/>
          <a:lstStyle/>
          <a:p>
            <a:fld id="{D7F305DA-160D-498F-B102-A1D8643B4A2C}" type="slidenum">
              <a:rPr lang="ru-RU" smtClean="0"/>
              <a:pPr/>
              <a:t>11</a:t>
            </a:fld>
            <a:endParaRPr lang="ru-RU"/>
          </a:p>
        </p:txBody>
      </p:sp>
    </p:spTree>
    <p:extLst>
      <p:ext uri="{BB962C8B-B14F-4D97-AF65-F5344CB8AC3E}">
        <p14:creationId xmlns:p14="http://schemas.microsoft.com/office/powerpoint/2010/main" val="2907057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159540" cy="312281"/>
          </a:xfrm>
        </p:spPr>
        <p:txBody>
          <a:bodyPr/>
          <a:lstStyle/>
          <a:p>
            <a:r>
              <a:rPr lang="en-US" dirty="0"/>
              <a:t>Regulation of MFI company and Pawnshop</a:t>
            </a:r>
          </a:p>
        </p:txBody>
      </p:sp>
      <p:sp>
        <p:nvSpPr>
          <p:cNvPr id="4" name="Slide Number Placeholder 3"/>
          <p:cNvSpPr>
            <a:spLocks noGrp="1"/>
          </p:cNvSpPr>
          <p:nvPr>
            <p:ph type="sldNum" sz="quarter" idx="12"/>
          </p:nvPr>
        </p:nvSpPr>
        <p:spPr/>
        <p:txBody>
          <a:bodyPr/>
          <a:lstStyle/>
          <a:p>
            <a:fld id="{D7F305DA-160D-498F-B102-A1D8643B4A2C}" type="slidenum">
              <a:rPr lang="ru-RU" smtClean="0"/>
              <a:pPr/>
              <a:t>12</a:t>
            </a:fld>
            <a:endParaRPr lang="ru-RU"/>
          </a:p>
        </p:txBody>
      </p:sp>
      <p:graphicFrame>
        <p:nvGraphicFramePr>
          <p:cNvPr id="10" name="Table 7"/>
          <p:cNvGraphicFramePr>
            <a:graphicFrameLocks noGrp="1"/>
          </p:cNvGraphicFramePr>
          <p:nvPr>
            <p:extLst>
              <p:ext uri="{D42A27DB-BD31-4B8C-83A1-F6EECF244321}">
                <p14:modId xmlns:p14="http://schemas.microsoft.com/office/powerpoint/2010/main" val="455929896"/>
              </p:ext>
            </p:extLst>
          </p:nvPr>
        </p:nvGraphicFramePr>
        <p:xfrm>
          <a:off x="80917" y="658375"/>
          <a:ext cx="9018478" cy="5707631"/>
        </p:xfrm>
        <a:graphic>
          <a:graphicData uri="http://schemas.openxmlformats.org/drawingml/2006/table">
            <a:tbl>
              <a:tblPr firstRow="1" firstCol="1" bandRow="1">
                <a:tableStyleId>{69012ECD-51FC-41F1-AA8D-1B2483CD663E}</a:tableStyleId>
              </a:tblPr>
              <a:tblGrid>
                <a:gridCol w="1754779">
                  <a:extLst>
                    <a:ext uri="{9D8B030D-6E8A-4147-A177-3AD203B41FA5}">
                      <a16:colId xmlns:a16="http://schemas.microsoft.com/office/drawing/2014/main" val="20000"/>
                    </a:ext>
                  </a:extLst>
                </a:gridCol>
                <a:gridCol w="3856288">
                  <a:extLst>
                    <a:ext uri="{9D8B030D-6E8A-4147-A177-3AD203B41FA5}">
                      <a16:colId xmlns:a16="http://schemas.microsoft.com/office/drawing/2014/main" val="20002"/>
                    </a:ext>
                  </a:extLst>
                </a:gridCol>
                <a:gridCol w="3407411">
                  <a:extLst>
                    <a:ext uri="{9D8B030D-6E8A-4147-A177-3AD203B41FA5}">
                      <a16:colId xmlns:a16="http://schemas.microsoft.com/office/drawing/2014/main" val="20003"/>
                    </a:ext>
                  </a:extLst>
                </a:gridCol>
              </a:tblGrid>
              <a:tr h="222548">
                <a:tc>
                  <a:txBody>
                    <a:bodyPr/>
                    <a:lstStyle/>
                    <a:p>
                      <a:endParaRPr lang="en-US" sz="1200" dirty="0"/>
                    </a:p>
                  </a:txBody>
                  <a:tcPr/>
                </a:tc>
                <a:tc>
                  <a:txBody>
                    <a:bodyPr/>
                    <a:lstStyle/>
                    <a:p>
                      <a:pPr algn="ctr"/>
                      <a:r>
                        <a:rPr lang="en-US" sz="1200" dirty="0"/>
                        <a:t>Microfinance company</a:t>
                      </a:r>
                    </a:p>
                  </a:txBody>
                  <a:tcPr/>
                </a:tc>
                <a:tc>
                  <a:txBody>
                    <a:bodyPr/>
                    <a:lstStyle/>
                    <a:p>
                      <a:pPr algn="ctr"/>
                      <a:r>
                        <a:rPr lang="en-US" sz="1200" dirty="0"/>
                        <a:t>Pawnshop</a:t>
                      </a:r>
                    </a:p>
                  </a:txBody>
                  <a:tcPr/>
                </a:tc>
                <a:extLst>
                  <a:ext uri="{0D108BD9-81ED-4DB2-BD59-A6C34878D82A}">
                    <a16:rowId xmlns:a16="http://schemas.microsoft.com/office/drawing/2014/main" val="10000"/>
                  </a:ext>
                </a:extLst>
              </a:tr>
              <a:tr h="816008">
                <a:tc>
                  <a:txBody>
                    <a:bodyPr/>
                    <a:lstStyle/>
                    <a:p>
                      <a:r>
                        <a:rPr lang="en-GB" sz="1200"/>
                        <a:t>Regulator</a:t>
                      </a:r>
                      <a:endParaRPr lang="en-US" sz="1200" dirty="0"/>
                    </a:p>
                  </a:txBody>
                  <a:tcPr anchor="ctr"/>
                </a:tc>
                <a:tc>
                  <a:txBody>
                    <a:bodyPr/>
                    <a:lstStyle/>
                    <a:p>
                      <a:pPr marL="171450" indent="-171450">
                        <a:buFont typeface="Arial" panose="020B0604020202020204" pitchFamily="34" charset="0"/>
                        <a:buChar char="•"/>
                      </a:pPr>
                      <a:r>
                        <a:rPr lang="en-US" sz="1200" dirty="0"/>
                        <a:t>Financial Regulatory Department is in charge of MFI license issue. </a:t>
                      </a:r>
                    </a:p>
                    <a:p>
                      <a:pPr marL="171450" indent="-171450">
                        <a:buFont typeface="Arial" panose="020B0604020202020204" pitchFamily="34" charset="0"/>
                        <a:buChar char="•"/>
                      </a:pPr>
                      <a:r>
                        <a:rPr lang="en-US" sz="1200" dirty="0">
                          <a:solidFill>
                            <a:srgbClr val="000000"/>
                          </a:solidFill>
                          <a:latin typeface="Calibri" panose="020F0502020204030204" pitchFamily="34" charset="0"/>
                        </a:rPr>
                        <a:t>Microfinance Supervisory Bureau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Microfinance Supervisory Committee </a:t>
                      </a:r>
                    </a:p>
                  </a:txBody>
                  <a:tcPr anchor="ctr"/>
                </a:tc>
                <a:tc>
                  <a:txBody>
                    <a:bodyPr/>
                    <a:lstStyle/>
                    <a:p>
                      <a:r>
                        <a:rPr lang="en-US" sz="1200" dirty="0"/>
                        <a:t>Revenue Department,</a:t>
                      </a:r>
                      <a:r>
                        <a:rPr lang="ru-RU" sz="1200" dirty="0"/>
                        <a:t> </a:t>
                      </a:r>
                      <a:r>
                        <a:rPr lang="en-US" sz="1200" dirty="0"/>
                        <a:t>as the subdivision of Yangon City Development Committee (analogue of City Hall)</a:t>
                      </a:r>
                    </a:p>
                  </a:txBody>
                  <a:tcPr anchor="ctr"/>
                </a:tc>
                <a:extLst>
                  <a:ext uri="{0D108BD9-81ED-4DB2-BD59-A6C34878D82A}">
                    <a16:rowId xmlns:a16="http://schemas.microsoft.com/office/drawing/2014/main" val="10001"/>
                  </a:ext>
                </a:extLst>
              </a:tr>
              <a:tr h="667643">
                <a:tc>
                  <a:txBody>
                    <a:bodyPr/>
                    <a:lstStyle/>
                    <a:p>
                      <a:r>
                        <a:rPr lang="en-US" sz="1200" b="1"/>
                        <a:t>Document regulating Money lending</a:t>
                      </a:r>
                      <a:endParaRPr lang="en-US" sz="1200" dirty="0"/>
                    </a:p>
                  </a:txBody>
                  <a:tcPr anchor="ctr"/>
                </a:tc>
                <a:tc>
                  <a:txBody>
                    <a:bodyPr/>
                    <a:lstStyle/>
                    <a:p>
                      <a:pPr marL="171450" indent="-171450">
                        <a:buFont typeface="Arial" panose="020B0604020202020204" pitchFamily="34" charset="0"/>
                        <a:buChar char="•"/>
                      </a:pPr>
                      <a:r>
                        <a:rPr lang="en-US" sz="1200" dirty="0"/>
                        <a:t>Microfinance Law (2011). Directive from MSC 1-2014, 2-2014.</a:t>
                      </a:r>
                    </a:p>
                    <a:p>
                      <a:pPr marL="171450" indent="-171450">
                        <a:buFont typeface="Arial" panose="020B0604020202020204" pitchFamily="34" charset="0"/>
                        <a:buChar char="•"/>
                      </a:pPr>
                      <a:r>
                        <a:rPr lang="en-US" sz="1200" dirty="0"/>
                        <a:t>Financial Institutions Law 2016 (</a:t>
                      </a:r>
                      <a:r>
                        <a:rPr lang="en-US" sz="1200" dirty="0" err="1"/>
                        <a:t>Pyidaungsu</a:t>
                      </a:r>
                      <a:r>
                        <a:rPr lang="en-US" sz="1200" dirty="0"/>
                        <a:t> </a:t>
                      </a:r>
                      <a:r>
                        <a:rPr lang="en-US" sz="1200" dirty="0" err="1"/>
                        <a:t>Hluttaw</a:t>
                      </a:r>
                      <a:r>
                        <a:rPr lang="en-US" sz="1200" dirty="0"/>
                        <a:t> Law No. 20, 2016)</a:t>
                      </a:r>
                    </a:p>
                  </a:txBody>
                  <a:tcPr/>
                </a:tc>
                <a:tc>
                  <a:txBody>
                    <a:bodyPr/>
                    <a:lstStyle/>
                    <a:p>
                      <a:pPr marL="171450" indent="-171450">
                        <a:buFont typeface="Arial" panose="020B0604020202020204" pitchFamily="34" charset="0"/>
                        <a:buChar char="•"/>
                      </a:pPr>
                      <a:r>
                        <a:rPr lang="en-US" sz="1200" kern="1200">
                          <a:solidFill>
                            <a:schemeClr val="tx1"/>
                          </a:solidFill>
                          <a:latin typeface="+mn-lt"/>
                          <a:ea typeface="+mn-ea"/>
                          <a:cs typeface="+mn-cs"/>
                        </a:rPr>
                        <a:t>The Constitution of the Republic of the Union of Myanmar, 2008, Act 188</a:t>
                      </a:r>
                    </a:p>
                    <a:p>
                      <a:pPr marL="171450" indent="-171450">
                        <a:buFont typeface="Arial" panose="020B0604020202020204" pitchFamily="34" charset="0"/>
                        <a:buChar char="•"/>
                      </a:pPr>
                      <a:r>
                        <a:rPr lang="en-GB" sz="1200" kern="1200">
                          <a:solidFill>
                            <a:schemeClr val="tx1"/>
                          </a:solidFill>
                          <a:latin typeface="+mn-lt"/>
                          <a:ea typeface="+mn-ea"/>
                          <a:cs typeface="+mn-cs"/>
                        </a:rPr>
                        <a:t>Licensed personal Loan Business</a:t>
                      </a:r>
                      <a:r>
                        <a:rPr lang="en-US" sz="1200" kern="1200">
                          <a:solidFill>
                            <a:schemeClr val="tx1"/>
                          </a:solidFill>
                          <a:latin typeface="+mn-lt"/>
                          <a:ea typeface="+mn-ea"/>
                          <a:cs typeface="+mn-cs"/>
                        </a:rPr>
                        <a:t> </a:t>
                      </a:r>
                      <a:r>
                        <a:rPr lang="en-GB" sz="1200" kern="1200">
                          <a:solidFill>
                            <a:schemeClr val="tx1"/>
                          </a:solidFill>
                          <a:latin typeface="+mn-lt"/>
                          <a:ea typeface="+mn-ea"/>
                          <a:cs typeface="+mn-cs"/>
                        </a:rPr>
                        <a:t>Authorisation Agreement. 1 April 2013</a:t>
                      </a:r>
                      <a:endParaRPr lang="ru-RU" sz="1200" kern="1200" dirty="0">
                        <a:solidFill>
                          <a:schemeClr val="tx1"/>
                        </a:solidFill>
                        <a:latin typeface="+mn-lt"/>
                        <a:ea typeface="+mn-ea"/>
                        <a:cs typeface="+mn-cs"/>
                      </a:endParaRPr>
                    </a:p>
                  </a:txBody>
                  <a:tcPr/>
                </a:tc>
                <a:extLst>
                  <a:ext uri="{0D108BD9-81ED-4DB2-BD59-A6C34878D82A}">
                    <a16:rowId xmlns:a16="http://schemas.microsoft.com/office/drawing/2014/main" val="10002"/>
                  </a:ext>
                </a:extLst>
              </a:tr>
              <a:tr h="370913">
                <a:tc>
                  <a:txBody>
                    <a:bodyPr/>
                    <a:lstStyle/>
                    <a:p>
                      <a:r>
                        <a:rPr lang="en-US" sz="1200"/>
                        <a:t>Mandatory documents for Money lender</a:t>
                      </a:r>
                      <a:endParaRPr lang="en-US" sz="1200" dirty="0"/>
                    </a:p>
                  </a:txBody>
                  <a:tcPr anchor="ctr"/>
                </a:tc>
                <a:tc>
                  <a:txBody>
                    <a:bodyPr/>
                    <a:lstStyle/>
                    <a:p>
                      <a:r>
                        <a:rPr lang="en-US" sz="1200" dirty="0"/>
                        <a:t>Microfinance License</a:t>
                      </a:r>
                    </a:p>
                  </a:txBody>
                  <a:tcPr anchor="ctr"/>
                </a:tc>
                <a:tc>
                  <a:txBody>
                    <a:bodyPr/>
                    <a:lstStyle/>
                    <a:p>
                      <a:r>
                        <a:rPr lang="en-US" sz="1200"/>
                        <a:t>Pawnshop License from Yangon City Development Committee </a:t>
                      </a:r>
                      <a:endParaRPr lang="en-US" sz="1200" dirty="0"/>
                    </a:p>
                  </a:txBody>
                  <a:tcPr anchor="ctr"/>
                </a:tc>
                <a:extLst>
                  <a:ext uri="{0D108BD9-81ED-4DB2-BD59-A6C34878D82A}">
                    <a16:rowId xmlns:a16="http://schemas.microsoft.com/office/drawing/2014/main" val="10003"/>
                  </a:ext>
                </a:extLst>
              </a:tr>
              <a:tr h="873180">
                <a:tc>
                  <a:txBody>
                    <a:bodyPr/>
                    <a:lstStyle/>
                    <a:p>
                      <a:r>
                        <a:rPr lang="en-US" sz="1200" dirty="0"/>
                        <a:t>Associated risks</a:t>
                      </a:r>
                    </a:p>
                  </a:txBody>
                  <a:tcPr anchor="ctr"/>
                </a:tc>
                <a:tc>
                  <a:txBody>
                    <a:bodyPr/>
                    <a:lstStyle/>
                    <a:p>
                      <a:r>
                        <a:rPr lang="en-US" sz="1200" dirty="0"/>
                        <a:t>MFI license can be rejected if the background of parent company is not clear (Money laundering suspected, bad reputation of parent company, if there is no experience in microfinance in another countries)</a:t>
                      </a:r>
                      <a:endParaRPr lang="en-US" sz="1100" dirty="0"/>
                    </a:p>
                  </a:txBody>
                  <a:tcPr anchor="ctr"/>
                </a:tc>
                <a:tc>
                  <a:txBody>
                    <a:bodyPr/>
                    <a:lstStyle/>
                    <a:p>
                      <a:pPr marL="0" indent="0">
                        <a:buNone/>
                      </a:pPr>
                      <a:r>
                        <a:rPr lang="en-US" sz="1200" dirty="0"/>
                        <a:t>Current legislation prohibits foreign companies or persons from doing pawning business in Myanmar. Therefore </a:t>
                      </a:r>
                      <a:r>
                        <a:rPr lang="en-GB" sz="1200" dirty="0"/>
                        <a:t>related business to be carried out via nominal private person, that needs to be properly coordinated</a:t>
                      </a:r>
                    </a:p>
                  </a:txBody>
                  <a:tcPr/>
                </a:tc>
                <a:extLst>
                  <a:ext uri="{0D108BD9-81ED-4DB2-BD59-A6C34878D82A}">
                    <a16:rowId xmlns:a16="http://schemas.microsoft.com/office/drawing/2014/main" val="10004"/>
                  </a:ext>
                </a:extLst>
              </a:tr>
              <a:tr h="370913">
                <a:tc>
                  <a:txBody>
                    <a:bodyPr/>
                    <a:lstStyle/>
                    <a:p>
                      <a:r>
                        <a:rPr lang="en-US" sz="1200"/>
                        <a:t>Risk </a:t>
                      </a:r>
                      <a:r>
                        <a:rPr lang="en-GB" sz="1200"/>
                        <a:t>mitigation</a:t>
                      </a:r>
                      <a:endParaRPr lang="en-US" sz="1200" dirty="0"/>
                    </a:p>
                  </a:txBody>
                  <a:tcPr anchor="ctr"/>
                </a:tc>
                <a:tc>
                  <a:txBody>
                    <a:bodyPr/>
                    <a:lstStyle/>
                    <a:p>
                      <a:pPr marL="0" indent="0">
                        <a:buNone/>
                      </a:pPr>
                      <a:r>
                        <a:rPr lang="en-US" sz="1200" dirty="0"/>
                        <a:t>Regulator forces MFIs to provide 50% loans in rural areas</a:t>
                      </a:r>
                    </a:p>
                  </a:txBody>
                  <a:tcPr anchor="ctr"/>
                </a:tc>
                <a:tc>
                  <a:txBody>
                    <a:bodyPr/>
                    <a:lstStyle/>
                    <a:p>
                      <a:pPr marL="0" indent="0">
                        <a:buNone/>
                      </a:pPr>
                      <a:r>
                        <a:rPr lang="en-US" sz="1200" dirty="0"/>
                        <a:t>Utilize a set of documents that restrict nominee power</a:t>
                      </a:r>
                    </a:p>
                  </a:txBody>
                  <a:tcPr anchor="ctr"/>
                </a:tc>
                <a:extLst>
                  <a:ext uri="{0D108BD9-81ED-4DB2-BD59-A6C34878D82A}">
                    <a16:rowId xmlns:a16="http://schemas.microsoft.com/office/drawing/2014/main" val="10005"/>
                  </a:ext>
                </a:extLst>
              </a:tr>
              <a:tr h="8613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Regulation</a:t>
                      </a:r>
                      <a:r>
                        <a:rPr lang="ru-RU" sz="1200" b="1" dirty="0"/>
                        <a:t> </a:t>
                      </a:r>
                      <a:r>
                        <a:rPr lang="en-US" sz="1200" b="1" dirty="0"/>
                        <a:t>practice</a:t>
                      </a:r>
                      <a:r>
                        <a:rPr lang="ru-RU" sz="1200" b="1" dirty="0"/>
                        <a:t>:</a:t>
                      </a:r>
                      <a:r>
                        <a:rPr lang="en-US" sz="1200" b="1" dirty="0"/>
                        <a:t> </a:t>
                      </a:r>
                    </a:p>
                  </a:txBody>
                  <a:tcPr anchor="ct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Ownership: 100% of shares can be owned by foreign company.</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Since august 2016 minimum paid up capital increased to </a:t>
                      </a:r>
                      <a:r>
                        <a:rPr lang="ru-RU" sz="1200" dirty="0"/>
                        <a:t>400к</a:t>
                      </a:r>
                      <a:r>
                        <a:rPr lang="en-US" sz="1200" dirty="0"/>
                        <a:t>.</a:t>
                      </a:r>
                    </a:p>
                  </a:txBody>
                  <a:tcPr anchor="ct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Easy to get pawnshop license: in 2 month. 5000 USD deposit .</a:t>
                      </a:r>
                    </a:p>
                  </a:txBody>
                  <a:tcPr anchor="ctr"/>
                </a:tc>
                <a:extLst>
                  <a:ext uri="{0D108BD9-81ED-4DB2-BD59-A6C34878D82A}">
                    <a16:rowId xmlns:a16="http://schemas.microsoft.com/office/drawing/2014/main" val="3340758827"/>
                  </a:ext>
                </a:extLst>
              </a:tr>
              <a:tr h="9643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Summary:</a:t>
                      </a:r>
                    </a:p>
                  </a:txBody>
                  <a:tcPr anchor="ctr">
                    <a:solidFill>
                      <a:schemeClr val="accent1"/>
                    </a:solidFill>
                  </a:tcPr>
                </a:tc>
                <a:tc>
                  <a:txBody>
                    <a:bodyPr/>
                    <a:lstStyle/>
                    <a:p>
                      <a:pPr marL="0" algn="l" defTabSz="914400" rtl="0" eaLnBrk="1" latinLnBrk="0" hangingPunct="1"/>
                      <a:r>
                        <a:rPr lang="en-US" sz="1200" b="1" kern="1200" dirty="0">
                          <a:solidFill>
                            <a:schemeClr val="bg1"/>
                          </a:solidFill>
                          <a:latin typeface="+mn-lt"/>
                          <a:ea typeface="+mn-ea"/>
                          <a:cs typeface="+mn-cs"/>
                        </a:rPr>
                        <a:t>- It is a long process to get MFI license, but it is possible and might take up to 6 month.</a:t>
                      </a:r>
                    </a:p>
                    <a:p>
                      <a:pPr marL="0" algn="l" defTabSz="914400" rtl="0" eaLnBrk="1" latinLnBrk="0" hangingPunct="1"/>
                      <a:r>
                        <a:rPr lang="en-US" sz="1200" b="1" kern="1200" dirty="0">
                          <a:solidFill>
                            <a:schemeClr val="bg1"/>
                          </a:solidFill>
                          <a:latin typeface="+mn-lt"/>
                          <a:ea typeface="+mn-ea"/>
                          <a:cs typeface="+mn-cs"/>
                        </a:rPr>
                        <a:t>- When our turnover will growth enough, </a:t>
                      </a:r>
                      <a:r>
                        <a:rPr lang="en-GB" sz="1200" b="1" kern="1200" dirty="0">
                          <a:solidFill>
                            <a:schemeClr val="bg1"/>
                          </a:solidFill>
                          <a:latin typeface="+mn-lt"/>
                          <a:ea typeface="+mn-ea"/>
                          <a:cs typeface="+mn-cs"/>
                        </a:rPr>
                        <a:t>it is worth to consider to get MFI license as the very appropriate for our business model for the future. </a:t>
                      </a:r>
                    </a:p>
                  </a:txBody>
                  <a:tcPr anchor="ctr">
                    <a:solidFill>
                      <a:schemeClr val="accent1"/>
                    </a:solidFill>
                  </a:tcPr>
                </a:tc>
                <a:tc>
                  <a:txBody>
                    <a:bodyPr/>
                    <a:lstStyle/>
                    <a:p>
                      <a:pPr marL="0" algn="l" defTabSz="914400" rtl="0" eaLnBrk="1" latinLnBrk="0" hangingPunct="1"/>
                      <a:r>
                        <a:rPr lang="ru-RU" sz="1200" b="1" kern="1200" dirty="0">
                          <a:solidFill>
                            <a:schemeClr val="bg1"/>
                          </a:solidFill>
                          <a:latin typeface="+mn-lt"/>
                          <a:ea typeface="+mn-ea"/>
                          <a:cs typeface="+mn-cs"/>
                        </a:rPr>
                        <a:t>- </a:t>
                      </a:r>
                      <a:r>
                        <a:rPr lang="en-US" sz="1200" b="1" kern="1200" dirty="0">
                          <a:solidFill>
                            <a:schemeClr val="bg1"/>
                          </a:solidFill>
                          <a:latin typeface="+mn-lt"/>
                          <a:ea typeface="+mn-ea"/>
                          <a:cs typeface="+mn-cs"/>
                        </a:rPr>
                        <a:t>Pawnshop license  is easy to get. Regulation is not strict.</a:t>
                      </a:r>
                      <a:r>
                        <a:rPr lang="ru-RU" sz="1200" b="1" kern="1200" dirty="0">
                          <a:solidFill>
                            <a:schemeClr val="bg1"/>
                          </a:solidFill>
                          <a:latin typeface="+mn-lt"/>
                          <a:ea typeface="+mn-ea"/>
                          <a:cs typeface="+mn-cs"/>
                        </a:rPr>
                        <a:t> </a:t>
                      </a:r>
                      <a:r>
                        <a:rPr lang="en-US" sz="1200" b="1" kern="1200" dirty="0">
                          <a:solidFill>
                            <a:schemeClr val="bg1"/>
                          </a:solidFill>
                          <a:latin typeface="+mn-lt"/>
                          <a:ea typeface="+mn-ea"/>
                          <a:cs typeface="+mn-cs"/>
                        </a:rPr>
                        <a:t>Revenue Department has not enough resources to supervise all the pawnshops.</a:t>
                      </a:r>
                      <a:endParaRPr lang="ru-RU" sz="1200" b="1" kern="1200" dirty="0">
                        <a:solidFill>
                          <a:schemeClr val="bg1"/>
                        </a:solidFill>
                        <a:latin typeface="+mn-lt"/>
                        <a:ea typeface="+mn-ea"/>
                        <a:cs typeface="+mn-cs"/>
                      </a:endParaRPr>
                    </a:p>
                    <a:p>
                      <a:pPr marL="0" algn="l" defTabSz="914400" rtl="0" eaLnBrk="1" latinLnBrk="0" hangingPunct="1"/>
                      <a:r>
                        <a:rPr lang="en-US" sz="1200" b="1" kern="1200" dirty="0">
                          <a:solidFill>
                            <a:schemeClr val="bg1"/>
                          </a:solidFill>
                          <a:latin typeface="+mn-lt"/>
                          <a:ea typeface="+mn-ea"/>
                          <a:cs typeface="+mn-cs"/>
                        </a:rPr>
                        <a:t>- Nominee risk, does not fit </a:t>
                      </a:r>
                      <a:r>
                        <a:rPr lang="ru-RU" sz="1200" b="1" kern="1200" dirty="0">
                          <a:solidFill>
                            <a:schemeClr val="bg1"/>
                          </a:solidFill>
                          <a:latin typeface="+mn-lt"/>
                          <a:ea typeface="+mn-ea"/>
                          <a:cs typeface="+mn-cs"/>
                        </a:rPr>
                        <a:t>«</a:t>
                      </a:r>
                      <a:r>
                        <a:rPr lang="en-US" sz="1200" b="1" kern="1200" dirty="0">
                          <a:solidFill>
                            <a:schemeClr val="bg1"/>
                          </a:solidFill>
                          <a:latin typeface="+mn-lt"/>
                          <a:ea typeface="+mn-ea"/>
                          <a:cs typeface="+mn-cs"/>
                        </a:rPr>
                        <a:t>IPO</a:t>
                      </a:r>
                      <a:r>
                        <a:rPr lang="ru-RU" sz="1200" b="1" kern="1200" dirty="0">
                          <a:solidFill>
                            <a:schemeClr val="bg1"/>
                          </a:solidFill>
                          <a:latin typeface="+mn-lt"/>
                          <a:ea typeface="+mn-ea"/>
                          <a:cs typeface="+mn-cs"/>
                        </a:rPr>
                        <a:t>-</a:t>
                      </a:r>
                      <a:r>
                        <a:rPr lang="en-US" sz="1200" b="1" kern="1200" dirty="0">
                          <a:solidFill>
                            <a:schemeClr val="bg1"/>
                          </a:solidFill>
                          <a:latin typeface="+mn-lt"/>
                          <a:ea typeface="+mn-ea"/>
                          <a:cs typeface="+mn-cs"/>
                        </a:rPr>
                        <a:t>able</a:t>
                      </a:r>
                      <a:r>
                        <a:rPr lang="ru-RU" sz="1200" b="1" kern="1200" dirty="0">
                          <a:solidFill>
                            <a:schemeClr val="bg1"/>
                          </a:solidFill>
                          <a:latin typeface="+mn-lt"/>
                          <a:ea typeface="+mn-ea"/>
                          <a:cs typeface="+mn-cs"/>
                        </a:rPr>
                        <a:t>»</a:t>
                      </a:r>
                      <a:r>
                        <a:rPr lang="en-US" sz="1200" b="1" kern="1200" dirty="0">
                          <a:solidFill>
                            <a:schemeClr val="bg1"/>
                          </a:solidFill>
                          <a:latin typeface="+mn-lt"/>
                          <a:ea typeface="+mn-ea"/>
                          <a:cs typeface="+mn-cs"/>
                        </a:rPr>
                        <a:t> corporate structure.</a:t>
                      </a:r>
                    </a:p>
                  </a:txBody>
                  <a:tcPr anchor="ctr">
                    <a:solidFill>
                      <a:schemeClr val="accent1"/>
                    </a:solidFill>
                  </a:tcPr>
                </a:tc>
                <a:extLst>
                  <a:ext uri="{0D108BD9-81ED-4DB2-BD59-A6C34878D82A}">
                    <a16:rowId xmlns:a16="http://schemas.microsoft.com/office/drawing/2014/main" val="1825960753"/>
                  </a:ext>
                </a:extLst>
              </a:tr>
            </a:tbl>
          </a:graphicData>
        </a:graphic>
      </p:graphicFrame>
    </p:spTree>
    <p:extLst>
      <p:ext uri="{BB962C8B-B14F-4D97-AF65-F5344CB8AC3E}">
        <p14:creationId xmlns:p14="http://schemas.microsoft.com/office/powerpoint/2010/main" val="3853815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13</a:t>
            </a:fld>
            <a:endParaRPr lang="ru-RU"/>
          </a:p>
        </p:txBody>
      </p:sp>
      <p:sp>
        <p:nvSpPr>
          <p:cNvPr id="5" name="Title 1"/>
          <p:cNvSpPr>
            <a:spLocks noGrp="1"/>
          </p:cNvSpPr>
          <p:nvPr>
            <p:ph type="title"/>
          </p:nvPr>
        </p:nvSpPr>
        <p:spPr>
          <a:xfrm>
            <a:off x="293833" y="-33625"/>
            <a:ext cx="8159540" cy="648072"/>
          </a:xfrm>
        </p:spPr>
        <p:txBody>
          <a:bodyPr/>
          <a:lstStyle/>
          <a:p>
            <a:r>
              <a:rPr lang="en-US" dirty="0"/>
              <a:t>Key regulatory points</a:t>
            </a:r>
            <a:r>
              <a:rPr lang="ru-RU" dirty="0"/>
              <a:t> (</a:t>
            </a:r>
            <a:r>
              <a:rPr lang="en-US" dirty="0"/>
              <a:t> </a:t>
            </a:r>
            <a:r>
              <a:rPr lang="ru-RU" dirty="0"/>
              <a:t>1</a:t>
            </a:r>
            <a:r>
              <a:rPr lang="en-US" dirty="0"/>
              <a:t>/</a:t>
            </a:r>
            <a:r>
              <a:rPr lang="ru-RU" dirty="0"/>
              <a:t>2)</a:t>
            </a:r>
            <a:endParaRPr lang="en-US" dirty="0"/>
          </a:p>
        </p:txBody>
      </p:sp>
      <p:graphicFrame>
        <p:nvGraphicFramePr>
          <p:cNvPr id="8" name="Таблица 2"/>
          <p:cNvGraphicFramePr>
            <a:graphicFrameLocks noGrp="1"/>
          </p:cNvGraphicFramePr>
          <p:nvPr>
            <p:extLst>
              <p:ext uri="{D42A27DB-BD31-4B8C-83A1-F6EECF244321}">
                <p14:modId xmlns:p14="http://schemas.microsoft.com/office/powerpoint/2010/main" val="2626808321"/>
              </p:ext>
            </p:extLst>
          </p:nvPr>
        </p:nvGraphicFramePr>
        <p:xfrm>
          <a:off x="166029" y="702564"/>
          <a:ext cx="8821055" cy="5206012"/>
        </p:xfrm>
        <a:graphic>
          <a:graphicData uri="http://schemas.openxmlformats.org/drawingml/2006/table">
            <a:tbl>
              <a:tblPr firstRow="1" bandRow="1">
                <a:tableStyleId>{5C22544A-7EE6-4342-B048-85BDC9FD1C3A}</a:tableStyleId>
              </a:tblPr>
              <a:tblGrid>
                <a:gridCol w="359704">
                  <a:extLst>
                    <a:ext uri="{9D8B030D-6E8A-4147-A177-3AD203B41FA5}">
                      <a16:colId xmlns:a16="http://schemas.microsoft.com/office/drawing/2014/main" val="20000"/>
                    </a:ext>
                  </a:extLst>
                </a:gridCol>
                <a:gridCol w="2479397">
                  <a:extLst>
                    <a:ext uri="{9D8B030D-6E8A-4147-A177-3AD203B41FA5}">
                      <a16:colId xmlns:a16="http://schemas.microsoft.com/office/drawing/2014/main" val="20001"/>
                    </a:ext>
                  </a:extLst>
                </a:gridCol>
                <a:gridCol w="3151046">
                  <a:extLst>
                    <a:ext uri="{9D8B030D-6E8A-4147-A177-3AD203B41FA5}">
                      <a16:colId xmlns:a16="http://schemas.microsoft.com/office/drawing/2014/main" val="2175908671"/>
                    </a:ext>
                  </a:extLst>
                </a:gridCol>
                <a:gridCol w="2830908">
                  <a:extLst>
                    <a:ext uri="{9D8B030D-6E8A-4147-A177-3AD203B41FA5}">
                      <a16:colId xmlns:a16="http://schemas.microsoft.com/office/drawing/2014/main" val="1515770256"/>
                    </a:ext>
                  </a:extLst>
                </a:gridCol>
              </a:tblGrid>
              <a:tr h="303561">
                <a:tc>
                  <a:txBody>
                    <a:bodyPr/>
                    <a:lstStyle/>
                    <a:p>
                      <a:pPr algn="ctr"/>
                      <a:r>
                        <a:rPr lang="en-US" sz="1200" dirty="0"/>
                        <a:t>#</a:t>
                      </a:r>
                    </a:p>
                  </a:txBody>
                  <a:tcPr anchor="ctr"/>
                </a:tc>
                <a:tc>
                  <a:txBody>
                    <a:bodyPr/>
                    <a:lstStyle/>
                    <a:p>
                      <a:pPr algn="ctr"/>
                      <a:r>
                        <a:rPr lang="en-US" sz="1200" dirty="0"/>
                        <a:t>Sphere of regulation</a:t>
                      </a:r>
                    </a:p>
                  </a:txBody>
                  <a:tcPr anchor="ctr"/>
                </a:tc>
                <a:tc>
                  <a:txBody>
                    <a:bodyPr/>
                    <a:lstStyle/>
                    <a:p>
                      <a:pPr algn="ctr"/>
                      <a:r>
                        <a:rPr lang="en-US" sz="1200" b="1" kern="1200" dirty="0">
                          <a:solidFill>
                            <a:schemeClr val="lt1"/>
                          </a:solidFill>
                          <a:latin typeface="+mn-lt"/>
                          <a:ea typeface="+mn-ea"/>
                          <a:cs typeface="+mn-cs"/>
                        </a:rPr>
                        <a:t>PAWNSHOP</a:t>
                      </a:r>
                    </a:p>
                  </a:txBody>
                  <a:tcPr anchor="ctr"/>
                </a:tc>
                <a:tc>
                  <a:txBody>
                    <a:bodyPr/>
                    <a:lstStyle/>
                    <a:p>
                      <a:pPr algn="ctr"/>
                      <a:r>
                        <a:rPr lang="en-US" sz="1200" dirty="0"/>
                        <a:t>MFI</a:t>
                      </a:r>
                    </a:p>
                  </a:txBody>
                  <a:tcPr anchor="ctr"/>
                </a:tc>
                <a:extLst>
                  <a:ext uri="{0D108BD9-81ED-4DB2-BD59-A6C34878D82A}">
                    <a16:rowId xmlns:a16="http://schemas.microsoft.com/office/drawing/2014/main" val="10000"/>
                  </a:ext>
                </a:extLst>
              </a:tr>
              <a:tr h="303561">
                <a:tc>
                  <a:txBody>
                    <a:bodyPr/>
                    <a:lstStyle/>
                    <a:p>
                      <a:pPr algn="ctr"/>
                      <a:r>
                        <a:rPr lang="en-US" sz="1200" dirty="0">
                          <a:solidFill>
                            <a:schemeClr val="tx1"/>
                          </a:solidFill>
                        </a:rPr>
                        <a:t>1</a:t>
                      </a:r>
                    </a:p>
                  </a:txBody>
                  <a:tcPr anchor="ctr"/>
                </a:tc>
                <a:tc>
                  <a:txBody>
                    <a:bodyPr/>
                    <a:lstStyle/>
                    <a:p>
                      <a:r>
                        <a:rPr lang="en-US" sz="1200" dirty="0">
                          <a:solidFill>
                            <a:schemeClr val="tx1"/>
                          </a:solidFill>
                        </a:rPr>
                        <a:t>Ownership</a:t>
                      </a:r>
                    </a:p>
                  </a:txBody>
                  <a:tcPr anchor="ctr"/>
                </a:tc>
                <a:tc>
                  <a:txBody>
                    <a:bodyPr/>
                    <a:lstStyle/>
                    <a:p>
                      <a:pPr marL="0" indent="0">
                        <a:buFont typeface="Wingdings" panose="05000000000000000000" pitchFamily="2" charset="2"/>
                        <a:buNone/>
                      </a:pPr>
                      <a:r>
                        <a:rPr lang="en-US" sz="1200" dirty="0">
                          <a:solidFill>
                            <a:schemeClr val="tx1"/>
                          </a:solidFill>
                        </a:rPr>
                        <a:t>100%</a:t>
                      </a:r>
                      <a:r>
                        <a:rPr lang="en-US" sz="1200" baseline="0" dirty="0">
                          <a:solidFill>
                            <a:schemeClr val="tx1"/>
                          </a:solidFill>
                        </a:rPr>
                        <a:t> - local nominee</a:t>
                      </a:r>
                      <a:endParaRPr lang="en-US" sz="1200" kern="1200" dirty="0">
                        <a:solidFill>
                          <a:schemeClr val="tx1"/>
                        </a:solidFill>
                        <a:latin typeface="+mn-lt"/>
                        <a:ea typeface="+mn-ea"/>
                        <a:cs typeface="+mn-cs"/>
                      </a:endParaRPr>
                    </a:p>
                  </a:txBody>
                  <a:tcPr anchor="ctr"/>
                </a:tc>
                <a:tc>
                  <a:txBody>
                    <a:bodyPr/>
                    <a:lstStyle/>
                    <a:p>
                      <a:pPr marL="0" indent="0" algn="l">
                        <a:buFont typeface="Wingdings" panose="05000000000000000000" pitchFamily="2" charset="2"/>
                        <a:buNone/>
                      </a:pPr>
                      <a:r>
                        <a:rPr lang="en-US" sz="1200" kern="1200" baseline="0" dirty="0">
                          <a:solidFill>
                            <a:schemeClr val="tx1"/>
                          </a:solidFill>
                          <a:latin typeface="+mn-lt"/>
                          <a:ea typeface="+mn-ea"/>
                          <a:cs typeface="+mn-cs"/>
                        </a:rPr>
                        <a:t>100% by foreign company.</a:t>
                      </a:r>
                      <a:endParaRPr lang="en-US" sz="1200" kern="1200" dirty="0">
                        <a:solidFill>
                          <a:schemeClr val="tx1"/>
                        </a:solidFill>
                        <a:latin typeface="+mn-lt"/>
                        <a:ea typeface="+mn-ea"/>
                        <a:cs typeface="+mn-cs"/>
                      </a:endParaRPr>
                    </a:p>
                  </a:txBody>
                  <a:tcPr anchor="ctr"/>
                </a:tc>
                <a:extLst>
                  <a:ext uri="{0D108BD9-81ED-4DB2-BD59-A6C34878D82A}">
                    <a16:rowId xmlns:a16="http://schemas.microsoft.com/office/drawing/2014/main" val="3122591750"/>
                  </a:ext>
                </a:extLst>
              </a:tr>
              <a:tr h="303561">
                <a:tc>
                  <a:txBody>
                    <a:bodyPr/>
                    <a:lstStyle/>
                    <a:p>
                      <a:pPr algn="ctr"/>
                      <a:r>
                        <a:rPr lang="en-US" sz="1200" dirty="0">
                          <a:solidFill>
                            <a:schemeClr val="tx1"/>
                          </a:solidFill>
                        </a:rPr>
                        <a:t>2</a:t>
                      </a:r>
                    </a:p>
                  </a:txBody>
                  <a:tcPr anchor="ctr"/>
                </a:tc>
                <a:tc>
                  <a:txBody>
                    <a:bodyPr/>
                    <a:lstStyle/>
                    <a:p>
                      <a:r>
                        <a:rPr lang="en-US" sz="1200" dirty="0">
                          <a:solidFill>
                            <a:schemeClr val="tx1"/>
                          </a:solidFill>
                        </a:rPr>
                        <a:t>New</a:t>
                      </a:r>
                      <a:r>
                        <a:rPr lang="en-US" sz="1200" baseline="0" dirty="0">
                          <a:solidFill>
                            <a:schemeClr val="tx1"/>
                          </a:solidFill>
                        </a:rPr>
                        <a:t> license issuance</a:t>
                      </a:r>
                      <a:endParaRPr lang="en-US" sz="12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2 month</a:t>
                      </a:r>
                    </a:p>
                  </a:txBody>
                  <a:tcPr anchor="ctr"/>
                </a:tc>
                <a:tc>
                  <a:txBody>
                    <a:bodyPr/>
                    <a:lstStyle/>
                    <a:p>
                      <a:pPr algn="l"/>
                      <a:r>
                        <a:rPr lang="en-US" sz="1200" kern="1200" dirty="0">
                          <a:solidFill>
                            <a:schemeClr val="tx1"/>
                          </a:solidFill>
                          <a:latin typeface="+mn-lt"/>
                          <a:ea typeface="+mn-ea"/>
                          <a:cs typeface="+mn-cs"/>
                        </a:rPr>
                        <a:t>Up</a:t>
                      </a:r>
                      <a:r>
                        <a:rPr lang="en-US" sz="1200" kern="1200" baseline="0" dirty="0">
                          <a:solidFill>
                            <a:schemeClr val="tx1"/>
                          </a:solidFill>
                          <a:latin typeface="+mn-lt"/>
                          <a:ea typeface="+mn-ea"/>
                          <a:cs typeface="+mn-cs"/>
                        </a:rPr>
                        <a:t> to 5</a:t>
                      </a:r>
                      <a:r>
                        <a:rPr lang="en-US" sz="1200" dirty="0">
                          <a:solidFill>
                            <a:schemeClr val="tx1"/>
                          </a:solidFill>
                        </a:rPr>
                        <a:t> month</a:t>
                      </a:r>
                    </a:p>
                  </a:txBody>
                  <a:tcPr anchor="ctr"/>
                </a:tc>
                <a:extLst>
                  <a:ext uri="{0D108BD9-81ED-4DB2-BD59-A6C34878D82A}">
                    <a16:rowId xmlns:a16="http://schemas.microsoft.com/office/drawing/2014/main" val="10006"/>
                  </a:ext>
                </a:extLst>
              </a:tr>
              <a:tr h="303561">
                <a:tc>
                  <a:txBody>
                    <a:bodyPr/>
                    <a:lstStyle/>
                    <a:p>
                      <a:pPr algn="ctr"/>
                      <a:r>
                        <a:rPr lang="en-US" sz="1200" dirty="0">
                          <a:solidFill>
                            <a:schemeClr val="tx1"/>
                          </a:solidFill>
                        </a:rPr>
                        <a:t>3</a:t>
                      </a:r>
                    </a:p>
                  </a:txBody>
                  <a:tcPr anchor="ctr"/>
                </a:tc>
                <a:tc>
                  <a:txBody>
                    <a:bodyPr/>
                    <a:lstStyle/>
                    <a:p>
                      <a:r>
                        <a:rPr lang="en-US" sz="1200" dirty="0">
                          <a:solidFill>
                            <a:schemeClr val="tx1"/>
                          </a:solidFill>
                        </a:rPr>
                        <a:t>APR/EIR</a:t>
                      </a:r>
                      <a:r>
                        <a:rPr lang="en-US" sz="1200" baseline="0" dirty="0">
                          <a:solidFill>
                            <a:schemeClr val="tx1"/>
                          </a:solidFill>
                        </a:rPr>
                        <a:t> </a:t>
                      </a:r>
                    </a:p>
                    <a:p>
                      <a:r>
                        <a:rPr lang="en-US" sz="1200" baseline="0" dirty="0">
                          <a:solidFill>
                            <a:schemeClr val="tx1"/>
                          </a:solidFill>
                        </a:rPr>
                        <a:t>i</a:t>
                      </a:r>
                      <a:r>
                        <a:rPr lang="en-US" sz="1200" dirty="0">
                          <a:solidFill>
                            <a:schemeClr val="tx1"/>
                          </a:solidFill>
                        </a:rPr>
                        <a:t>nterest cap</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36% per year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30% per year</a:t>
                      </a:r>
                    </a:p>
                  </a:txBody>
                  <a:tcPr anchor="ctr"/>
                </a:tc>
                <a:extLst>
                  <a:ext uri="{0D108BD9-81ED-4DB2-BD59-A6C34878D82A}">
                    <a16:rowId xmlns:a16="http://schemas.microsoft.com/office/drawing/2014/main" val="1334212505"/>
                  </a:ext>
                </a:extLst>
              </a:tr>
              <a:tr h="454849">
                <a:tc>
                  <a:txBody>
                    <a:bodyPr/>
                    <a:lstStyle/>
                    <a:p>
                      <a:pPr algn="ctr"/>
                      <a:r>
                        <a:rPr lang="en-US" sz="1200" kern="1200" baseline="0" dirty="0">
                          <a:solidFill>
                            <a:schemeClr val="tx1"/>
                          </a:solidFill>
                          <a:latin typeface="+mn-lt"/>
                          <a:ea typeface="+mn-ea"/>
                          <a:cs typeface="+mn-cs"/>
                        </a:rPr>
                        <a:t>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Additional fees can be charged by passing %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Fees can be charged thorough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“Lead Generation Company”</a:t>
                      </a:r>
                      <a:endParaRPr lang="ru-RU"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Fees can be charged thorough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“Lead Generation Company”</a:t>
                      </a:r>
                      <a:endParaRPr lang="ru-RU" sz="1200" kern="1200" dirty="0">
                        <a:solidFill>
                          <a:schemeClr val="tx1"/>
                        </a:solidFill>
                        <a:latin typeface="+mn-lt"/>
                        <a:ea typeface="+mn-ea"/>
                        <a:cs typeface="+mn-cs"/>
                      </a:endParaRPr>
                    </a:p>
                  </a:txBody>
                  <a:tcPr anchor="ctr"/>
                </a:tc>
                <a:extLst>
                  <a:ext uri="{0D108BD9-81ED-4DB2-BD59-A6C34878D82A}">
                    <a16:rowId xmlns:a16="http://schemas.microsoft.com/office/drawing/2014/main" val="10008"/>
                  </a:ext>
                </a:extLst>
              </a:tr>
              <a:tr h="197047">
                <a:tc>
                  <a:txBody>
                    <a:bodyPr/>
                    <a:lstStyle/>
                    <a:p>
                      <a:pPr algn="ctr"/>
                      <a:r>
                        <a:rPr lang="en-US" sz="1200" dirty="0">
                          <a:solidFill>
                            <a:schemeClr val="tx1"/>
                          </a:solidFill>
                        </a:rPr>
                        <a:t>5</a:t>
                      </a:r>
                    </a:p>
                  </a:txBody>
                  <a:tcPr anchor="ctr"/>
                </a:tc>
                <a:tc>
                  <a:txBody>
                    <a:bodyPr/>
                    <a:lstStyle/>
                    <a:p>
                      <a:r>
                        <a:rPr lang="en-US" sz="1200" kern="1200" baseline="0" dirty="0">
                          <a:solidFill>
                            <a:schemeClr val="dk1"/>
                          </a:solidFill>
                          <a:latin typeface="+mn-lt"/>
                          <a:ea typeface="+mn-ea"/>
                          <a:cs typeface="+mn-cs"/>
                        </a:rPr>
                        <a:t>Allowed credit products / collateral safe keeping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dk1"/>
                          </a:solidFill>
                          <a:latin typeface="+mn-lt"/>
                          <a:ea typeface="+mn-ea"/>
                          <a:cs typeface="+mn-cs"/>
                        </a:rPr>
                        <a:t>To copy Vietnam scheme: to take phone as collateral, and keep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dk1"/>
                          </a:solidFill>
                          <a:latin typeface="+mn-lt"/>
                          <a:ea typeface="+mn-ea"/>
                          <a:cs typeface="+mn-cs"/>
                        </a:rPr>
                        <a:t>it in the hands of the owner.</a:t>
                      </a: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Unsecured loans</a:t>
                      </a:r>
                    </a:p>
                  </a:txBody>
                  <a:tcPr anchor="ctr"/>
                </a:tc>
                <a:extLst>
                  <a:ext uri="{0D108BD9-81ED-4DB2-BD59-A6C34878D82A}">
                    <a16:rowId xmlns:a16="http://schemas.microsoft.com/office/drawing/2014/main" val="3572072452"/>
                  </a:ext>
                </a:extLst>
              </a:tr>
              <a:tr h="197047">
                <a:tc>
                  <a:txBody>
                    <a:bodyPr/>
                    <a:lstStyle/>
                    <a:p>
                      <a:pPr algn="ctr"/>
                      <a:r>
                        <a:rPr lang="en-US" sz="1200" dirty="0"/>
                        <a:t>6</a:t>
                      </a:r>
                    </a:p>
                  </a:txBody>
                  <a:tcPr anchor="ctr"/>
                </a:tc>
                <a:tc>
                  <a:txBody>
                    <a:bodyPr/>
                    <a:lstStyle/>
                    <a:p>
                      <a:r>
                        <a:rPr lang="en-US" sz="1200" dirty="0"/>
                        <a:t>Advertising requirements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latin typeface="+mn-lt"/>
                          <a:ea typeface="+mn-ea"/>
                          <a:cs typeface="+mn-cs"/>
                        </a:rPr>
                        <a:t>We must follow Consumer Protection Law, and not provide false information.</a:t>
                      </a: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dk1"/>
                          </a:solidFill>
                          <a:latin typeface="+mn-lt"/>
                          <a:ea typeface="+mn-ea"/>
                          <a:cs typeface="+mn-cs"/>
                        </a:rPr>
                        <a:t>Forbidden to provide false information. (article 166 of Financial Institution Law)</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10001"/>
                  </a:ext>
                </a:extLst>
              </a:tr>
              <a:tr h="454849">
                <a:tc>
                  <a:txBody>
                    <a:bodyPr/>
                    <a:lstStyle/>
                    <a:p>
                      <a:pPr algn="ctr"/>
                      <a:r>
                        <a:rPr lang="en-US" sz="1200" dirty="0"/>
                        <a:t>7</a:t>
                      </a:r>
                    </a:p>
                  </a:txBody>
                  <a:tcPr anchor="ctr"/>
                </a:tc>
                <a:tc>
                  <a:txBody>
                    <a:bodyPr/>
                    <a:lstStyle/>
                    <a:p>
                      <a:r>
                        <a:rPr lang="en-US" sz="1200" b="0" dirty="0">
                          <a:solidFill>
                            <a:schemeClr val="tx1"/>
                          </a:solidFill>
                        </a:rPr>
                        <a:t>Face-to-face customer verification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Not</a:t>
                      </a:r>
                      <a:r>
                        <a:rPr lang="en-US" sz="1200" kern="1200" baseline="0" dirty="0">
                          <a:solidFill>
                            <a:schemeClr val="tx1"/>
                          </a:solidFill>
                          <a:latin typeface="+mn-lt"/>
                          <a:ea typeface="+mn-ea"/>
                          <a:cs typeface="+mn-cs"/>
                        </a:rPr>
                        <a:t> obligatory</a:t>
                      </a: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Not</a:t>
                      </a:r>
                      <a:r>
                        <a:rPr lang="en-US" sz="1200" kern="1200" baseline="0" dirty="0">
                          <a:solidFill>
                            <a:schemeClr val="dk1"/>
                          </a:solidFill>
                          <a:latin typeface="+mn-lt"/>
                          <a:ea typeface="+mn-ea"/>
                          <a:cs typeface="+mn-cs"/>
                        </a:rPr>
                        <a:t> obligatory</a:t>
                      </a:r>
                    </a:p>
                  </a:txBody>
                  <a:tcPr anchor="ctr"/>
                </a:tc>
                <a:extLst>
                  <a:ext uri="{0D108BD9-81ED-4DB2-BD59-A6C34878D82A}">
                    <a16:rowId xmlns:a16="http://schemas.microsoft.com/office/drawing/2014/main" val="416332532"/>
                  </a:ext>
                </a:extLst>
              </a:tr>
              <a:tr h="454849">
                <a:tc>
                  <a:txBody>
                    <a:bodyPr/>
                    <a:lstStyle/>
                    <a:p>
                      <a:pPr algn="ctr"/>
                      <a:r>
                        <a:rPr lang="ru-RU" sz="1200" dirty="0"/>
                        <a:t>8</a:t>
                      </a:r>
                      <a:endParaRPr lang="en-US" sz="1200" dirty="0"/>
                    </a:p>
                  </a:txBody>
                  <a:tcPr anchor="ctr"/>
                </a:tc>
                <a:tc>
                  <a:txBody>
                    <a:bodyPr/>
                    <a:lstStyle/>
                    <a:p>
                      <a:r>
                        <a:rPr lang="en-US" sz="1200" dirty="0"/>
                        <a:t>Remote contract signing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Remote contract signing 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possible: “</a:t>
                      </a:r>
                      <a:r>
                        <a:rPr lang="en-GB" sz="1200" dirty="0"/>
                        <a:t>it requires that the proposal and the acceptance of the proposal are communicated”</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Remote</a:t>
                      </a:r>
                      <a:r>
                        <a:rPr lang="en-US" sz="1200" kern="1200" baseline="0" dirty="0">
                          <a:solidFill>
                            <a:schemeClr val="tx1"/>
                          </a:solidFill>
                          <a:latin typeface="+mn-lt"/>
                          <a:ea typeface="+mn-ea"/>
                          <a:cs typeface="+mn-cs"/>
                        </a:rPr>
                        <a:t> contract signing 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tx1"/>
                          </a:solidFill>
                          <a:latin typeface="+mn-lt"/>
                          <a:ea typeface="+mn-ea"/>
                          <a:cs typeface="+mn-cs"/>
                        </a:rPr>
                        <a:t>possible: </a:t>
                      </a:r>
                      <a:r>
                        <a:rPr lang="en-US" sz="1200" kern="1200" dirty="0">
                          <a:solidFill>
                            <a:schemeClr val="tx1"/>
                          </a:solidFill>
                          <a:latin typeface="+mn-lt"/>
                          <a:ea typeface="+mn-ea"/>
                          <a:cs typeface="+mn-cs"/>
                        </a:rPr>
                        <a:t>“</a:t>
                      </a:r>
                      <a:r>
                        <a:rPr lang="en-GB" sz="1200" kern="1200" dirty="0">
                          <a:solidFill>
                            <a:schemeClr val="tx1"/>
                          </a:solidFill>
                          <a:latin typeface="+mn-lt"/>
                          <a:ea typeface="+mn-ea"/>
                          <a:cs typeface="+mn-cs"/>
                        </a:rPr>
                        <a:t>it requires that the proposal and the acceptance of the proposal are communicated”</a:t>
                      </a:r>
                      <a:endParaRPr lang="en-US" sz="1200" kern="1200" dirty="0">
                        <a:solidFill>
                          <a:schemeClr val="tx1"/>
                        </a:solidFill>
                        <a:latin typeface="+mn-lt"/>
                        <a:ea typeface="+mn-ea"/>
                        <a:cs typeface="+mn-cs"/>
                      </a:endParaRPr>
                    </a:p>
                  </a:txBody>
                  <a:tcPr anchor="ctr"/>
                </a:tc>
                <a:extLst>
                  <a:ext uri="{0D108BD9-81ED-4DB2-BD59-A6C34878D82A}">
                    <a16:rowId xmlns:a16="http://schemas.microsoft.com/office/drawing/2014/main" val="3162645347"/>
                  </a:ext>
                </a:extLst>
              </a:tr>
              <a:tr h="454849">
                <a:tc>
                  <a:txBody>
                    <a:bodyPr/>
                    <a:lstStyle/>
                    <a:p>
                      <a:pPr algn="ctr"/>
                      <a:r>
                        <a:rPr lang="ru-RU" sz="1200" dirty="0"/>
                        <a:t>9</a:t>
                      </a:r>
                      <a:endParaRPr lang="en-US" sz="1200" dirty="0"/>
                    </a:p>
                  </a:txBody>
                  <a:tcPr anchor="ctr"/>
                </a:tc>
                <a:tc>
                  <a:txBody>
                    <a:bodyPr/>
                    <a:lstStyle/>
                    <a:p>
                      <a:r>
                        <a:rPr lang="en-US" sz="1200" kern="1200" dirty="0">
                          <a:solidFill>
                            <a:schemeClr val="tx1"/>
                          </a:solidFill>
                          <a:latin typeface="+mn-lt"/>
                          <a:ea typeface="+mn-ea"/>
                          <a:cs typeface="+mn-cs"/>
                        </a:rPr>
                        <a:t>License</a:t>
                      </a:r>
                      <a:r>
                        <a:rPr lang="en-US" sz="1200" kern="1200" baseline="0" dirty="0">
                          <a:solidFill>
                            <a:schemeClr val="tx1"/>
                          </a:solidFill>
                          <a:latin typeface="+mn-lt"/>
                          <a:ea typeface="+mn-ea"/>
                          <a:cs typeface="+mn-cs"/>
                        </a:rPr>
                        <a:t> territory coverage</a:t>
                      </a:r>
                      <a:endParaRPr lang="en-US" sz="12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1 license = 1 branch.</a:t>
                      </a:r>
                      <a:r>
                        <a:rPr lang="en-US" sz="1200" kern="1200" baseline="0" dirty="0">
                          <a:solidFill>
                            <a:schemeClr val="tx1"/>
                          </a:solidFill>
                          <a:latin typeface="+mn-lt"/>
                          <a:ea typeface="+mn-ea"/>
                          <a:cs typeface="+mn-cs"/>
                        </a:rPr>
                        <a:t> </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sz="1200" kern="1200" dirty="0">
                          <a:solidFill>
                            <a:schemeClr val="tx1"/>
                          </a:solidFill>
                          <a:latin typeface="+mn-lt"/>
                          <a:ea typeface="+mn-ea"/>
                          <a:cs typeface="+mn-cs"/>
                        </a:rPr>
                        <a:t>no restriction on customers residency.</a:t>
                      </a: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submitting an application for a license we can choose</a:t>
                      </a:r>
                      <a:r>
                        <a:rPr lang="en-US" sz="1200" kern="1200" baseline="0" dirty="0">
                          <a:solidFill>
                            <a:schemeClr val="tx1"/>
                          </a:solidFill>
                          <a:latin typeface="+mn-lt"/>
                          <a:ea typeface="+mn-ea"/>
                          <a:cs typeface="+mn-cs"/>
                        </a:rPr>
                        <a:t> up to 4 regions. To </a:t>
                      </a:r>
                      <a:r>
                        <a:rPr lang="en-GB" sz="1200" kern="1200" dirty="0">
                          <a:solidFill>
                            <a:schemeClr val="tx1"/>
                          </a:solidFill>
                          <a:latin typeface="+mn-lt"/>
                          <a:ea typeface="+mn-ea"/>
                          <a:cs typeface="+mn-cs"/>
                        </a:rPr>
                        <a:t>add new region - </a:t>
                      </a:r>
                      <a:r>
                        <a:rPr lang="en-US" sz="1200" kern="1200" dirty="0">
                          <a:solidFill>
                            <a:schemeClr val="tx1"/>
                          </a:solidFill>
                          <a:latin typeface="+mn-lt"/>
                          <a:ea typeface="+mn-ea"/>
                          <a:cs typeface="+mn-cs"/>
                        </a:rPr>
                        <a:t>subject to regulatory approval (up to 4</a:t>
                      </a:r>
                      <a:r>
                        <a:rPr lang="en-US" sz="1200" kern="1200" baseline="0" dirty="0">
                          <a:solidFill>
                            <a:schemeClr val="tx1"/>
                          </a:solidFill>
                          <a:latin typeface="+mn-lt"/>
                          <a:ea typeface="+mn-ea"/>
                          <a:cs typeface="+mn-cs"/>
                        </a:rPr>
                        <a:t> month)</a:t>
                      </a:r>
                      <a:endParaRPr lang="en-US" sz="1200" kern="1200" dirty="0">
                        <a:solidFill>
                          <a:schemeClr val="tx1"/>
                        </a:solidFill>
                        <a:latin typeface="+mn-lt"/>
                        <a:ea typeface="+mn-ea"/>
                        <a:cs typeface="+mn-cs"/>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18040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Таблица 2"/>
          <p:cNvGraphicFramePr>
            <a:graphicFrameLocks noGrp="1"/>
          </p:cNvGraphicFramePr>
          <p:nvPr>
            <p:extLst>
              <p:ext uri="{D42A27DB-BD31-4B8C-83A1-F6EECF244321}">
                <p14:modId xmlns:p14="http://schemas.microsoft.com/office/powerpoint/2010/main" val="3999607557"/>
              </p:ext>
            </p:extLst>
          </p:nvPr>
        </p:nvGraphicFramePr>
        <p:xfrm>
          <a:off x="156916" y="692696"/>
          <a:ext cx="8830168" cy="5426145"/>
        </p:xfrm>
        <a:graphic>
          <a:graphicData uri="http://schemas.openxmlformats.org/drawingml/2006/table">
            <a:tbl>
              <a:tblPr firstRow="1" bandRow="1">
                <a:tableStyleId>{5C22544A-7EE6-4342-B048-85BDC9FD1C3A}</a:tableStyleId>
              </a:tblPr>
              <a:tblGrid>
                <a:gridCol w="362895">
                  <a:extLst>
                    <a:ext uri="{9D8B030D-6E8A-4147-A177-3AD203B41FA5}">
                      <a16:colId xmlns:a16="http://schemas.microsoft.com/office/drawing/2014/main" val="20000"/>
                    </a:ext>
                  </a:extLst>
                </a:gridCol>
                <a:gridCol w="2365020">
                  <a:extLst>
                    <a:ext uri="{9D8B030D-6E8A-4147-A177-3AD203B41FA5}">
                      <a16:colId xmlns:a16="http://schemas.microsoft.com/office/drawing/2014/main" val="20001"/>
                    </a:ext>
                  </a:extLst>
                </a:gridCol>
                <a:gridCol w="3409082">
                  <a:extLst>
                    <a:ext uri="{9D8B030D-6E8A-4147-A177-3AD203B41FA5}">
                      <a16:colId xmlns:a16="http://schemas.microsoft.com/office/drawing/2014/main" val="2175908671"/>
                    </a:ext>
                  </a:extLst>
                </a:gridCol>
                <a:gridCol w="2693171">
                  <a:extLst>
                    <a:ext uri="{9D8B030D-6E8A-4147-A177-3AD203B41FA5}">
                      <a16:colId xmlns:a16="http://schemas.microsoft.com/office/drawing/2014/main" val="20002"/>
                    </a:ext>
                  </a:extLst>
                </a:gridCol>
              </a:tblGrid>
              <a:tr h="303561">
                <a:tc>
                  <a:txBody>
                    <a:bodyPr/>
                    <a:lstStyle/>
                    <a:p>
                      <a:pPr algn="ctr"/>
                      <a:r>
                        <a:rPr lang="en-US" sz="1200" dirty="0"/>
                        <a:t>#</a:t>
                      </a:r>
                      <a:r>
                        <a:rPr lang="ru-RU" sz="1200" dirty="0"/>
                        <a:t>ё</a:t>
                      </a:r>
                      <a:endParaRPr lang="en-US" sz="1200" dirty="0"/>
                    </a:p>
                  </a:txBody>
                  <a:tcPr anchor="ctr"/>
                </a:tc>
                <a:tc>
                  <a:txBody>
                    <a:bodyPr/>
                    <a:lstStyle/>
                    <a:p>
                      <a:pPr algn="ctr"/>
                      <a:r>
                        <a:rPr lang="en-US" sz="1200" dirty="0"/>
                        <a:t>Sphere of regulation</a:t>
                      </a:r>
                    </a:p>
                  </a:txBody>
                  <a:tcPr anchor="ctr"/>
                </a:tc>
                <a:tc>
                  <a:txBody>
                    <a:bodyPr/>
                    <a:lstStyle/>
                    <a:p>
                      <a:pPr algn="ctr"/>
                      <a:r>
                        <a:rPr lang="en-US" sz="1200" b="1" kern="1200" dirty="0">
                          <a:solidFill>
                            <a:schemeClr val="lt1"/>
                          </a:solidFill>
                          <a:latin typeface="+mn-lt"/>
                          <a:ea typeface="+mn-ea"/>
                          <a:cs typeface="+mn-cs"/>
                        </a:rPr>
                        <a:t>PAWNSHOP</a:t>
                      </a:r>
                    </a:p>
                  </a:txBody>
                  <a:tcPr anchor="ctr"/>
                </a:tc>
                <a:tc>
                  <a:txBody>
                    <a:bodyPr/>
                    <a:lstStyle/>
                    <a:p>
                      <a:pPr algn="ctr"/>
                      <a:r>
                        <a:rPr lang="en-US" sz="1200" dirty="0"/>
                        <a:t>MFI</a:t>
                      </a:r>
                    </a:p>
                  </a:txBody>
                  <a:tcPr anchor="ctr"/>
                </a:tc>
                <a:extLst>
                  <a:ext uri="{0D108BD9-81ED-4DB2-BD59-A6C34878D82A}">
                    <a16:rowId xmlns:a16="http://schemas.microsoft.com/office/drawing/2014/main" val="10000"/>
                  </a:ext>
                </a:extLst>
              </a:tr>
              <a:tr h="367704">
                <a:tc>
                  <a:txBody>
                    <a:bodyPr/>
                    <a:lstStyle/>
                    <a:p>
                      <a:pPr algn="ctr"/>
                      <a:r>
                        <a:rPr lang="en-US" sz="1200" dirty="0"/>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a:t>
                      </a:r>
                      <a:r>
                        <a:rPr lang="en-US" sz="1200" kern="1200" baseline="0" dirty="0">
                          <a:solidFill>
                            <a:schemeClr val="tx1"/>
                          </a:solidFill>
                          <a:latin typeface="+mn-lt"/>
                          <a:ea typeface="+mn-ea"/>
                          <a:cs typeface="+mn-cs"/>
                        </a:rPr>
                        <a:t> f</a:t>
                      </a:r>
                      <a:r>
                        <a:rPr lang="en-US" sz="1200" kern="1200" dirty="0">
                          <a:solidFill>
                            <a:schemeClr val="tx1"/>
                          </a:solidFill>
                          <a:latin typeface="+mn-lt"/>
                          <a:ea typeface="+mn-ea"/>
                          <a:cs typeface="+mn-cs"/>
                        </a:rPr>
                        <a:t>unding of the loan portfolio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dk1"/>
                          </a:solidFill>
                          <a:latin typeface="+mn-lt"/>
                          <a:ea typeface="+mn-ea"/>
                          <a:cs typeface="+mn-cs"/>
                        </a:rPr>
                        <a:t>-Pawnshop can receive loans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dk1"/>
                          </a:solidFill>
                          <a:latin typeface="+mn-lt"/>
                          <a:ea typeface="+mn-ea"/>
                          <a:cs typeface="+mn-cs"/>
                        </a:rPr>
                        <a:t> from the</a:t>
                      </a:r>
                      <a:r>
                        <a:rPr lang="en-US" sz="1200" kern="1200" baseline="0" dirty="0">
                          <a:solidFill>
                            <a:schemeClr val="dk1"/>
                          </a:solidFill>
                          <a:latin typeface="+mn-lt"/>
                          <a:ea typeface="+mn-ea"/>
                          <a:cs typeface="+mn-cs"/>
                        </a:rPr>
                        <a:t> local company LGC</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(LGC – is 100% foreign</a:t>
                      </a:r>
                      <a:r>
                        <a:rPr lang="en-US" sz="1200" kern="1200" baseline="0" dirty="0">
                          <a:solidFill>
                            <a:schemeClr val="tx1"/>
                          </a:solidFill>
                          <a:latin typeface="+mn-lt"/>
                          <a:ea typeface="+mn-ea"/>
                          <a:cs typeface="+mn-cs"/>
                        </a:rPr>
                        <a:t> owned </a:t>
                      </a:r>
                      <a:r>
                        <a:rPr lang="en-US" sz="1200" kern="1200" baseline="0" dirty="0" smtClean="0">
                          <a:solidFill>
                            <a:schemeClr val="tx1"/>
                          </a:solidFill>
                          <a:latin typeface="+mn-lt"/>
                          <a:ea typeface="+mn-ea"/>
                          <a:cs typeface="+mn-cs"/>
                        </a:rPr>
                        <a:t>company</a:t>
                      </a:r>
                      <a:r>
                        <a:rPr lang="en-US" sz="1200" kern="1200" dirty="0" smtClean="0">
                          <a:solidFill>
                            <a:schemeClr val="tx1"/>
                          </a:solidFill>
                          <a:latin typeface="+mn-lt"/>
                          <a:ea typeface="+mn-ea"/>
                          <a:cs typeface="+mn-cs"/>
                        </a:rPr>
                        <a:t>).</a:t>
                      </a:r>
                      <a:endParaRPr lang="en-US" sz="1200" kern="1200" dirty="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dk1"/>
                          </a:solidFill>
                          <a:latin typeface="+mn-lt"/>
                          <a:ea typeface="+mn-ea"/>
                          <a:cs typeface="+mn-cs"/>
                        </a:rPr>
                        <a:t>For ex.: </a:t>
                      </a:r>
                      <a:r>
                        <a:rPr lang="en-GB" sz="1200" kern="1200" baseline="0" dirty="0">
                          <a:solidFill>
                            <a:schemeClr val="dk1"/>
                          </a:solidFill>
                          <a:latin typeface="+mn-lt"/>
                          <a:ea typeface="+mn-ea"/>
                          <a:cs typeface="+mn-cs"/>
                        </a:rPr>
                        <a:t>loan secured by its’ pawn credit portfolio</a:t>
                      </a:r>
                      <a:endParaRPr lang="en-US" sz="1200" kern="1200" baseline="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dk1"/>
                          </a:solidFill>
                          <a:latin typeface="+mn-lt"/>
                          <a:ea typeface="+mn-ea"/>
                          <a:cs typeface="+mn-cs"/>
                        </a:rPr>
                        <a:t>- Foreign MFI can receive funding</a:t>
                      </a:r>
                      <a:r>
                        <a:rPr lang="en-US" sz="1200" kern="1200" baseline="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dk1"/>
                          </a:solidFill>
                          <a:latin typeface="+mn-lt"/>
                          <a:ea typeface="+mn-ea"/>
                          <a:cs typeface="+mn-cs"/>
                        </a:rPr>
                        <a:t>from parent company (top-up paid up ).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dk1"/>
                          </a:solidFill>
                          <a:latin typeface="+mn-lt"/>
                          <a:ea typeface="+mn-ea"/>
                          <a:cs typeface="+mn-cs"/>
                        </a:rPr>
                        <a:t>- L</a:t>
                      </a:r>
                      <a:r>
                        <a:rPr lang="en-US" sz="1200" kern="1200" dirty="0">
                          <a:solidFill>
                            <a:schemeClr val="dk1"/>
                          </a:solidFill>
                          <a:latin typeface="+mn-lt"/>
                          <a:ea typeface="+mn-ea"/>
                          <a:cs typeface="+mn-cs"/>
                        </a:rPr>
                        <a:t>oans up to </a:t>
                      </a:r>
                      <a:r>
                        <a:rPr lang="en-US" sz="1200" kern="1200" baseline="0" dirty="0">
                          <a:solidFill>
                            <a:schemeClr val="dk1"/>
                          </a:solidFill>
                          <a:latin typeface="+mn-lt"/>
                          <a:ea typeface="+mn-ea"/>
                          <a:cs typeface="+mn-cs"/>
                        </a:rPr>
                        <a:t>3mln </a:t>
                      </a:r>
                      <a:r>
                        <a:rPr lang="en-US" sz="1200" kern="1200" baseline="0" dirty="0" err="1">
                          <a:solidFill>
                            <a:schemeClr val="dk1"/>
                          </a:solidFill>
                          <a:latin typeface="+mn-lt"/>
                          <a:ea typeface="+mn-ea"/>
                          <a:cs typeface="+mn-cs"/>
                        </a:rPr>
                        <a:t>usd</a:t>
                      </a:r>
                      <a:r>
                        <a:rPr lang="en-US" sz="1200" kern="1200" baseline="0" dirty="0">
                          <a:solidFill>
                            <a:schemeClr val="dk1"/>
                          </a:solidFill>
                          <a:latin typeface="+mn-lt"/>
                          <a:ea typeface="+mn-ea"/>
                          <a:cs typeface="+mn-cs"/>
                        </a:rPr>
                        <a:t> </a:t>
                      </a:r>
                      <a:r>
                        <a:rPr lang="en-US" sz="1200" kern="1200" dirty="0">
                          <a:solidFill>
                            <a:schemeClr val="dk1"/>
                          </a:solidFill>
                          <a:latin typeface="+mn-lt"/>
                          <a:ea typeface="+mn-ea"/>
                          <a:cs typeface="+mn-cs"/>
                        </a:rPr>
                        <a:t>from any foreign finance institution. Any loan is subject to regulatory approval (up to </a:t>
                      </a:r>
                      <a:r>
                        <a:rPr lang="en-US" sz="1200" kern="1200" baseline="0" dirty="0">
                          <a:solidFill>
                            <a:schemeClr val="dk1"/>
                          </a:solidFill>
                          <a:latin typeface="+mn-lt"/>
                          <a:ea typeface="+mn-ea"/>
                          <a:cs typeface="+mn-cs"/>
                        </a:rPr>
                        <a:t>2 month). Conditions approved by the government: 13% p.a. max.</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031457326"/>
                  </a:ext>
                </a:extLst>
              </a:tr>
              <a:tr h="367704">
                <a:tc>
                  <a:txBody>
                    <a:bodyPr/>
                    <a:lstStyle/>
                    <a:p>
                      <a:pPr algn="ctr"/>
                      <a:r>
                        <a:rPr lang="en-US" sz="1200" dirty="0">
                          <a:solidFill>
                            <a:schemeClr val="tx1"/>
                          </a:solidFill>
                        </a:rPr>
                        <a:t>11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Money transfer</a:t>
                      </a:r>
                      <a:r>
                        <a:rPr lang="en-US" sz="1200" baseline="0" dirty="0">
                          <a:solidFill>
                            <a:schemeClr val="tx1"/>
                          </a:solidFill>
                        </a:rPr>
                        <a:t> from abroad</a:t>
                      </a:r>
                      <a:endParaRPr lang="en-US" sz="1200" dirty="0">
                        <a:solidFill>
                          <a:schemeClr val="tx1"/>
                        </a:solidFil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latin typeface="+mn-lt"/>
                          <a:ea typeface="+mn-ea"/>
                          <a:cs typeface="+mn-cs"/>
                        </a:rPr>
                        <a:t>Any loan from abroad requires approval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latin typeface="+mn-lt"/>
                          <a:ea typeface="+mn-ea"/>
                          <a:cs typeface="+mn-cs"/>
                        </a:rPr>
                        <a:t>of Central Bank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tx1"/>
                          </a:solidFill>
                          <a:latin typeface="+mn-lt"/>
                          <a:ea typeface="+mn-ea"/>
                          <a:cs typeface="+mn-cs"/>
                        </a:rPr>
                        <a:t>- Any transactions of  &gt; $ 85k have to be reported to the anti-money laundering department of the Central Bank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tx1"/>
                          </a:solidFill>
                          <a:latin typeface="+mn-lt"/>
                          <a:ea typeface="+mn-ea"/>
                          <a:cs typeface="+mn-cs"/>
                        </a:rPr>
                        <a:t>- Any loan from abroad requires approval of Central Bank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tx1"/>
                          </a:solidFill>
                          <a:latin typeface="+mn-lt"/>
                          <a:ea typeface="+mn-ea"/>
                          <a:cs typeface="+mn-cs"/>
                        </a:rPr>
                        <a:t>- Any transactions of  &gt; $ 85k have to be reported to the anti-money laundering department of the Central Bank </a:t>
                      </a:r>
                    </a:p>
                  </a:txBody>
                  <a:tcPr anchor="ctr"/>
                </a:tc>
                <a:extLst>
                  <a:ext uri="{0D108BD9-81ED-4DB2-BD59-A6C34878D82A}">
                    <a16:rowId xmlns:a16="http://schemas.microsoft.com/office/drawing/2014/main" val="68897839"/>
                  </a:ext>
                </a:extLst>
              </a:tr>
              <a:tr h="367704">
                <a:tc>
                  <a:txBody>
                    <a:bodyPr/>
                    <a:lstStyle/>
                    <a:p>
                      <a:pPr algn="ctr"/>
                      <a:r>
                        <a:rPr lang="en-US" sz="1200" dirty="0"/>
                        <a:t>12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Debt collection</a:t>
                      </a:r>
                      <a:endParaRPr lang="en-US" sz="1200" kern="1200" baseline="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Not</a:t>
                      </a:r>
                      <a:r>
                        <a:rPr lang="en-US" sz="1200" kern="1200" baseline="0" dirty="0">
                          <a:solidFill>
                            <a:schemeClr val="tx1"/>
                          </a:solidFill>
                          <a:latin typeface="+mn-lt"/>
                          <a:ea typeface="+mn-ea"/>
                          <a:cs typeface="+mn-cs"/>
                        </a:rPr>
                        <a:t> regulated.</a:t>
                      </a: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Not</a:t>
                      </a:r>
                      <a:r>
                        <a:rPr lang="en-US" sz="1200" kern="1200" baseline="0" dirty="0">
                          <a:solidFill>
                            <a:schemeClr val="tx1"/>
                          </a:solidFill>
                          <a:latin typeface="+mn-lt"/>
                          <a:ea typeface="+mn-ea"/>
                          <a:cs typeface="+mn-cs"/>
                        </a:rPr>
                        <a:t> regulated.</a:t>
                      </a:r>
                      <a:endParaRPr lang="en-US" sz="1200" kern="1200" dirty="0">
                        <a:solidFill>
                          <a:schemeClr val="tx1"/>
                        </a:solidFill>
                        <a:latin typeface="+mn-lt"/>
                        <a:ea typeface="+mn-ea"/>
                        <a:cs typeface="+mn-cs"/>
                      </a:endParaRPr>
                    </a:p>
                  </a:txBody>
                  <a:tcPr anchor="ctr"/>
                </a:tc>
                <a:extLst>
                  <a:ext uri="{0D108BD9-81ED-4DB2-BD59-A6C34878D82A}">
                    <a16:rowId xmlns:a16="http://schemas.microsoft.com/office/drawing/2014/main" val="482756552"/>
                  </a:ext>
                </a:extLst>
              </a:tr>
              <a:tr h="367704">
                <a:tc>
                  <a:txBody>
                    <a:bodyPr/>
                    <a:lstStyle/>
                    <a:p>
                      <a:pPr algn="ctr"/>
                      <a:r>
                        <a:rPr lang="en-US" sz="1200" dirty="0"/>
                        <a:t>13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Associated risks: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Current legislation prohibits foreign companies or persons from doing pawning business in Myanmar. Therefore </a:t>
                      </a:r>
                      <a:r>
                        <a:rPr lang="en-GB" sz="1200" dirty="0"/>
                        <a:t>related business to be carried out via nominal private person, that needs to be properly coordinated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The regulator has power to issue directions as to the manner in which any aspect of business of a microfinance company are to be conducted. </a:t>
                      </a:r>
                      <a:endParaRPr lang="en-GB" sz="1200" kern="1200" dirty="0">
                        <a:solidFill>
                          <a:schemeClr val="tx1"/>
                        </a:solidFill>
                        <a:latin typeface="+mn-lt"/>
                        <a:ea typeface="+mn-ea"/>
                        <a:cs typeface="+mn-cs"/>
                      </a:endParaRPr>
                    </a:p>
                  </a:txBody>
                  <a:tcPr anchor="ctr"/>
                </a:tc>
                <a:extLst>
                  <a:ext uri="{0D108BD9-81ED-4DB2-BD59-A6C34878D82A}">
                    <a16:rowId xmlns:a16="http://schemas.microsoft.com/office/drawing/2014/main" val="3109106900"/>
                  </a:ext>
                </a:extLst>
              </a:tr>
              <a:tr h="367704">
                <a:tc>
                  <a:txBody>
                    <a:bodyPr/>
                    <a:lstStyle/>
                    <a:p>
                      <a:pPr algn="ctr"/>
                      <a:r>
                        <a:rPr lang="en-US" sz="1200" dirty="0"/>
                        <a:t>14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Risk management: </a:t>
                      </a:r>
                      <a:endParaRPr lang="en-US" sz="12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Utilize a set of documents that restrict nominee power. </a:t>
                      </a:r>
                      <a:r>
                        <a:rPr lang="en-US" sz="1200" kern="1200" dirty="0">
                          <a:solidFill>
                            <a:schemeClr val="tx1"/>
                          </a:solidFill>
                          <a:latin typeface="+mn-lt"/>
                          <a:ea typeface="+mn-ea"/>
                          <a:cs typeface="+mn-cs"/>
                        </a:rPr>
                        <a:t>To avoid nominee risks, all loans issued by the pawnshop, could be transferred to LGC company by assignment agreement.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dirty="0">
                          <a:solidFill>
                            <a:schemeClr val="tx1"/>
                          </a:solidFill>
                        </a:rPr>
                        <a:t>Regulator forces MFIs to provide loans in rural areas (</a:t>
                      </a:r>
                      <a:r>
                        <a:rPr lang="en-US" sz="1000" b="0" i="0" u="none" strike="noStrike" dirty="0">
                          <a:solidFill>
                            <a:schemeClr val="tx1"/>
                          </a:solidFill>
                          <a:effectLst/>
                          <a:latin typeface="Calibri" panose="020F0502020204030204" pitchFamily="34" charset="0"/>
                        </a:rPr>
                        <a:t>a</a:t>
                      </a:r>
                      <a:r>
                        <a:rPr lang="en-US" sz="1000" b="0" i="0" kern="1200" dirty="0">
                          <a:solidFill>
                            <a:schemeClr val="tx1"/>
                          </a:solidFill>
                          <a:effectLst/>
                          <a:latin typeface="+mn-lt"/>
                          <a:ea typeface="+mn-ea"/>
                          <a:cs typeface="+mn-cs"/>
                        </a:rPr>
                        <a:t>t least </a:t>
                      </a:r>
                      <a:r>
                        <a:rPr lang="en-US" sz="1000" dirty="0">
                          <a:solidFill>
                            <a:schemeClr val="tx1"/>
                          </a:solidFill>
                        </a:rPr>
                        <a:t>50% of borrowers must live in the rural areas. The loan amount for rural customers is not defined. We will provide loans</a:t>
                      </a:r>
                      <a:r>
                        <a:rPr lang="en-US" sz="1000" baseline="0" dirty="0">
                          <a:solidFill>
                            <a:schemeClr val="tx1"/>
                          </a:solidFill>
                        </a:rPr>
                        <a:t> with amount of 1usd in rural area.</a:t>
                      </a:r>
                      <a:endParaRPr lang="en-US" sz="1000" baseline="0" dirty="0"/>
                    </a:p>
                  </a:txBody>
                  <a:tcPr anchor="ctr"/>
                </a:tc>
                <a:extLst>
                  <a:ext uri="{0D108BD9-81ED-4DB2-BD59-A6C34878D82A}">
                    <a16:rowId xmlns:a16="http://schemas.microsoft.com/office/drawing/2014/main" val="2704654385"/>
                  </a:ext>
                </a:extLst>
              </a:tr>
              <a:tr h="367704">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mn-lt"/>
                          <a:ea typeface="+mn-ea"/>
                          <a:cs typeface="+mn-cs"/>
                        </a:rPr>
                        <a:t>Both options are possible.</a:t>
                      </a:r>
                      <a:r>
                        <a:rPr lang="en-US" sz="1400" b="1" kern="1200" baseline="0" dirty="0">
                          <a:solidFill>
                            <a:schemeClr val="dk1"/>
                          </a:solidFill>
                          <a:latin typeface="+mn-lt"/>
                          <a:ea typeface="+mn-ea"/>
                          <a:cs typeface="+mn-cs"/>
                        </a:rPr>
                        <a:t> </a:t>
                      </a:r>
                      <a:r>
                        <a:rPr lang="en-US" sz="1400" b="1" kern="1200" dirty="0">
                          <a:solidFill>
                            <a:schemeClr val="dk1"/>
                          </a:solidFill>
                          <a:latin typeface="+mn-lt"/>
                          <a:ea typeface="+mn-ea"/>
                          <a:cs typeface="+mn-cs"/>
                        </a:rPr>
                        <a:t>For quick start,</a:t>
                      </a:r>
                      <a:r>
                        <a:rPr lang="en-US" sz="1400" b="1" kern="1200" baseline="0" dirty="0">
                          <a:solidFill>
                            <a:schemeClr val="dk1"/>
                          </a:solidFill>
                          <a:latin typeface="+mn-lt"/>
                          <a:ea typeface="+mn-ea"/>
                          <a:cs typeface="+mn-cs"/>
                        </a:rPr>
                        <a:t> w</a:t>
                      </a:r>
                      <a:r>
                        <a:rPr lang="en-US" sz="1400" b="1" dirty="0"/>
                        <a:t>e will enter the market with pawnshop</a:t>
                      </a:r>
                      <a:r>
                        <a:rPr lang="en-US" sz="1400" b="1"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And when our turnover will</a:t>
                      </a:r>
                      <a:r>
                        <a:rPr lang="en-US" sz="1400" b="1" baseline="0" dirty="0">
                          <a:solidFill>
                            <a:schemeClr val="tx1"/>
                          </a:solidFill>
                        </a:rPr>
                        <a:t> growth enough we will change legal entity to MFI.</a:t>
                      </a:r>
                      <a:endParaRPr lang="en-US" sz="1400" b="1" dirty="0">
                        <a:solidFill>
                          <a:schemeClr val="tx1"/>
                        </a:solidFill>
                      </a:endParaRP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kern="1200" dirty="0">
                        <a:solidFill>
                          <a:schemeClr val="dk1"/>
                        </a:solidFill>
                        <a:latin typeface="+mn-lt"/>
                        <a:ea typeface="+mn-ea"/>
                        <a:cs typeface="+mn-cs"/>
                      </a:endParaRP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346935128"/>
                  </a:ext>
                </a:extLst>
              </a:tr>
            </a:tbl>
          </a:graphicData>
        </a:graphic>
      </p:graphicFrame>
      <p:sp>
        <p:nvSpPr>
          <p:cNvPr id="4" name="Slide Number Placeholder 3"/>
          <p:cNvSpPr>
            <a:spLocks noGrp="1"/>
          </p:cNvSpPr>
          <p:nvPr>
            <p:ph type="sldNum" sz="quarter" idx="12"/>
          </p:nvPr>
        </p:nvSpPr>
        <p:spPr/>
        <p:txBody>
          <a:bodyPr/>
          <a:lstStyle/>
          <a:p>
            <a:fld id="{D7F305DA-160D-498F-B102-A1D8643B4A2C}" type="slidenum">
              <a:rPr lang="ru-RU" smtClean="0"/>
              <a:pPr/>
              <a:t>14</a:t>
            </a:fld>
            <a:endParaRPr lang="ru-RU"/>
          </a:p>
        </p:txBody>
      </p:sp>
      <p:sp>
        <p:nvSpPr>
          <p:cNvPr id="5" name="Title 1"/>
          <p:cNvSpPr>
            <a:spLocks noGrp="1"/>
          </p:cNvSpPr>
          <p:nvPr>
            <p:ph type="title"/>
          </p:nvPr>
        </p:nvSpPr>
        <p:spPr>
          <a:xfrm>
            <a:off x="323528" y="44624"/>
            <a:ext cx="8159540" cy="436956"/>
          </a:xfrm>
        </p:spPr>
        <p:txBody>
          <a:bodyPr/>
          <a:lstStyle/>
          <a:p>
            <a:r>
              <a:rPr lang="en-US" dirty="0"/>
              <a:t>Key regulatory points</a:t>
            </a:r>
            <a:r>
              <a:rPr lang="ru-RU" dirty="0"/>
              <a:t> (</a:t>
            </a:r>
            <a:r>
              <a:rPr lang="en-US" dirty="0"/>
              <a:t>2/2</a:t>
            </a:r>
            <a:r>
              <a:rPr lang="ru-RU" dirty="0"/>
              <a:t>)</a:t>
            </a:r>
            <a:endParaRPr lang="en-US" dirty="0"/>
          </a:p>
        </p:txBody>
      </p:sp>
      <p:sp>
        <p:nvSpPr>
          <p:cNvPr id="2" name="Прямоугольник 1"/>
          <p:cNvSpPr/>
          <p:nvPr/>
        </p:nvSpPr>
        <p:spPr>
          <a:xfrm>
            <a:off x="156916" y="6525344"/>
            <a:ext cx="1729961" cy="215444"/>
          </a:xfrm>
          <a:prstGeom prst="rect">
            <a:avLst/>
          </a:prstGeom>
        </p:spPr>
        <p:txBody>
          <a:bodyPr wrap="none">
            <a:spAutoFit/>
          </a:bodyPr>
          <a:lstStyle/>
          <a:p>
            <a:r>
              <a:rPr lang="en-GB" sz="800" dirty="0">
                <a:solidFill>
                  <a:schemeClr val="dk1"/>
                </a:solidFill>
              </a:rPr>
              <a:t>legal opinion</a:t>
            </a:r>
            <a:r>
              <a:rPr lang="ru-RU" sz="800" dirty="0">
                <a:solidFill>
                  <a:schemeClr val="dk1"/>
                </a:solidFill>
              </a:rPr>
              <a:t> - </a:t>
            </a:r>
            <a:r>
              <a:rPr lang="en-US" sz="800" dirty="0">
                <a:solidFill>
                  <a:schemeClr val="dk1"/>
                </a:solidFill>
                <a:hlinkClick r:id="rId3"/>
              </a:rPr>
              <a:t>https://goo.gl/r49L1u</a:t>
            </a:r>
            <a:r>
              <a:rPr lang="ru-RU" sz="800" dirty="0">
                <a:solidFill>
                  <a:schemeClr val="dk1"/>
                </a:solidFill>
              </a:rPr>
              <a:t> </a:t>
            </a:r>
            <a:endParaRPr lang="en-US" sz="800" dirty="0">
              <a:solidFill>
                <a:schemeClr val="dk1"/>
              </a:solidFill>
            </a:endParaRPr>
          </a:p>
        </p:txBody>
      </p:sp>
    </p:spTree>
    <p:extLst>
      <p:ext uri="{BB962C8B-B14F-4D97-AF65-F5344CB8AC3E}">
        <p14:creationId xmlns:p14="http://schemas.microsoft.com/office/powerpoint/2010/main" val="1787437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4. Product and business process</a:t>
            </a:r>
          </a:p>
        </p:txBody>
      </p:sp>
      <p:sp>
        <p:nvSpPr>
          <p:cNvPr id="4" name="Номер слайда 3"/>
          <p:cNvSpPr>
            <a:spLocks noGrp="1"/>
          </p:cNvSpPr>
          <p:nvPr>
            <p:ph type="sldNum" sz="quarter" idx="12"/>
          </p:nvPr>
        </p:nvSpPr>
        <p:spPr/>
        <p:txBody>
          <a:bodyPr/>
          <a:lstStyle/>
          <a:p>
            <a:fld id="{D7F305DA-160D-498F-B102-A1D8643B4A2C}" type="slidenum">
              <a:rPr lang="ru-RU" smtClean="0"/>
              <a:pPr/>
              <a:t>15</a:t>
            </a:fld>
            <a:endParaRPr lang="ru-RU"/>
          </a:p>
        </p:txBody>
      </p:sp>
    </p:spTree>
    <p:extLst>
      <p:ext uri="{BB962C8B-B14F-4D97-AF65-F5344CB8AC3E}">
        <p14:creationId xmlns:p14="http://schemas.microsoft.com/office/powerpoint/2010/main" val="22172759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p:txBody>
          <a:bodyPr/>
          <a:lstStyle/>
          <a:p>
            <a:r>
              <a:rPr lang="en-US" dirty="0"/>
              <a:t>Consumer Lending Landscape</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16</a:t>
            </a:fld>
            <a:endParaRPr lang="ru-RU"/>
          </a:p>
        </p:txBody>
      </p:sp>
      <p:sp>
        <p:nvSpPr>
          <p:cNvPr id="3" name="Прямоугольник 2"/>
          <p:cNvSpPr/>
          <p:nvPr/>
        </p:nvSpPr>
        <p:spPr>
          <a:xfrm>
            <a:off x="164096" y="6423719"/>
            <a:ext cx="7288224" cy="461665"/>
          </a:xfrm>
          <a:prstGeom prst="rect">
            <a:avLst/>
          </a:prstGeom>
          <a:noFill/>
        </p:spPr>
        <p:txBody>
          <a:bodyPr wrap="square">
            <a:spAutoFit/>
          </a:bodyPr>
          <a:lstStyle/>
          <a:p>
            <a:r>
              <a:rPr lang="en-US" sz="800" dirty="0">
                <a:latin typeface="Calibri (Основной текст)"/>
              </a:rPr>
              <a:t>*     Meeting with professional unofficial moneylenders ($500+). Feedback by street vendors (&lt;$100)</a:t>
            </a:r>
          </a:p>
          <a:p>
            <a:r>
              <a:rPr lang="en-US" sz="800" dirty="0">
                <a:latin typeface="Calibri (Основной текст)"/>
              </a:rPr>
              <a:t>**    </a:t>
            </a:r>
            <a:r>
              <a:rPr lang="en-GB" sz="800" dirty="0"/>
              <a:t>c4(c) YCDC Pawnshop Agreement, s19 &amp; 23 Financial Institutions Law 20/2016</a:t>
            </a:r>
          </a:p>
          <a:p>
            <a:r>
              <a:rPr lang="en-US" sz="800" dirty="0"/>
              <a:t>***  Microfinance Supervisory Committee Directive No. 2/2014: flat rate is illegal. De facto MFIs skip this regulation</a:t>
            </a:r>
            <a:endParaRPr lang="ru-RU" sz="800" dirty="0"/>
          </a:p>
        </p:txBody>
      </p:sp>
      <p:sp>
        <p:nvSpPr>
          <p:cNvPr id="11" name="TextBox 10"/>
          <p:cNvSpPr txBox="1">
            <a:spLocks/>
          </p:cNvSpPr>
          <p:nvPr/>
        </p:nvSpPr>
        <p:spPr>
          <a:xfrm>
            <a:off x="164096" y="5805264"/>
            <a:ext cx="8804732" cy="30777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Pawnshops and unofficial moneylenders are our closest competitors.</a:t>
            </a:r>
            <a:endParaRPr lang="ru-RU" sz="1400" dirty="0"/>
          </a:p>
        </p:txBody>
      </p:sp>
      <p:graphicFrame>
        <p:nvGraphicFramePr>
          <p:cNvPr id="10" name="Таблица 9"/>
          <p:cNvGraphicFramePr>
            <a:graphicFrameLocks noGrp="1"/>
          </p:cNvGraphicFramePr>
          <p:nvPr>
            <p:extLst>
              <p:ext uri="{D42A27DB-BD31-4B8C-83A1-F6EECF244321}">
                <p14:modId xmlns:p14="http://schemas.microsoft.com/office/powerpoint/2010/main" val="2359896035"/>
              </p:ext>
            </p:extLst>
          </p:nvPr>
        </p:nvGraphicFramePr>
        <p:xfrm>
          <a:off x="251519" y="721543"/>
          <a:ext cx="8640960" cy="4867697"/>
        </p:xfrm>
        <a:graphic>
          <a:graphicData uri="http://schemas.openxmlformats.org/drawingml/2006/table">
            <a:tbl>
              <a:tblPr firstRow="1" bandRow="1">
                <a:tableStyleId>{5C22544A-7EE6-4342-B048-85BDC9FD1C3A}</a:tableStyleId>
              </a:tblPr>
              <a:tblGrid>
                <a:gridCol w="328443">
                  <a:extLst>
                    <a:ext uri="{9D8B030D-6E8A-4147-A177-3AD203B41FA5}">
                      <a16:colId xmlns:a16="http://schemas.microsoft.com/office/drawing/2014/main" val="20000"/>
                    </a:ext>
                  </a:extLst>
                </a:gridCol>
                <a:gridCol w="1437459">
                  <a:extLst>
                    <a:ext uri="{9D8B030D-6E8A-4147-A177-3AD203B41FA5}">
                      <a16:colId xmlns:a16="http://schemas.microsoft.com/office/drawing/2014/main" val="20001"/>
                    </a:ext>
                  </a:extLst>
                </a:gridCol>
                <a:gridCol w="1768151">
                  <a:extLst>
                    <a:ext uri="{9D8B030D-6E8A-4147-A177-3AD203B41FA5}">
                      <a16:colId xmlns:a16="http://schemas.microsoft.com/office/drawing/2014/main" val="126974942"/>
                    </a:ext>
                  </a:extLst>
                </a:gridCol>
                <a:gridCol w="1768151">
                  <a:extLst>
                    <a:ext uri="{9D8B030D-6E8A-4147-A177-3AD203B41FA5}">
                      <a16:colId xmlns:a16="http://schemas.microsoft.com/office/drawing/2014/main" val="1302747375"/>
                    </a:ext>
                  </a:extLst>
                </a:gridCol>
                <a:gridCol w="1768151">
                  <a:extLst>
                    <a:ext uri="{9D8B030D-6E8A-4147-A177-3AD203B41FA5}">
                      <a16:colId xmlns:a16="http://schemas.microsoft.com/office/drawing/2014/main" val="20002"/>
                    </a:ext>
                  </a:extLst>
                </a:gridCol>
                <a:gridCol w="1570605">
                  <a:extLst>
                    <a:ext uri="{9D8B030D-6E8A-4147-A177-3AD203B41FA5}">
                      <a16:colId xmlns:a16="http://schemas.microsoft.com/office/drawing/2014/main" val="20003"/>
                    </a:ext>
                  </a:extLst>
                </a:gridCol>
              </a:tblGrid>
              <a:tr h="525594">
                <a:tc>
                  <a:txBody>
                    <a:bodyPr/>
                    <a:lstStyle/>
                    <a:p>
                      <a:pPr algn="ctr"/>
                      <a:r>
                        <a:rPr lang="en-US" sz="1100" dirty="0"/>
                        <a:t>#</a:t>
                      </a:r>
                      <a:endParaRPr lang="ru-RU" sz="11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100" dirty="0"/>
                        <a:t>Parameter</a:t>
                      </a:r>
                      <a:endParaRPr lang="ru-RU" sz="1100" dirty="0"/>
                    </a:p>
                  </a:txBody>
                  <a:tcPr anchor="ctr">
                    <a:lnT w="12700" cap="flat" cmpd="sng" algn="ctr">
                      <a:solidFill>
                        <a:schemeClr val="tx1"/>
                      </a:solidFill>
                      <a:prstDash val="solid"/>
                      <a:round/>
                      <a:headEnd type="none" w="med" len="med"/>
                      <a:tailEnd type="none" w="med" len="med"/>
                    </a:lnT>
                  </a:tcPr>
                </a:tc>
                <a:tc>
                  <a:txBody>
                    <a:bodyPr/>
                    <a:lstStyle/>
                    <a:p>
                      <a:pPr algn="ctr"/>
                      <a:r>
                        <a:rPr lang="en-US" sz="1100" dirty="0"/>
                        <a:t>Bank</a:t>
                      </a:r>
                      <a:endParaRPr lang="ru-RU" sz="1100" dirty="0"/>
                    </a:p>
                  </a:txBody>
                  <a:tcPr anchor="ctr">
                    <a:lnT w="12700" cap="flat" cmpd="sng" algn="ctr">
                      <a:solidFill>
                        <a:schemeClr val="tx1"/>
                      </a:solidFill>
                      <a:prstDash val="solid"/>
                      <a:round/>
                      <a:headEnd type="none" w="med" len="med"/>
                      <a:tailEnd type="none" w="med" len="med"/>
                    </a:lnT>
                  </a:tcPr>
                </a:tc>
                <a:tc>
                  <a:txBody>
                    <a:bodyPr/>
                    <a:lstStyle/>
                    <a:p>
                      <a:pPr algn="ctr"/>
                      <a:r>
                        <a:rPr lang="en-US" sz="1100" dirty="0"/>
                        <a:t>MFI</a:t>
                      </a:r>
                      <a:endParaRPr lang="ru-RU" sz="1100" dirty="0"/>
                    </a:p>
                  </a:txBody>
                  <a:tcPr anchor="ctr">
                    <a:lnT w="12700" cap="flat" cmpd="sng" algn="ctr">
                      <a:solidFill>
                        <a:schemeClr val="tx1"/>
                      </a:solidFill>
                      <a:prstDash val="solid"/>
                      <a:round/>
                      <a:headEnd type="none" w="med" len="med"/>
                      <a:tailEnd type="none" w="med" len="med"/>
                    </a:lnT>
                  </a:tcPr>
                </a:tc>
                <a:tc>
                  <a:txBody>
                    <a:bodyPr/>
                    <a:lstStyle/>
                    <a:p>
                      <a:pPr algn="ctr"/>
                      <a:r>
                        <a:rPr lang="en-US" sz="1100" dirty="0"/>
                        <a:t>Pawnshop</a:t>
                      </a:r>
                      <a:endParaRPr lang="ru-RU" sz="1100" dirty="0"/>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Unofficial Money Lenders</a:t>
                      </a:r>
                      <a:endParaRPr lang="ru-RU" sz="11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268872">
                <a:tc>
                  <a:txBody>
                    <a:bodyPr/>
                    <a:lstStyle/>
                    <a:p>
                      <a:pPr algn="ctr"/>
                      <a:r>
                        <a:rPr lang="en-US" sz="1100" dirty="0"/>
                        <a:t>1</a:t>
                      </a:r>
                      <a:endParaRPr lang="ru-RU" sz="1100" dirty="0">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dirty="0"/>
                        <a:t>Loan amount</a:t>
                      </a:r>
                      <a:endParaRPr lang="ru-RU" sz="1100" dirty="0">
                        <a:latin typeface="Calibri (Основной текст)"/>
                      </a:endParaRPr>
                    </a:p>
                  </a:txBody>
                  <a:tcPr anchor="ctr"/>
                </a:tc>
                <a:tc>
                  <a:txBody>
                    <a:bodyPr/>
                    <a:lstStyle/>
                    <a:p>
                      <a:pPr algn="ctr"/>
                      <a:r>
                        <a:rPr lang="en-US" sz="1100" dirty="0"/>
                        <a:t>$100-10.000</a:t>
                      </a:r>
                      <a:endParaRPr lang="en-US" sz="1100" dirty="0">
                        <a:solidFill>
                          <a:schemeClr val="tx1"/>
                        </a:solidFill>
                        <a:latin typeface="Calibri (Основной текст)"/>
                      </a:endParaRPr>
                    </a:p>
                  </a:txBody>
                  <a:tcPr anchor="ctr"/>
                </a:tc>
                <a:tc>
                  <a:txBody>
                    <a:bodyPr/>
                    <a:lstStyle/>
                    <a:p>
                      <a:pPr algn="ctr"/>
                      <a:r>
                        <a:rPr lang="en-US" sz="1100" dirty="0"/>
                        <a:t>$70-$300</a:t>
                      </a:r>
                      <a:endParaRPr lang="en-US" sz="1100" dirty="0">
                        <a:solidFill>
                          <a:schemeClr val="tx1"/>
                        </a:solidFill>
                        <a:latin typeface="Calibri (Основной текст)"/>
                      </a:endParaRPr>
                    </a:p>
                  </a:txBody>
                  <a:tcPr anchor="ctr"/>
                </a:tc>
                <a:tc>
                  <a:txBody>
                    <a:bodyPr/>
                    <a:lstStyle/>
                    <a:p>
                      <a:pPr algn="ctr"/>
                      <a:r>
                        <a:rPr lang="en-US" sz="1100" dirty="0"/>
                        <a:t>$20-100</a:t>
                      </a:r>
                      <a:endParaRPr lang="en-US" sz="1100" dirty="0">
                        <a:solidFill>
                          <a:schemeClr val="tx1"/>
                        </a:solidFill>
                        <a:latin typeface="Calibri (Основной текст)"/>
                      </a:endParaRPr>
                    </a:p>
                  </a:txBody>
                  <a:tcPr anchor="ctr"/>
                </a:tc>
                <a:tc>
                  <a:txBody>
                    <a:bodyPr/>
                    <a:lstStyle/>
                    <a:p>
                      <a:pPr algn="ctr"/>
                      <a:r>
                        <a:rPr lang="en-US" sz="1100" dirty="0"/>
                        <a:t>$100-1000</a:t>
                      </a:r>
                      <a:endParaRPr lang="ru-RU" sz="110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26112">
                <a:tc>
                  <a:txBody>
                    <a:bodyPr/>
                    <a:lstStyle/>
                    <a:p>
                      <a:pPr algn="ctr"/>
                      <a:r>
                        <a:rPr lang="ru-RU" sz="1100" dirty="0">
                          <a:latin typeface="+mn-lt"/>
                        </a:rPr>
                        <a:t>2</a:t>
                      </a:r>
                      <a:endParaRPr lang="ru-RU" sz="1100" dirty="0">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baseline="0" dirty="0"/>
                        <a:t>Range/average </a:t>
                      </a:r>
                      <a:r>
                        <a:rPr lang="en-US" sz="1100" dirty="0"/>
                        <a:t>tenure</a:t>
                      </a:r>
                      <a:endParaRPr lang="ru-RU" sz="1100" dirty="0">
                        <a:solidFill>
                          <a:schemeClr val="tx1"/>
                        </a:solidFill>
                        <a:latin typeface="Calibri (Основной текст)"/>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1-24 months</a:t>
                      </a:r>
                      <a:endParaRPr lang="en-US" sz="1100" dirty="0">
                        <a:solidFill>
                          <a:schemeClr val="tx1"/>
                        </a:solidFill>
                        <a:latin typeface="Calibri (Основной текст)"/>
                      </a:endParaRPr>
                    </a:p>
                  </a:txBody>
                  <a:tcPr anchor="ctr"/>
                </a:tc>
                <a:tc>
                  <a:txBody>
                    <a:bodyPr/>
                    <a:lstStyle/>
                    <a:p>
                      <a:pPr algn="ctr"/>
                      <a:r>
                        <a:rPr lang="en-US" sz="1100" dirty="0"/>
                        <a:t>50 weeks</a:t>
                      </a:r>
                      <a:endParaRPr lang="ru-RU" sz="1100" dirty="0">
                        <a:solidFill>
                          <a:schemeClr val="tx1"/>
                        </a:solidFill>
                        <a:latin typeface="Calibri (Основной текст)"/>
                      </a:endParaRPr>
                    </a:p>
                  </a:txBody>
                  <a:tcPr anchor="ctr"/>
                </a:tc>
                <a:tc>
                  <a:txBody>
                    <a:bodyPr/>
                    <a:lstStyle/>
                    <a:p>
                      <a:pPr algn="ctr"/>
                      <a:r>
                        <a:rPr lang="en-US" sz="1100" baseline="0" dirty="0"/>
                        <a:t>4 months</a:t>
                      </a:r>
                      <a:endParaRPr lang="ru-RU" sz="1100" dirty="0">
                        <a:solidFill>
                          <a:schemeClr val="tx1"/>
                        </a:solidFill>
                        <a:latin typeface="Calibri (Основной текст)"/>
                      </a:endParaRPr>
                    </a:p>
                  </a:txBody>
                  <a:tcPr anchor="ctr"/>
                </a:tc>
                <a:tc>
                  <a:txBody>
                    <a:bodyPr/>
                    <a:lstStyle/>
                    <a:p>
                      <a:pPr algn="ctr"/>
                      <a:r>
                        <a:rPr lang="en-US" sz="1100" baseline="0" dirty="0"/>
                        <a:t>1-6 month</a:t>
                      </a:r>
                      <a:endParaRPr lang="ru-RU" sz="110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09759">
                <a:tc>
                  <a:txBody>
                    <a:bodyPr/>
                    <a:lstStyle/>
                    <a:p>
                      <a:pPr algn="ctr"/>
                      <a:r>
                        <a:rPr lang="ru-RU" sz="1100" b="0" dirty="0">
                          <a:solidFill>
                            <a:schemeClr val="dk1"/>
                          </a:solidFill>
                          <a:latin typeface="+mn-lt"/>
                        </a:rPr>
                        <a:t>3</a:t>
                      </a:r>
                      <a:endParaRPr lang="ru-RU" sz="1100" b="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dirty="0"/>
                        <a:t>Collateral</a:t>
                      </a:r>
                    </a:p>
                    <a:p>
                      <a:pPr algn="l"/>
                      <a:r>
                        <a:rPr lang="en-US" sz="1100" dirty="0"/>
                        <a:t>Guarantor</a:t>
                      </a:r>
                      <a:endParaRPr lang="ru-RU" sz="1100" b="0" dirty="0">
                        <a:solidFill>
                          <a:schemeClr val="tx1"/>
                        </a:solidFill>
                        <a:latin typeface="Calibri (Основной текст)"/>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YES on amounts</a:t>
                      </a:r>
                      <a:r>
                        <a:rPr lang="en-US" sz="1100" baseline="0" dirty="0"/>
                        <a:t> more $1000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aseline="0" dirty="0"/>
                        <a:t>NO for credit cards</a:t>
                      </a:r>
                      <a:endParaRPr lang="en-US" sz="1100" dirty="0">
                        <a:solidFill>
                          <a:schemeClr val="tx1"/>
                        </a:solidFill>
                        <a:latin typeface="Calibri (Основной текст)"/>
                      </a:endParaRPr>
                    </a:p>
                  </a:txBody>
                  <a:tcPr anchor="ctr"/>
                </a:tc>
                <a:tc>
                  <a:txBody>
                    <a:bodyPr/>
                    <a:lstStyle/>
                    <a:p>
                      <a:pPr algn="ctr"/>
                      <a:r>
                        <a:rPr lang="en-US" sz="1100" dirty="0"/>
                        <a:t>No</a:t>
                      </a:r>
                      <a:r>
                        <a:rPr lang="en-US" sz="1100" baseline="0" dirty="0"/>
                        <a:t> for group loans</a:t>
                      </a:r>
                      <a:endParaRPr lang="ru-RU" sz="1100" b="0" dirty="0">
                        <a:solidFill>
                          <a:schemeClr val="tx1"/>
                        </a:solidFill>
                        <a:latin typeface="Calibri (Основной текст)"/>
                      </a:endParaRPr>
                    </a:p>
                  </a:txBody>
                  <a:tcPr anchor="ctr"/>
                </a:tc>
                <a:tc>
                  <a:txBody>
                    <a:bodyPr/>
                    <a:lstStyle/>
                    <a:p>
                      <a:pPr algn="ctr"/>
                      <a:r>
                        <a:rPr lang="en-US" sz="1100" dirty="0"/>
                        <a:t>Needed (Gold</a:t>
                      </a:r>
                      <a:r>
                        <a:rPr lang="en-US" sz="1100" baseline="0" dirty="0"/>
                        <a:t> – Electronic - clothes</a:t>
                      </a:r>
                      <a:r>
                        <a:rPr lang="en-US" sz="1100" dirty="0"/>
                        <a:t>)</a:t>
                      </a:r>
                      <a:endParaRPr lang="ru-RU" sz="1100" b="0" dirty="0">
                        <a:solidFill>
                          <a:schemeClr val="tx1"/>
                        </a:solidFill>
                        <a:latin typeface="Calibri (Основной текст)"/>
                      </a:endParaRPr>
                    </a:p>
                  </a:txBody>
                  <a:tcPr anchor="ctr"/>
                </a:tc>
                <a:tc>
                  <a:txBody>
                    <a:bodyPr/>
                    <a:lstStyle/>
                    <a:p>
                      <a:pPr algn="ctr"/>
                      <a:r>
                        <a:rPr lang="en-US" sz="1100" dirty="0"/>
                        <a:t>negotiated</a:t>
                      </a:r>
                      <a:endParaRPr lang="ru-RU" sz="1100" b="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68872">
                <a:tc>
                  <a:txBody>
                    <a:bodyPr/>
                    <a:lstStyle/>
                    <a:p>
                      <a:pPr algn="ctr"/>
                      <a:r>
                        <a:rPr lang="ru-RU" sz="1100" b="0" dirty="0">
                          <a:solidFill>
                            <a:schemeClr val="dk1"/>
                          </a:solidFill>
                          <a:latin typeface="+mn-lt"/>
                        </a:rPr>
                        <a:t>4</a:t>
                      </a:r>
                      <a:endParaRPr lang="ru-RU" sz="1100" b="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dirty="0"/>
                        <a:t>Interest</a:t>
                      </a:r>
                      <a:r>
                        <a:rPr lang="en-US" sz="1100" baseline="0" dirty="0"/>
                        <a:t> rate</a:t>
                      </a:r>
                      <a:endParaRPr lang="ru-RU" sz="1100" b="0" dirty="0">
                        <a:solidFill>
                          <a:schemeClr val="tx1"/>
                        </a:solidFill>
                        <a:latin typeface="Calibri (Основной текст)"/>
                      </a:endParaRPr>
                    </a:p>
                  </a:txBody>
                  <a:tcPr anchor="ctr"/>
                </a:tc>
                <a:tc>
                  <a:txBody>
                    <a:bodyPr/>
                    <a:lstStyle/>
                    <a:p>
                      <a:pPr marL="0" algn="ctr" defTabSz="914400" rtl="0" eaLnBrk="1" latinLnBrk="0" hangingPunct="1"/>
                      <a:r>
                        <a:rPr lang="en-US" sz="1100" kern="1200" dirty="0"/>
                        <a:t>13% p.a.</a:t>
                      </a:r>
                    </a:p>
                    <a:p>
                      <a:pPr marL="0" algn="ctr" defTabSz="914400" rtl="0" eaLnBrk="1" latinLnBrk="0" hangingPunct="1"/>
                      <a:r>
                        <a:rPr lang="en-US" sz="1100" kern="1200" dirty="0"/>
                        <a:t>+ establishment fees</a:t>
                      </a:r>
                    </a:p>
                    <a:p>
                      <a:pPr marL="0" algn="ctr" defTabSz="914400" rtl="0" eaLnBrk="1" latinLnBrk="0" hangingPunct="1"/>
                      <a:r>
                        <a:rPr lang="en-US" sz="1100" kern="1200" dirty="0"/>
                        <a:t>+ legal fees </a:t>
                      </a:r>
                    </a:p>
                    <a:p>
                      <a:pPr marL="0" algn="ctr" defTabSz="914400" rtl="0" eaLnBrk="1" latinLnBrk="0" hangingPunct="1"/>
                      <a:r>
                        <a:rPr lang="en-US" sz="1100" kern="1200" dirty="0"/>
                        <a:t>+assessor fees</a:t>
                      </a:r>
                      <a:endParaRPr lang="en-US" sz="1100" b="0" kern="1200" dirty="0">
                        <a:solidFill>
                          <a:schemeClr val="tx1"/>
                        </a:solidFill>
                        <a:latin typeface="Calibri (Основной текст)"/>
                        <a:ea typeface="+mn-ea"/>
                        <a:cs typeface="+mn-cs"/>
                      </a:endParaRPr>
                    </a:p>
                  </a:txBody>
                  <a:tcPr anchor="ctr"/>
                </a:tc>
                <a:tc>
                  <a:txBody>
                    <a:bodyPr/>
                    <a:lstStyle/>
                    <a:p>
                      <a:pPr algn="ctr"/>
                      <a:r>
                        <a:rPr lang="en-US" sz="1100" kern="1200" dirty="0"/>
                        <a:t>30%</a:t>
                      </a:r>
                      <a:r>
                        <a:rPr lang="en-US" sz="1100" kern="1200" baseline="0" dirty="0"/>
                        <a:t> flat (illegal***)</a:t>
                      </a:r>
                      <a:endParaRPr lang="en-US" sz="1100" kern="1200" dirty="0"/>
                    </a:p>
                    <a:p>
                      <a:pPr algn="ctr"/>
                      <a:r>
                        <a:rPr lang="en-US" sz="1100" kern="1200" baseline="0" dirty="0"/>
                        <a:t>+ unofficial fees charged by DSAs</a:t>
                      </a:r>
                    </a:p>
                    <a:p>
                      <a:pPr algn="ctr"/>
                      <a:r>
                        <a:rPr lang="en-US" sz="1100" kern="1200" dirty="0"/>
                        <a:t>Weekly repayments.</a:t>
                      </a:r>
                      <a:endParaRPr lang="en-US" sz="1100" b="0" kern="1200" dirty="0">
                        <a:solidFill>
                          <a:schemeClr val="tx1"/>
                        </a:solidFill>
                        <a:latin typeface="Calibri (Основной текст)"/>
                        <a:ea typeface="+mn-ea"/>
                        <a:cs typeface="+mn-cs"/>
                      </a:endParaRPr>
                    </a:p>
                  </a:txBody>
                  <a:tcPr anchor="ctr"/>
                </a:tc>
                <a:tc>
                  <a:txBody>
                    <a:bodyPr/>
                    <a:lstStyle/>
                    <a:p>
                      <a:pPr algn="ctr"/>
                      <a:r>
                        <a:rPr lang="en-US" sz="1100" dirty="0"/>
                        <a:t>36% according to pawnshop regulating**</a:t>
                      </a:r>
                      <a:r>
                        <a:rPr lang="en-US" sz="1100" baseline="0" dirty="0"/>
                        <a:t> de facto - </a:t>
                      </a:r>
                      <a:r>
                        <a:rPr lang="en-US" sz="1100" dirty="0"/>
                        <a:t>120% </a:t>
                      </a:r>
                      <a:r>
                        <a:rPr lang="en-US" sz="1100" baseline="0" dirty="0"/>
                        <a:t> </a:t>
                      </a:r>
                      <a:r>
                        <a:rPr lang="en-US" sz="1100" dirty="0"/>
                        <a:t>p.a.</a:t>
                      </a:r>
                      <a:endParaRPr lang="ru-RU" sz="1100" dirty="0">
                        <a:solidFill>
                          <a:schemeClr val="tx1"/>
                        </a:solidFill>
                        <a:latin typeface="Calibri (Основной текст)"/>
                      </a:endParaRPr>
                    </a:p>
                  </a:txBody>
                  <a:tcPr anchor="ctr"/>
                </a:tc>
                <a:tc>
                  <a:txBody>
                    <a:bodyPr/>
                    <a:lstStyle/>
                    <a:p>
                      <a:pPr algn="ctr"/>
                      <a:r>
                        <a:rPr lang="en-US" sz="1100" dirty="0"/>
                        <a:t>60-240% ($500+)*</a:t>
                      </a:r>
                    </a:p>
                    <a:p>
                      <a:pPr algn="ctr"/>
                      <a:r>
                        <a:rPr lang="en-US" sz="1100" dirty="0"/>
                        <a:t>120-3600% (&lt;$100)*</a:t>
                      </a:r>
                      <a:endParaRPr lang="en-US" sz="110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268872">
                <a:tc>
                  <a:txBody>
                    <a:bodyPr/>
                    <a:lstStyle/>
                    <a:p>
                      <a:pPr algn="ctr"/>
                      <a:r>
                        <a:rPr lang="ru-RU" sz="1100" dirty="0">
                          <a:solidFill>
                            <a:schemeClr val="dk1"/>
                          </a:solidFill>
                          <a:latin typeface="+mn-lt"/>
                        </a:rPr>
                        <a:t>5</a:t>
                      </a:r>
                      <a:endParaRPr lang="ru-RU" sz="110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dirty="0"/>
                        <a:t>Late</a:t>
                      </a:r>
                      <a:r>
                        <a:rPr lang="en-US" sz="1100" baseline="0" dirty="0"/>
                        <a:t> fee</a:t>
                      </a:r>
                      <a:endParaRPr lang="ru-RU" sz="1100" dirty="0">
                        <a:solidFill>
                          <a:schemeClr val="tx1"/>
                        </a:solidFill>
                        <a:latin typeface="Calibri (Основной текст)"/>
                      </a:endParaRPr>
                    </a:p>
                  </a:txBody>
                  <a:tcPr anchor="ctr"/>
                </a:tc>
                <a:tc>
                  <a:txBody>
                    <a:bodyPr/>
                    <a:lstStyle/>
                    <a:p>
                      <a:pPr algn="ctr"/>
                      <a:r>
                        <a:rPr lang="en-US" sz="1100" dirty="0"/>
                        <a:t>3% per </a:t>
                      </a:r>
                      <a:r>
                        <a:rPr lang="en-US" sz="1100" baseline="0" dirty="0"/>
                        <a:t>month</a:t>
                      </a:r>
                      <a:endParaRPr lang="ru-RU" sz="1100" b="0" dirty="0">
                        <a:solidFill>
                          <a:schemeClr val="tx1"/>
                        </a:solidFill>
                        <a:latin typeface="Calibri (Основной текст)"/>
                      </a:endParaRPr>
                    </a:p>
                  </a:txBody>
                  <a:tcPr anchor="ctr"/>
                </a:tc>
                <a:tc>
                  <a:txBody>
                    <a:bodyPr/>
                    <a:lstStyle/>
                    <a:p>
                      <a:pPr algn="ctr"/>
                      <a:r>
                        <a:rPr lang="en-US" sz="1100" dirty="0"/>
                        <a:t>There</a:t>
                      </a:r>
                      <a:r>
                        <a:rPr lang="en-US" sz="1100" baseline="0" dirty="0"/>
                        <a:t> are unofficial fees</a:t>
                      </a:r>
                      <a:endParaRPr lang="ru-RU" sz="1100" b="0" dirty="0">
                        <a:solidFill>
                          <a:schemeClr val="tx1"/>
                        </a:solidFill>
                        <a:latin typeface="Calibri (Основной текст)"/>
                      </a:endParaRPr>
                    </a:p>
                  </a:txBody>
                  <a:tcPr anchor="ctr"/>
                </a:tc>
                <a:tc>
                  <a:txBody>
                    <a:bodyPr/>
                    <a:lstStyle/>
                    <a:p>
                      <a:pPr algn="ctr"/>
                      <a:r>
                        <a:rPr lang="en-US" sz="1100" dirty="0"/>
                        <a:t>-</a:t>
                      </a:r>
                      <a:endParaRPr lang="ru-RU" sz="1100" b="0" dirty="0">
                        <a:solidFill>
                          <a:schemeClr val="tx1"/>
                        </a:solidFill>
                        <a:latin typeface="Calibri (Основной текст)"/>
                      </a:endParaRPr>
                    </a:p>
                  </a:txBody>
                  <a:tcPr anchor="ctr"/>
                </a:tc>
                <a:tc>
                  <a:txBody>
                    <a:bodyPr/>
                    <a:lstStyle/>
                    <a:p>
                      <a:pPr algn="ctr"/>
                      <a:r>
                        <a:rPr lang="en-US" sz="1100" dirty="0"/>
                        <a:t>No</a:t>
                      </a:r>
                      <a:r>
                        <a:rPr lang="en-US" sz="1100" baseline="0" dirty="0"/>
                        <a:t> data</a:t>
                      </a:r>
                      <a:endParaRPr lang="ru-RU" sz="1100" b="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268872">
                <a:tc>
                  <a:txBody>
                    <a:bodyPr/>
                    <a:lstStyle/>
                    <a:p>
                      <a:pPr algn="ctr"/>
                      <a:r>
                        <a:rPr lang="ru-RU" sz="1100" dirty="0">
                          <a:solidFill>
                            <a:schemeClr val="tx1"/>
                          </a:solidFill>
                          <a:latin typeface="Calibri (Основной текст)"/>
                        </a:rPr>
                        <a:t>6</a:t>
                      </a:r>
                    </a:p>
                  </a:txBody>
                  <a:tcPr>
                    <a:lnL w="12700" cap="flat" cmpd="sng" algn="ctr">
                      <a:solidFill>
                        <a:schemeClr val="tx1"/>
                      </a:solidFill>
                      <a:prstDash val="solid"/>
                      <a:round/>
                      <a:headEnd type="none" w="med" len="med"/>
                      <a:tailEnd type="none" w="med" len="med"/>
                    </a:lnL>
                  </a:tcPr>
                </a:tc>
                <a:tc>
                  <a:txBody>
                    <a:bodyPr/>
                    <a:lstStyle/>
                    <a:p>
                      <a:pPr algn="l"/>
                      <a:r>
                        <a:rPr lang="en-US" sz="1100" dirty="0"/>
                        <a:t>Prolongation</a:t>
                      </a:r>
                      <a:r>
                        <a:rPr lang="en-US" sz="1100" baseline="0" dirty="0"/>
                        <a:t> fee</a:t>
                      </a:r>
                      <a:endParaRPr lang="ru-RU" sz="1100" dirty="0">
                        <a:solidFill>
                          <a:schemeClr val="tx1"/>
                        </a:solidFill>
                        <a:latin typeface="Calibri (Основной текст)"/>
                      </a:endParaRPr>
                    </a:p>
                  </a:txBody>
                  <a:tcPr anchor="ctr"/>
                </a:tc>
                <a:tc>
                  <a:txBody>
                    <a:bodyPr/>
                    <a:lstStyle/>
                    <a:p>
                      <a:pPr algn="ctr"/>
                      <a:r>
                        <a:rPr lang="en-US" sz="1100" dirty="0"/>
                        <a:t>-</a:t>
                      </a:r>
                      <a:endParaRPr lang="ru-RU" sz="1100" b="0" dirty="0">
                        <a:solidFill>
                          <a:schemeClr val="tx1"/>
                        </a:solidFill>
                        <a:latin typeface="Calibri (Основной текст)"/>
                      </a:endParaRPr>
                    </a:p>
                  </a:txBody>
                  <a:tcPr anchor="ctr"/>
                </a:tc>
                <a:tc>
                  <a:txBody>
                    <a:bodyPr/>
                    <a:lstStyle/>
                    <a:p>
                      <a:pPr algn="ctr"/>
                      <a:r>
                        <a:rPr lang="en-US" sz="1100" dirty="0"/>
                        <a:t>-</a:t>
                      </a:r>
                      <a:endParaRPr lang="ru-RU" sz="1100" b="0" dirty="0">
                        <a:solidFill>
                          <a:schemeClr val="tx1"/>
                        </a:solidFill>
                        <a:latin typeface="Calibri (Основной текст)"/>
                      </a:endParaRPr>
                    </a:p>
                  </a:txBody>
                  <a:tcPr anchor="ctr"/>
                </a:tc>
                <a:tc>
                  <a:txBody>
                    <a:bodyPr/>
                    <a:lstStyle/>
                    <a:p>
                      <a:pPr algn="ctr"/>
                      <a:r>
                        <a:rPr lang="en-US" sz="1100" dirty="0"/>
                        <a:t>No</a:t>
                      </a:r>
                      <a:endParaRPr lang="ru-RU" sz="1100" b="0" dirty="0">
                        <a:solidFill>
                          <a:schemeClr val="tx1"/>
                        </a:solidFill>
                        <a:latin typeface="Calibri (Основной текст)"/>
                      </a:endParaRPr>
                    </a:p>
                  </a:txBody>
                  <a:tcPr anchor="ctr"/>
                </a:tc>
                <a:tc>
                  <a:txBody>
                    <a:bodyPr/>
                    <a:lstStyle/>
                    <a:p>
                      <a:pPr algn="ctr"/>
                      <a:r>
                        <a:rPr lang="en-US" sz="1100" dirty="0"/>
                        <a:t>No</a:t>
                      </a:r>
                      <a:endParaRPr lang="ru-RU" sz="1100" b="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268872">
                <a:tc>
                  <a:txBody>
                    <a:bodyPr/>
                    <a:lstStyle/>
                    <a:p>
                      <a:pPr algn="ctr"/>
                      <a:r>
                        <a:rPr lang="ru-RU" sz="1100" dirty="0">
                          <a:solidFill>
                            <a:schemeClr val="dk1"/>
                          </a:solidFill>
                          <a:latin typeface="+mn-lt"/>
                        </a:rPr>
                        <a:t>7</a:t>
                      </a:r>
                      <a:endParaRPr lang="ru-RU" sz="110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dirty="0"/>
                        <a:t>Time-to-money</a:t>
                      </a:r>
                      <a:endParaRPr lang="ru-RU" sz="1100" dirty="0">
                        <a:solidFill>
                          <a:schemeClr val="tx1"/>
                        </a:solidFill>
                        <a:latin typeface="Calibri (Основной текст)"/>
                      </a:endParaRPr>
                    </a:p>
                  </a:txBody>
                  <a:tcPr anchor="ctr"/>
                </a:tc>
                <a:tc>
                  <a:txBody>
                    <a:bodyPr/>
                    <a:lstStyle/>
                    <a:p>
                      <a:pPr algn="ctr"/>
                      <a:r>
                        <a:rPr lang="en-US" sz="1100" baseline="0" dirty="0"/>
                        <a:t>7-14 days</a:t>
                      </a:r>
                      <a:endParaRPr lang="en-US" sz="1100" dirty="0">
                        <a:solidFill>
                          <a:schemeClr val="tx1"/>
                        </a:solidFill>
                        <a:latin typeface="Calibri (Основной текст)"/>
                      </a:endParaRPr>
                    </a:p>
                  </a:txBody>
                  <a:tcPr anchor="ctr"/>
                </a:tc>
                <a:tc>
                  <a:txBody>
                    <a:bodyPr/>
                    <a:lstStyle/>
                    <a:p>
                      <a:pPr algn="ctr"/>
                      <a:r>
                        <a:rPr lang="en-US" sz="1100" dirty="0"/>
                        <a:t>2-5 days</a:t>
                      </a:r>
                      <a:endParaRPr lang="en-US" sz="1100" dirty="0">
                        <a:solidFill>
                          <a:schemeClr val="tx1"/>
                        </a:solidFill>
                        <a:latin typeface="Calibri (Основной текст)"/>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1 hour</a:t>
                      </a:r>
                      <a:endParaRPr lang="en-US" sz="1100" b="0" kern="1200" baseline="0" dirty="0">
                        <a:solidFill>
                          <a:srgbClr val="000000"/>
                        </a:solidFill>
                        <a:latin typeface="Calibri (Основной текст)"/>
                        <a:ea typeface="+mn-ea"/>
                        <a:cs typeface="+mn-cs"/>
                      </a:endParaRPr>
                    </a:p>
                  </a:txBody>
                  <a:tcPr anchor="ctr"/>
                </a:tc>
                <a:tc>
                  <a:txBody>
                    <a:bodyPr/>
                    <a:lstStyle/>
                    <a:p>
                      <a:pPr algn="ctr"/>
                      <a:r>
                        <a:rPr lang="en-US" sz="1100" baseline="0" dirty="0"/>
                        <a:t>Up to 1 day</a:t>
                      </a:r>
                      <a:endParaRPr lang="ru-RU" sz="1100" b="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462455">
                <a:tc>
                  <a:txBody>
                    <a:bodyPr/>
                    <a:lstStyle/>
                    <a:p>
                      <a:pPr algn="ctr"/>
                      <a:r>
                        <a:rPr lang="ru-RU" sz="1100" dirty="0">
                          <a:solidFill>
                            <a:schemeClr val="dk1"/>
                          </a:solidFill>
                          <a:latin typeface="+mn-lt"/>
                        </a:rPr>
                        <a:t>8</a:t>
                      </a:r>
                      <a:endParaRPr lang="ru-RU" sz="110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Loan disbursement</a:t>
                      </a:r>
                      <a:r>
                        <a:rPr lang="en-US" sz="1100" kern="1200" baseline="0" dirty="0"/>
                        <a:t> channel</a:t>
                      </a:r>
                      <a:endParaRPr lang="en-US" sz="1100" kern="1200" dirty="0">
                        <a:solidFill>
                          <a:schemeClr val="tx1"/>
                        </a:solidFill>
                        <a:latin typeface="Calibri (Основной текст)"/>
                        <a:ea typeface="+mn-ea"/>
                        <a:cs typeface="+mn-cs"/>
                      </a:endParaRPr>
                    </a:p>
                  </a:txBody>
                  <a:tcPr anchor="ctr"/>
                </a:tc>
                <a:tc>
                  <a:txBody>
                    <a:bodyPr/>
                    <a:lstStyle/>
                    <a:p>
                      <a:pPr algn="ctr"/>
                      <a:r>
                        <a:rPr lang="en-US" sz="1100" dirty="0"/>
                        <a:t>Cash \ POS</a:t>
                      </a:r>
                      <a:r>
                        <a:rPr lang="en-US" sz="1100" baseline="0" dirty="0"/>
                        <a:t> \ credit card</a:t>
                      </a:r>
                      <a:endParaRPr lang="ru-RU" sz="1100" b="0" dirty="0">
                        <a:solidFill>
                          <a:schemeClr val="tx1"/>
                        </a:solidFill>
                        <a:latin typeface="Calibri (Основной текст)"/>
                      </a:endParaRPr>
                    </a:p>
                  </a:txBody>
                  <a:tcPr anchor="ctr"/>
                </a:tc>
                <a:tc>
                  <a:txBody>
                    <a:bodyPr/>
                    <a:lstStyle/>
                    <a:p>
                      <a:pPr algn="ctr"/>
                      <a:r>
                        <a:rPr lang="en-US" sz="1100" dirty="0"/>
                        <a:t>Cash in</a:t>
                      </a:r>
                      <a:r>
                        <a:rPr lang="en-US" sz="1100" baseline="0" dirty="0"/>
                        <a:t> MFI office \ DSA delivery</a:t>
                      </a:r>
                      <a:endParaRPr lang="ru-RU" sz="1100" b="0" dirty="0">
                        <a:solidFill>
                          <a:schemeClr val="tx1"/>
                        </a:solidFill>
                        <a:latin typeface="Calibri (Основной текст)"/>
                      </a:endParaRPr>
                    </a:p>
                  </a:txBody>
                  <a:tcPr anchor="ctr"/>
                </a:tc>
                <a:tc>
                  <a:txBody>
                    <a:bodyPr/>
                    <a:lstStyle/>
                    <a:p>
                      <a:pPr algn="ctr"/>
                      <a:r>
                        <a:rPr lang="en-US" sz="1100" dirty="0"/>
                        <a:t>Cash in</a:t>
                      </a:r>
                      <a:r>
                        <a:rPr lang="en-US" sz="1100" baseline="0" dirty="0"/>
                        <a:t> pawnshop office</a:t>
                      </a:r>
                      <a:endParaRPr lang="ru-RU" sz="1100" b="0" dirty="0">
                        <a:solidFill>
                          <a:schemeClr val="tx1"/>
                        </a:solidFill>
                        <a:latin typeface="Calibri (Основной текст)"/>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Cash in</a:t>
                      </a:r>
                      <a:r>
                        <a:rPr lang="en-US" sz="1100" baseline="0" dirty="0"/>
                        <a:t> hand / Money transfer</a:t>
                      </a:r>
                      <a:endParaRPr lang="en-US" sz="1100" dirty="0">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552433">
                <a:tc>
                  <a:txBody>
                    <a:bodyPr/>
                    <a:lstStyle/>
                    <a:p>
                      <a:pPr algn="ctr"/>
                      <a:r>
                        <a:rPr lang="ru-RU" sz="1100" dirty="0">
                          <a:solidFill>
                            <a:schemeClr val="dk1"/>
                          </a:solidFill>
                          <a:latin typeface="+mn-lt"/>
                        </a:rPr>
                        <a:t>9</a:t>
                      </a:r>
                      <a:endParaRPr lang="ru-RU" sz="110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Verification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Documents required </a:t>
                      </a:r>
                      <a:endParaRPr lang="en-US" sz="1100" dirty="0">
                        <a:solidFill>
                          <a:schemeClr val="tx1"/>
                        </a:solidFill>
                        <a:latin typeface="Calibri (Основной текст)"/>
                      </a:endParaRPr>
                    </a:p>
                  </a:txBody>
                  <a:tcPr anchor="ctr"/>
                </a:tc>
                <a:tc>
                  <a:txBody>
                    <a:bodyPr/>
                    <a:lstStyle/>
                    <a:p>
                      <a:pPr algn="ctr"/>
                      <a:r>
                        <a:rPr lang="en-US" sz="1100" dirty="0"/>
                        <a:t>ID + Family book  + recommendation from police station</a:t>
                      </a:r>
                      <a:r>
                        <a:rPr lang="en-US" sz="1100" baseline="0" dirty="0"/>
                        <a:t> + invoice + work prove </a:t>
                      </a:r>
                      <a:endParaRPr lang="en-US" sz="1100" dirty="0">
                        <a:solidFill>
                          <a:schemeClr val="tx1"/>
                        </a:solidFill>
                        <a:latin typeface="Calibri (Основной текст)"/>
                      </a:endParaRPr>
                    </a:p>
                  </a:txBody>
                  <a:tcPr anchor="ctr"/>
                </a:tc>
                <a:tc>
                  <a:txBody>
                    <a:bodyPr/>
                    <a:lstStyle/>
                    <a:p>
                      <a:pPr algn="ctr"/>
                      <a:r>
                        <a:rPr lang="en-US" sz="1100" dirty="0"/>
                        <a:t>ID + Family book / recommendation from police station / additional documents</a:t>
                      </a:r>
                      <a:r>
                        <a:rPr lang="en-US" sz="1100" baseline="0" dirty="0"/>
                        <a:t> </a:t>
                      </a:r>
                      <a:endParaRPr lang="en-US" sz="1100" dirty="0">
                        <a:solidFill>
                          <a:schemeClr val="tx1"/>
                        </a:solidFill>
                        <a:latin typeface="Calibri (Основной текст)"/>
                      </a:endParaRPr>
                    </a:p>
                  </a:txBody>
                  <a:tcPr anchor="ctr"/>
                </a:tc>
                <a:tc>
                  <a:txBody>
                    <a:bodyPr/>
                    <a:lstStyle/>
                    <a:p>
                      <a:pPr algn="ctr"/>
                      <a:r>
                        <a:rPr lang="en-US" sz="1100" dirty="0"/>
                        <a:t>ID</a:t>
                      </a:r>
                      <a:endParaRPr lang="ru-RU" sz="1100" dirty="0">
                        <a:solidFill>
                          <a:schemeClr val="tx1"/>
                        </a:solidFill>
                        <a:latin typeface="Calibri (Основной текст)"/>
                      </a:endParaRPr>
                    </a:p>
                  </a:txBody>
                  <a:tcPr anchor="ctr"/>
                </a:tc>
                <a:tc>
                  <a:txBody>
                    <a:bodyPr/>
                    <a:lstStyle/>
                    <a:p>
                      <a:pPr algn="ctr"/>
                      <a:r>
                        <a:rPr lang="en-US" sz="1100" dirty="0"/>
                        <a:t>ID, </a:t>
                      </a:r>
                      <a:r>
                        <a:rPr lang="en-US" sz="1100" baseline="0" dirty="0"/>
                        <a:t>Recommendation by existing client / Referral</a:t>
                      </a:r>
                      <a:endParaRPr lang="en-US" sz="110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0">
                <a:tc>
                  <a:txBody>
                    <a:bodyPr/>
                    <a:lstStyle/>
                    <a:p>
                      <a:pPr algn="ctr"/>
                      <a:r>
                        <a:rPr lang="en-US" sz="1100" dirty="0"/>
                        <a:t>1</a:t>
                      </a:r>
                      <a:r>
                        <a:rPr lang="ru-RU" sz="1100" dirty="0"/>
                        <a:t>0</a:t>
                      </a:r>
                      <a:endParaRPr lang="ru-RU" sz="110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Busines</a:t>
                      </a:r>
                      <a:r>
                        <a:rPr lang="en-US" sz="1100" kern="1200" baseline="0" dirty="0"/>
                        <a:t>s model</a:t>
                      </a:r>
                      <a:endParaRPr lang="en-US" sz="1100" kern="1200" dirty="0">
                        <a:solidFill>
                          <a:schemeClr val="tx1"/>
                        </a:solidFill>
                        <a:latin typeface="Calibri (Основной текст)"/>
                        <a:ea typeface="+mn-ea"/>
                        <a:cs typeface="+mn-cs"/>
                      </a:endParaRPr>
                    </a:p>
                  </a:txBody>
                  <a:tcPr anchor="ct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Offline</a:t>
                      </a:r>
                      <a:endParaRPr lang="ru-RU" sz="1100" b="0" kern="1200" baseline="0" dirty="0">
                        <a:solidFill>
                          <a:schemeClr val="tx1"/>
                        </a:solidFill>
                        <a:latin typeface="Calibri (Основной текст)"/>
                        <a:ea typeface="+mn-ea"/>
                        <a:cs typeface="+mn-cs"/>
                      </a:endParaRPr>
                    </a:p>
                  </a:txBody>
                  <a:tcPr anchor="ct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Offline</a:t>
                      </a:r>
                      <a:endParaRPr lang="ru-RU" sz="1100" b="0" kern="1200" baseline="0" dirty="0">
                        <a:solidFill>
                          <a:schemeClr val="tx1"/>
                        </a:solidFill>
                        <a:latin typeface="Calibri (Основной текст)"/>
                        <a:ea typeface="+mn-ea"/>
                        <a:cs typeface="+mn-cs"/>
                      </a:endParaRPr>
                    </a:p>
                  </a:txBody>
                  <a:tcPr anchor="ct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Offline</a:t>
                      </a:r>
                      <a:endParaRPr lang="ru-RU" sz="1100" b="0" kern="1200" baseline="0" dirty="0">
                        <a:solidFill>
                          <a:schemeClr val="tx1"/>
                        </a:solidFill>
                        <a:latin typeface="Calibri (Основной текст)"/>
                        <a:ea typeface="+mn-ea"/>
                        <a:cs typeface="+mn-cs"/>
                      </a:endParaRPr>
                    </a:p>
                  </a:txBody>
                  <a:tcPr anchor="ct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Offline</a:t>
                      </a:r>
                      <a:endParaRPr lang="ru-RU" sz="1100" b="0" kern="1200" baseline="0" dirty="0">
                        <a:solidFill>
                          <a:schemeClr val="tx1"/>
                        </a:solidFill>
                        <a:latin typeface="Calibri (Основной текст)"/>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864148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p:txBody>
          <a:bodyPr/>
          <a:lstStyle/>
          <a:p>
            <a:r>
              <a:rPr lang="en-US" dirty="0"/>
              <a:t>Our Product parameters</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17</a:t>
            </a:fld>
            <a:endParaRPr lang="ru-RU"/>
          </a:p>
        </p:txBody>
      </p:sp>
      <p:sp>
        <p:nvSpPr>
          <p:cNvPr id="7" name="TextBox 6"/>
          <p:cNvSpPr txBox="1"/>
          <p:nvPr/>
        </p:nvSpPr>
        <p:spPr>
          <a:xfrm>
            <a:off x="231764" y="6445490"/>
            <a:ext cx="7508588" cy="307777"/>
          </a:xfrm>
          <a:prstGeom prst="rect">
            <a:avLst/>
          </a:prstGeom>
          <a:solidFill>
            <a:schemeClr val="bg1"/>
          </a:solidFill>
          <a:ln>
            <a:solidFill>
              <a:schemeClr val="accent1"/>
            </a:solidFill>
          </a:ln>
        </p:spPr>
        <p:txBody>
          <a:bodyPr wrap="square" rtlCol="0" anchor="t">
            <a:spAutoFit/>
          </a:bodyPr>
          <a:lstStyle/>
          <a:p>
            <a:r>
              <a:rPr lang="en-US" sz="1400" dirty="0"/>
              <a:t>In MM we plan to start with our standard PDL product – IR 1% per day, Overdue IR 2% per day.</a:t>
            </a:r>
          </a:p>
        </p:txBody>
      </p:sp>
      <p:graphicFrame>
        <p:nvGraphicFramePr>
          <p:cNvPr id="12" name="Таблица 11"/>
          <p:cNvGraphicFramePr>
            <a:graphicFrameLocks noGrp="1"/>
          </p:cNvGraphicFramePr>
          <p:nvPr>
            <p:extLst>
              <p:ext uri="{D42A27DB-BD31-4B8C-83A1-F6EECF244321}">
                <p14:modId xmlns:p14="http://schemas.microsoft.com/office/powerpoint/2010/main" val="2575676838"/>
              </p:ext>
            </p:extLst>
          </p:nvPr>
        </p:nvGraphicFramePr>
        <p:xfrm>
          <a:off x="251519" y="738959"/>
          <a:ext cx="6264698" cy="5472216"/>
        </p:xfrm>
        <a:graphic>
          <a:graphicData uri="http://schemas.openxmlformats.org/drawingml/2006/table">
            <a:tbl>
              <a:tblPr firstRow="1" bandRow="1">
                <a:tableStyleId>{B301B821-A1FF-4177-AEE7-76D212191A09}</a:tableStyleId>
              </a:tblPr>
              <a:tblGrid>
                <a:gridCol w="360041">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4248473">
                  <a:extLst>
                    <a:ext uri="{9D8B030D-6E8A-4147-A177-3AD203B41FA5}">
                      <a16:colId xmlns:a16="http://schemas.microsoft.com/office/drawing/2014/main" val="20004"/>
                    </a:ext>
                  </a:extLst>
                </a:gridCol>
              </a:tblGrid>
              <a:tr h="310667">
                <a:tc>
                  <a:txBody>
                    <a:bodyPr/>
                    <a:lstStyle/>
                    <a:p>
                      <a:pPr algn="ctr"/>
                      <a:r>
                        <a:rPr lang="en-US" sz="1100" dirty="0"/>
                        <a:t>#</a:t>
                      </a:r>
                      <a:endParaRPr lang="ru-RU" sz="1100" dirty="0"/>
                    </a:p>
                  </a:txBody>
                  <a:tcPr/>
                </a:tc>
                <a:tc>
                  <a:txBody>
                    <a:bodyPr/>
                    <a:lstStyle/>
                    <a:p>
                      <a:pPr algn="ctr"/>
                      <a:r>
                        <a:rPr lang="en-US" sz="1100" dirty="0"/>
                        <a:t>Parameter</a:t>
                      </a:r>
                      <a:endParaRPr lang="ru-RU" sz="1100" dirty="0"/>
                    </a:p>
                  </a:txBody>
                  <a:tcPr anchor="ctr"/>
                </a:tc>
                <a:tc>
                  <a:txBody>
                    <a:bodyPr/>
                    <a:lstStyle/>
                    <a:p>
                      <a:pPr algn="ctr"/>
                      <a:r>
                        <a:rPr lang="en-US" sz="1100" dirty="0"/>
                        <a:t>Value </a:t>
                      </a:r>
                      <a:endParaRPr lang="ru-RU" sz="1100" dirty="0"/>
                    </a:p>
                  </a:txBody>
                  <a:tcPr anchor="ctr"/>
                </a:tc>
                <a:extLst>
                  <a:ext uri="{0D108BD9-81ED-4DB2-BD59-A6C34878D82A}">
                    <a16:rowId xmlns:a16="http://schemas.microsoft.com/office/drawing/2014/main" val="10000"/>
                  </a:ext>
                </a:extLst>
              </a:tr>
              <a:tr h="306001">
                <a:tc>
                  <a:txBody>
                    <a:bodyPr/>
                    <a:lstStyle/>
                    <a:p>
                      <a:pPr algn="ctr"/>
                      <a:r>
                        <a:rPr lang="en-US" sz="1100" dirty="0"/>
                        <a:t>1</a:t>
                      </a:r>
                      <a:endParaRPr lang="ru-RU" sz="1100" dirty="0"/>
                    </a:p>
                  </a:txBody>
                  <a:tcPr/>
                </a:tc>
                <a:tc>
                  <a:txBody>
                    <a:bodyPr/>
                    <a:lstStyle/>
                    <a:p>
                      <a:pPr algn="l"/>
                      <a:r>
                        <a:rPr lang="en-US" sz="1100" dirty="0"/>
                        <a:t>Product type</a:t>
                      </a:r>
                      <a:endParaRPr lang="ru-RU" sz="11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Pay day loan (PDL)</a:t>
                      </a:r>
                      <a:endParaRPr lang="en-US" sz="1100" kern="1200" baseline="0" dirty="0">
                        <a:solidFill>
                          <a:schemeClr val="tx1"/>
                        </a:solidFill>
                        <a:latin typeface="+mn-lt"/>
                        <a:ea typeface="+mn-ea"/>
                        <a:cs typeface="+mn-cs"/>
                      </a:endParaRPr>
                    </a:p>
                  </a:txBody>
                  <a:tcPr anchor="ctr"/>
                </a:tc>
                <a:extLst>
                  <a:ext uri="{0D108BD9-81ED-4DB2-BD59-A6C34878D82A}">
                    <a16:rowId xmlns:a16="http://schemas.microsoft.com/office/drawing/2014/main" val="2031270072"/>
                  </a:ext>
                </a:extLst>
              </a:tr>
              <a:tr h="306001">
                <a:tc>
                  <a:txBody>
                    <a:bodyPr/>
                    <a:lstStyle/>
                    <a:p>
                      <a:pPr algn="ctr"/>
                      <a:r>
                        <a:rPr lang="en-US" sz="1100" dirty="0"/>
                        <a:t>2</a:t>
                      </a:r>
                      <a:endParaRPr lang="ru-RU" sz="1100" dirty="0"/>
                    </a:p>
                  </a:txBody>
                  <a:tcPr/>
                </a:tc>
                <a:tc>
                  <a:txBody>
                    <a:bodyPr/>
                    <a:lstStyle/>
                    <a:p>
                      <a:pPr algn="l"/>
                      <a:r>
                        <a:rPr lang="en-US" sz="1100" dirty="0"/>
                        <a:t>Currency</a:t>
                      </a:r>
                      <a:endParaRPr lang="ru-RU" sz="11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Myanmar kyat (MMK)</a:t>
                      </a:r>
                      <a:endParaRPr lang="en-US" sz="1100" kern="1200" baseline="0" dirty="0">
                        <a:solidFill>
                          <a:schemeClr val="tx1"/>
                        </a:solidFill>
                        <a:latin typeface="+mn-lt"/>
                        <a:ea typeface="+mn-ea"/>
                        <a:cs typeface="+mn-cs"/>
                      </a:endParaRPr>
                    </a:p>
                  </a:txBody>
                  <a:tcPr anchor="ctr"/>
                </a:tc>
                <a:extLst>
                  <a:ext uri="{0D108BD9-81ED-4DB2-BD59-A6C34878D82A}">
                    <a16:rowId xmlns:a16="http://schemas.microsoft.com/office/drawing/2014/main" val="4036191493"/>
                  </a:ext>
                </a:extLst>
              </a:tr>
              <a:tr h="324411">
                <a:tc>
                  <a:txBody>
                    <a:bodyPr/>
                    <a:lstStyle/>
                    <a:p>
                      <a:pPr algn="ctr"/>
                      <a:r>
                        <a:rPr lang="en-US" sz="1100" dirty="0"/>
                        <a:t>3</a:t>
                      </a:r>
                      <a:endParaRPr lang="ru-RU" sz="1100" dirty="0"/>
                    </a:p>
                  </a:txBody>
                  <a:tcPr/>
                </a:tc>
                <a:tc>
                  <a:txBody>
                    <a:bodyPr/>
                    <a:lstStyle/>
                    <a:p>
                      <a:pPr algn="l"/>
                      <a:r>
                        <a:rPr lang="en-US" sz="1100" dirty="0"/>
                        <a:t>Loan amount</a:t>
                      </a:r>
                      <a:endParaRPr lang="ru-RU" sz="11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50K-300K MMK (</a:t>
                      </a:r>
                      <a:r>
                        <a:rPr lang="en-US" sz="1100" dirty="0"/>
                        <a:t>equivalent</a:t>
                      </a:r>
                      <a:r>
                        <a:rPr lang="en-US" sz="1100" baseline="0" dirty="0"/>
                        <a:t> of $</a:t>
                      </a:r>
                      <a:r>
                        <a:rPr lang="en-US" sz="1100" kern="1200" baseline="0" dirty="0"/>
                        <a:t>41-250)</a:t>
                      </a:r>
                      <a:endParaRPr lang="en-US" sz="110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03"/>
                  </a:ext>
                </a:extLst>
              </a:tr>
              <a:tr h="306256">
                <a:tc>
                  <a:txBody>
                    <a:bodyPr/>
                    <a:lstStyle/>
                    <a:p>
                      <a:pPr algn="ctr"/>
                      <a:r>
                        <a:rPr lang="en-US" sz="1100" dirty="0"/>
                        <a:t>4</a:t>
                      </a:r>
                      <a:endParaRPr lang="ru-RU" sz="1100" dirty="0"/>
                    </a:p>
                  </a:txBody>
                  <a:tcPr/>
                </a:tc>
                <a:tc>
                  <a:txBody>
                    <a:bodyPr/>
                    <a:lstStyle/>
                    <a:p>
                      <a:pPr algn="l"/>
                      <a:r>
                        <a:rPr lang="en-US" sz="1100" baseline="0" dirty="0"/>
                        <a:t>Loan </a:t>
                      </a:r>
                      <a:r>
                        <a:rPr lang="en-US" sz="1100" dirty="0"/>
                        <a:t>tenor,</a:t>
                      </a:r>
                      <a:r>
                        <a:rPr lang="en-US" sz="1100" baseline="0" dirty="0"/>
                        <a:t> calendar days</a:t>
                      </a:r>
                      <a:endParaRPr lang="ru-RU" sz="1100" dirty="0">
                        <a:solidFill>
                          <a:schemeClr val="tx1"/>
                        </a:solidFill>
                      </a:endParaRPr>
                    </a:p>
                  </a:txBody>
                  <a:tcPr anchor="ctr"/>
                </a:tc>
                <a:tc>
                  <a:txBody>
                    <a:bodyPr/>
                    <a:lstStyle/>
                    <a:p>
                      <a:pPr algn="ctr"/>
                      <a:r>
                        <a:rPr lang="en-US" sz="1100" baseline="0" dirty="0"/>
                        <a:t>7, 15, 21, 30days</a:t>
                      </a:r>
                      <a:endParaRPr lang="en-US" sz="1100" dirty="0">
                        <a:solidFill>
                          <a:schemeClr val="tx1"/>
                        </a:solidFill>
                      </a:endParaRPr>
                    </a:p>
                  </a:txBody>
                  <a:tcPr anchor="ctr"/>
                </a:tc>
                <a:extLst>
                  <a:ext uri="{0D108BD9-81ED-4DB2-BD59-A6C34878D82A}">
                    <a16:rowId xmlns:a16="http://schemas.microsoft.com/office/drawing/2014/main" val="10005"/>
                  </a:ext>
                </a:extLst>
              </a:tr>
              <a:tr h="394370">
                <a:tc>
                  <a:txBody>
                    <a:bodyPr/>
                    <a:lstStyle/>
                    <a:p>
                      <a:pPr algn="ctr"/>
                      <a:r>
                        <a:rPr lang="en-US" sz="1100" dirty="0"/>
                        <a:t>5</a:t>
                      </a:r>
                      <a:endParaRPr lang="ru-RU" sz="1100" b="0" dirty="0">
                        <a:solidFill>
                          <a:schemeClr val="tx1"/>
                        </a:solidFill>
                      </a:endParaRPr>
                    </a:p>
                  </a:txBody>
                  <a:tcPr/>
                </a:tc>
                <a:tc>
                  <a:txBody>
                    <a:bodyPr/>
                    <a:lstStyle/>
                    <a:p>
                      <a:pPr algn="l"/>
                      <a:r>
                        <a:rPr lang="en-US" sz="1100" dirty="0"/>
                        <a:t>Collateral</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t>Officially borrower's mobile phone will be assumed as collateral,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t>in fact it will still be kept by the customer</a:t>
                      </a:r>
                      <a:endParaRPr lang="en-US" sz="1100" baseline="0" dirty="0">
                        <a:solidFill>
                          <a:schemeClr val="tx1"/>
                        </a:solidFill>
                      </a:endParaRPr>
                    </a:p>
                  </a:txBody>
                  <a:tcPr anchor="ctr"/>
                </a:tc>
                <a:extLst>
                  <a:ext uri="{0D108BD9-81ED-4DB2-BD59-A6C34878D82A}">
                    <a16:rowId xmlns:a16="http://schemas.microsoft.com/office/drawing/2014/main" val="10006"/>
                  </a:ext>
                </a:extLst>
              </a:tr>
              <a:tr h="315265">
                <a:tc>
                  <a:txBody>
                    <a:bodyPr/>
                    <a:lstStyle/>
                    <a:p>
                      <a:pPr algn="ctr"/>
                      <a:r>
                        <a:rPr lang="en-US" sz="1100" dirty="0"/>
                        <a:t>6</a:t>
                      </a:r>
                      <a:endParaRPr lang="ru-RU" sz="1100" b="0" dirty="0">
                        <a:solidFill>
                          <a:schemeClr val="tx1"/>
                        </a:solidFill>
                      </a:endParaRPr>
                    </a:p>
                  </a:txBody>
                  <a:tcPr/>
                </a:tc>
                <a:tc>
                  <a:txBody>
                    <a:bodyPr/>
                    <a:lstStyle/>
                    <a:p>
                      <a:pPr algn="l"/>
                      <a:r>
                        <a:rPr lang="en-US" sz="1100" dirty="0"/>
                        <a:t>Interest</a:t>
                      </a:r>
                      <a:r>
                        <a:rPr lang="en-US" sz="1100" baseline="0" dirty="0"/>
                        <a:t> rate</a:t>
                      </a:r>
                      <a:endParaRPr lang="ru-RU" sz="1100" b="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dirty="0"/>
                        <a:t>29,2</a:t>
                      </a:r>
                      <a:r>
                        <a:rPr lang="en-US" sz="1100" dirty="0"/>
                        <a:t>%</a:t>
                      </a:r>
                      <a:r>
                        <a:rPr lang="en-US" sz="1100" baseline="0" dirty="0"/>
                        <a:t> per annum </a:t>
                      </a:r>
                      <a:r>
                        <a:rPr lang="ru-RU" sz="1100" baseline="0" dirty="0"/>
                        <a:t>(0</a:t>
                      </a:r>
                      <a:r>
                        <a:rPr lang="en-US" sz="1100" baseline="0" dirty="0"/>
                        <a:t>,</a:t>
                      </a:r>
                      <a:r>
                        <a:rPr lang="ru-RU" sz="1100" baseline="0" dirty="0"/>
                        <a:t>08% </a:t>
                      </a:r>
                      <a:r>
                        <a:rPr lang="en-US" sz="1100" baseline="0" dirty="0"/>
                        <a:t>per day)</a:t>
                      </a:r>
                      <a:endParaRPr lang="en-US" sz="1100" b="0" dirty="0">
                        <a:solidFill>
                          <a:schemeClr val="tx1"/>
                        </a:solidFill>
                      </a:endParaRPr>
                    </a:p>
                  </a:txBody>
                  <a:tcPr anchor="ctr"/>
                </a:tc>
                <a:extLst>
                  <a:ext uri="{0D108BD9-81ED-4DB2-BD59-A6C34878D82A}">
                    <a16:rowId xmlns:a16="http://schemas.microsoft.com/office/drawing/2014/main" val="10011"/>
                  </a:ext>
                </a:extLst>
              </a:tr>
              <a:tr h="394370">
                <a:tc>
                  <a:txBody>
                    <a:bodyPr/>
                    <a:lstStyle/>
                    <a:p>
                      <a:pPr algn="ctr"/>
                      <a:r>
                        <a:rPr lang="ru-RU" sz="1100" dirty="0"/>
                        <a:t>7</a:t>
                      </a:r>
                      <a:endParaRPr lang="ru-RU" sz="1100" b="0" dirty="0">
                        <a:solidFill>
                          <a:schemeClr val="tx1"/>
                        </a:solidFill>
                      </a:endParaRPr>
                    </a:p>
                  </a:txBody>
                  <a:tcPr/>
                </a:tc>
                <a:tc>
                  <a:txBody>
                    <a:bodyPr/>
                    <a:lstStyle/>
                    <a:p>
                      <a:pPr algn="l"/>
                      <a:r>
                        <a:rPr lang="en-US" sz="1100" dirty="0"/>
                        <a:t>Service fee (to be charged by LGC)</a:t>
                      </a:r>
                      <a:endParaRPr lang="ru-RU" sz="1100" b="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0,92% per day (charged as a one-time fee for the whole LT)</a:t>
                      </a:r>
                      <a:endParaRPr lang="en-US" sz="1100" b="0" dirty="0">
                        <a:solidFill>
                          <a:schemeClr val="tx1"/>
                        </a:solidFill>
                      </a:endParaRPr>
                    </a:p>
                  </a:txBody>
                  <a:tcPr anchor="ctr"/>
                </a:tc>
                <a:extLst>
                  <a:ext uri="{0D108BD9-81ED-4DB2-BD59-A6C34878D82A}">
                    <a16:rowId xmlns:a16="http://schemas.microsoft.com/office/drawing/2014/main" val="520657294"/>
                  </a:ext>
                </a:extLst>
              </a:tr>
              <a:tr h="316180">
                <a:tc>
                  <a:txBody>
                    <a:bodyPr/>
                    <a:lstStyle/>
                    <a:p>
                      <a:pPr algn="ctr"/>
                      <a:r>
                        <a:rPr lang="en-US" sz="1100" dirty="0"/>
                        <a:t>8</a:t>
                      </a:r>
                      <a:endParaRPr lang="ru-RU" sz="1100" dirty="0">
                        <a:solidFill>
                          <a:schemeClr val="tx1"/>
                        </a:solidFill>
                      </a:endParaRPr>
                    </a:p>
                  </a:txBody>
                  <a:tcPr/>
                </a:tc>
                <a:tc>
                  <a:txBody>
                    <a:bodyPr/>
                    <a:lstStyle/>
                    <a:p>
                      <a:pPr algn="l"/>
                      <a:r>
                        <a:rPr lang="en-US" sz="1100" dirty="0"/>
                        <a:t>Late payment</a:t>
                      </a:r>
                      <a:r>
                        <a:rPr lang="en-US" sz="1100" baseline="0" dirty="0"/>
                        <a:t> fee (LPF)</a:t>
                      </a:r>
                      <a:endParaRPr lang="ru-RU" sz="1100" baseline="0" dirty="0">
                        <a:solidFill>
                          <a:schemeClr val="tx1"/>
                        </a:solidFill>
                      </a:endParaRPr>
                    </a:p>
                  </a:txBody>
                  <a:tcPr anchor="ctr"/>
                </a:tc>
                <a:tc>
                  <a:txBody>
                    <a:bodyPr/>
                    <a:lstStyle/>
                    <a:p>
                      <a:pPr algn="ctr"/>
                      <a:r>
                        <a:rPr lang="en-US" sz="1100" dirty="0"/>
                        <a:t>15K MMK (equivalent</a:t>
                      </a:r>
                      <a:r>
                        <a:rPr lang="en-US" sz="1100" baseline="0" dirty="0"/>
                        <a:t> of </a:t>
                      </a:r>
                      <a:r>
                        <a:rPr lang="en-US" sz="1100" dirty="0"/>
                        <a:t>12,5 USD)</a:t>
                      </a:r>
                      <a:endParaRPr lang="en-US" sz="1100" b="0" dirty="0">
                        <a:solidFill>
                          <a:schemeClr val="tx1"/>
                        </a:solidFill>
                      </a:endParaRPr>
                    </a:p>
                  </a:txBody>
                  <a:tcPr anchor="ctr"/>
                </a:tc>
                <a:extLst>
                  <a:ext uri="{0D108BD9-81ED-4DB2-BD59-A6C34878D82A}">
                    <a16:rowId xmlns:a16="http://schemas.microsoft.com/office/drawing/2014/main" val="10007"/>
                  </a:ext>
                </a:extLst>
              </a:tr>
              <a:tr h="332745">
                <a:tc>
                  <a:txBody>
                    <a:bodyPr/>
                    <a:lstStyle/>
                    <a:p>
                      <a:pPr algn="ctr"/>
                      <a:r>
                        <a:rPr lang="en-US" sz="1100" dirty="0"/>
                        <a:t>9</a:t>
                      </a:r>
                      <a:endParaRPr lang="ru-RU" sz="11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Overdue interest rate</a:t>
                      </a:r>
                      <a:endParaRPr lang="ru-RU" sz="11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a:t>
                      </a:r>
                      <a:r>
                        <a:rPr lang="en-US" sz="1100" baseline="0" dirty="0"/>
                        <a:t>92% per day (charged </a:t>
                      </a:r>
                      <a:r>
                        <a:rPr lang="en-US" sz="1100" dirty="0"/>
                        <a:t>as a one-time fee for the whole LT)</a:t>
                      </a:r>
                      <a:endParaRPr lang="en-US" sz="1100" b="0" dirty="0">
                        <a:solidFill>
                          <a:schemeClr val="tx1"/>
                        </a:solidFill>
                      </a:endParaRPr>
                    </a:p>
                  </a:txBody>
                  <a:tcPr anchor="ctr"/>
                </a:tc>
                <a:extLst>
                  <a:ext uri="{0D108BD9-81ED-4DB2-BD59-A6C34878D82A}">
                    <a16:rowId xmlns:a16="http://schemas.microsoft.com/office/drawing/2014/main" val="4163250708"/>
                  </a:ext>
                </a:extLst>
              </a:tr>
              <a:tr h="394370">
                <a:tc>
                  <a:txBody>
                    <a:bodyPr/>
                    <a:lstStyle/>
                    <a:p>
                      <a:pPr algn="ctr"/>
                      <a:r>
                        <a:rPr lang="en-US" sz="1100" dirty="0"/>
                        <a:t>10</a:t>
                      </a:r>
                      <a:endParaRPr lang="ru-RU" sz="1100" dirty="0">
                        <a:solidFill>
                          <a:schemeClr val="tx1"/>
                        </a:solidFill>
                      </a:endParaRPr>
                    </a:p>
                  </a:txBody>
                  <a:tcPr/>
                </a:tc>
                <a:tc>
                  <a:txBody>
                    <a:bodyPr/>
                    <a:lstStyle/>
                    <a:p>
                      <a:pPr algn="l"/>
                      <a:r>
                        <a:rPr lang="en-US" sz="1100" dirty="0"/>
                        <a:t>Prolongation</a:t>
                      </a:r>
                      <a:r>
                        <a:rPr lang="en-US" sz="1100" baseline="0" dirty="0"/>
                        <a:t> fee</a:t>
                      </a:r>
                      <a:endParaRPr lang="ru-RU" sz="1100" dirty="0">
                        <a:solidFill>
                          <a:schemeClr val="tx1"/>
                        </a:solidFill>
                      </a:endParaRPr>
                    </a:p>
                  </a:txBody>
                  <a:tcPr anchor="ctr"/>
                </a:tc>
                <a:tc>
                  <a:txBody>
                    <a:bodyPr/>
                    <a:lstStyle/>
                    <a:p>
                      <a:pPr algn="ctr"/>
                      <a:r>
                        <a:rPr lang="en-US" sz="1100" kern="1200" baseline="0" dirty="0"/>
                        <a:t>0</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08"/>
                  </a:ext>
                </a:extLst>
              </a:tr>
              <a:tr h="394370">
                <a:tc>
                  <a:txBody>
                    <a:bodyPr/>
                    <a:lstStyle/>
                    <a:p>
                      <a:pPr algn="ctr"/>
                      <a:r>
                        <a:rPr lang="en-US" sz="1100" dirty="0"/>
                        <a:t>11</a:t>
                      </a:r>
                      <a:endParaRPr lang="ru-RU" sz="1100" dirty="0">
                        <a:solidFill>
                          <a:schemeClr val="tx1"/>
                        </a:solidFill>
                      </a:endParaRPr>
                    </a:p>
                  </a:txBody>
                  <a:tcPr/>
                </a:tc>
                <a:tc>
                  <a:txBody>
                    <a:bodyPr/>
                    <a:lstStyle/>
                    <a:p>
                      <a:pPr algn="l"/>
                      <a:r>
                        <a:rPr lang="en-US" sz="1100" dirty="0"/>
                        <a:t>Special features </a:t>
                      </a:r>
                      <a:endParaRPr lang="ru-RU" sz="1100" dirty="0">
                        <a:solidFill>
                          <a:schemeClr val="tx1"/>
                        </a:solidFill>
                      </a:endParaRPr>
                    </a:p>
                  </a:txBody>
                  <a:tcPr anchor="ctr"/>
                </a:tc>
                <a:tc>
                  <a:txBody>
                    <a:bodyPr/>
                    <a:lstStyle/>
                    <a:p>
                      <a:pPr algn="ctr"/>
                      <a:r>
                        <a:rPr lang="en-US" sz="1100" kern="1200" baseline="0" dirty="0"/>
                        <a:t>LPF grace period 3 calendar days</a:t>
                      </a:r>
                      <a:endParaRPr lang="ru-RU" sz="1100" kern="1200" baseline="0" dirty="0"/>
                    </a:p>
                    <a:p>
                      <a:pPr algn="ctr"/>
                      <a:r>
                        <a:rPr lang="en-US" sz="1100" kern="1200" baseline="0" dirty="0"/>
                        <a:t>Prolongation condition - repayment of the 30% of LA</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130134053"/>
                  </a:ext>
                </a:extLst>
              </a:tr>
              <a:tr h="239439">
                <a:tc>
                  <a:txBody>
                    <a:bodyPr/>
                    <a:lstStyle/>
                    <a:p>
                      <a:pPr algn="ctr"/>
                      <a:r>
                        <a:rPr lang="ru-RU" sz="1100" dirty="0">
                          <a:solidFill>
                            <a:schemeClr val="dk1"/>
                          </a:solidFill>
                        </a:rPr>
                        <a:t>12</a:t>
                      </a:r>
                      <a:endParaRPr lang="ru-RU" sz="1100" dirty="0">
                        <a:solidFill>
                          <a:schemeClr val="tx1"/>
                        </a:solidFill>
                      </a:endParaRPr>
                    </a:p>
                  </a:txBody>
                  <a:tcPr/>
                </a:tc>
                <a:tc>
                  <a:txBody>
                    <a:bodyPr/>
                    <a:lstStyle/>
                    <a:p>
                      <a:pPr algn="l"/>
                      <a:r>
                        <a:rPr lang="en-US" sz="1100" dirty="0"/>
                        <a:t>Time to money</a:t>
                      </a:r>
                      <a:endParaRPr lang="ru-RU" sz="1100" dirty="0">
                        <a:solidFill>
                          <a:schemeClr val="tx1"/>
                        </a:solidFill>
                      </a:endParaRPr>
                    </a:p>
                  </a:txBody>
                  <a:tcPr anchor="ctr"/>
                </a:tc>
                <a:tc>
                  <a:txBody>
                    <a:bodyPr/>
                    <a:lstStyle/>
                    <a:p>
                      <a:pPr algn="ctr"/>
                      <a:r>
                        <a:rPr lang="en-US" sz="1100" kern="1200" baseline="0" dirty="0"/>
                        <a:t>1 business day</a:t>
                      </a:r>
                      <a:endParaRPr lang="en-US" sz="1100" b="0" kern="1200" baseline="0" dirty="0">
                        <a:solidFill>
                          <a:srgbClr val="000000"/>
                        </a:solidFill>
                        <a:latin typeface="+mn-lt"/>
                        <a:ea typeface="+mn-ea"/>
                        <a:cs typeface="+mn-cs"/>
                      </a:endParaRPr>
                    </a:p>
                  </a:txBody>
                  <a:tcPr anchor="ctr"/>
                </a:tc>
                <a:extLst>
                  <a:ext uri="{0D108BD9-81ED-4DB2-BD59-A6C34878D82A}">
                    <a16:rowId xmlns:a16="http://schemas.microsoft.com/office/drawing/2014/main" val="10010"/>
                  </a:ext>
                </a:extLst>
              </a:tr>
              <a:tr h="549301">
                <a:tc>
                  <a:txBody>
                    <a:bodyPr/>
                    <a:lstStyle/>
                    <a:p>
                      <a:pPr algn="ctr"/>
                      <a:r>
                        <a:rPr lang="ru-RU" sz="1100" dirty="0"/>
                        <a:t>13</a:t>
                      </a:r>
                      <a:endParaRPr lang="ru-RU" sz="11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Loan disbursement</a:t>
                      </a:r>
                      <a:r>
                        <a:rPr lang="en-US" sz="1100" kern="1200" baseline="0" dirty="0"/>
                        <a:t> channel </a:t>
                      </a:r>
                      <a:endParaRPr lang="en-US" sz="1100" kern="1200" dirty="0">
                        <a:solidFill>
                          <a:schemeClr val="tx1"/>
                        </a:solidFill>
                        <a:latin typeface="+mn-lt"/>
                        <a:ea typeface="+mn-ea"/>
                        <a:cs typeface="+mn-cs"/>
                      </a:endParaRPr>
                    </a:p>
                  </a:txBody>
                  <a:tcPr anchor="ctr"/>
                </a:tc>
                <a:tc>
                  <a:txBody>
                    <a:bodyPr/>
                    <a:lstStyle/>
                    <a:p>
                      <a:pPr algn="ctr"/>
                      <a:r>
                        <a:rPr lang="en-US" sz="1100" kern="1200" baseline="0" dirty="0"/>
                        <a:t>1</a:t>
                      </a:r>
                      <a:r>
                        <a:rPr lang="en-US" sz="1100" kern="1200" baseline="30000" dirty="0"/>
                        <a:t>st</a:t>
                      </a:r>
                      <a:r>
                        <a:rPr lang="en-US" sz="1100" kern="1200" baseline="0" dirty="0"/>
                        <a:t> loan through domestic remittance</a:t>
                      </a:r>
                      <a:r>
                        <a:rPr lang="ru-RU" sz="1100" kern="1200" baseline="0" dirty="0"/>
                        <a:t> </a:t>
                      </a:r>
                      <a:r>
                        <a:rPr lang="en-US" sz="1100" kern="1200" baseline="0" dirty="0"/>
                        <a:t>or on bank account. Repeat loan through domestic remittance, bank accounts and payment systems: </a:t>
                      </a:r>
                      <a:r>
                        <a:rPr lang="en-US" sz="1100" kern="1200" baseline="0" dirty="0" err="1"/>
                        <a:t>MobileMoney</a:t>
                      </a:r>
                      <a:r>
                        <a:rPr lang="en-US" sz="1100" kern="1200" baseline="0" dirty="0"/>
                        <a:t>, Ok$, </a:t>
                      </a:r>
                      <a:r>
                        <a:rPr lang="en-US" sz="1100" kern="1200" baseline="0" dirty="0" err="1"/>
                        <a:t>WaveMoney</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12"/>
                  </a:ext>
                </a:extLst>
              </a:tr>
              <a:tr h="398581">
                <a:tc>
                  <a:txBody>
                    <a:bodyPr/>
                    <a:lstStyle/>
                    <a:p>
                      <a:pPr algn="ctr"/>
                      <a:r>
                        <a:rPr lang="en-US" sz="1100" dirty="0"/>
                        <a:t>1</a:t>
                      </a:r>
                      <a:r>
                        <a:rPr lang="ru-RU" sz="1100" dirty="0"/>
                        <a:t>4</a:t>
                      </a:r>
                      <a:endParaRPr lang="ru-RU" sz="11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t>Loan repayment </a:t>
                      </a:r>
                      <a:r>
                        <a:rPr lang="en-US" sz="1100" kern="1200" baseline="0" dirty="0"/>
                        <a:t>channel</a:t>
                      </a:r>
                      <a:endParaRPr lang="en-US" sz="11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all repayments through bank transfers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and payment systems: </a:t>
                      </a:r>
                      <a:r>
                        <a:rPr lang="en-US" sz="1100" kern="1200" baseline="0" dirty="0" err="1"/>
                        <a:t>MobileMoney</a:t>
                      </a:r>
                      <a:r>
                        <a:rPr lang="en-US" sz="1100" kern="1200" baseline="0" dirty="0"/>
                        <a:t>, Ok$, </a:t>
                      </a:r>
                      <a:r>
                        <a:rPr lang="en-US" sz="1100" kern="1200" baseline="0" dirty="0" err="1"/>
                        <a:t>WaveMoney</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42700280"/>
                  </a:ext>
                </a:extLst>
              </a:tr>
            </a:tbl>
          </a:graphicData>
        </a:graphic>
      </p:graphicFrame>
      <p:graphicFrame>
        <p:nvGraphicFramePr>
          <p:cNvPr id="10" name="Table 10"/>
          <p:cNvGraphicFramePr>
            <a:graphicFrameLocks noGrp="1"/>
          </p:cNvGraphicFramePr>
          <p:nvPr>
            <p:extLst>
              <p:ext uri="{D42A27DB-BD31-4B8C-83A1-F6EECF244321}">
                <p14:modId xmlns:p14="http://schemas.microsoft.com/office/powerpoint/2010/main" val="374994559"/>
              </p:ext>
            </p:extLst>
          </p:nvPr>
        </p:nvGraphicFramePr>
        <p:xfrm>
          <a:off x="6656455" y="738959"/>
          <a:ext cx="2380041" cy="1984212"/>
        </p:xfrm>
        <a:graphic>
          <a:graphicData uri="http://schemas.openxmlformats.org/drawingml/2006/table">
            <a:tbl>
              <a:tblPr firstRow="1" bandRow="1">
                <a:tableStyleId>{69012ECD-51FC-41F1-AA8D-1B2483CD663E}</a:tableStyleId>
              </a:tblPr>
              <a:tblGrid>
                <a:gridCol w="939881">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330702">
                <a:tc gridSpan="3">
                  <a:txBody>
                    <a:bodyPr/>
                    <a:lstStyle/>
                    <a:p>
                      <a:pPr algn="ctr"/>
                      <a:r>
                        <a:rPr lang="en-US" sz="1200" dirty="0"/>
                        <a:t>Loan amount range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30702">
                <a:tc>
                  <a:txBody>
                    <a:bodyPr/>
                    <a:lstStyle/>
                    <a:p>
                      <a:pPr algn="l"/>
                      <a:r>
                        <a:rPr lang="en-US" sz="1100" dirty="0"/>
                        <a:t>250k MMK</a:t>
                      </a:r>
                    </a:p>
                  </a:txBody>
                  <a:tcPr/>
                </a:tc>
                <a:tc>
                  <a:txBody>
                    <a:bodyPr/>
                    <a:lstStyle/>
                    <a:p>
                      <a:pPr algn="ctr"/>
                      <a:r>
                        <a:rPr lang="en-US" sz="1100" dirty="0"/>
                        <a:t>$ 205</a:t>
                      </a:r>
                    </a:p>
                  </a:txBody>
                  <a:tcPr/>
                </a:tc>
                <a:tc>
                  <a:txBody>
                    <a:bodyPr/>
                    <a:lstStyle/>
                    <a:p>
                      <a:r>
                        <a:rPr lang="en-US" sz="1100" dirty="0"/>
                        <a:t>Yangon</a:t>
                      </a:r>
                    </a:p>
                  </a:txBody>
                  <a:tcPr/>
                </a:tc>
                <a:extLst>
                  <a:ext uri="{0D108BD9-81ED-4DB2-BD59-A6C34878D82A}">
                    <a16:rowId xmlns:a16="http://schemas.microsoft.com/office/drawing/2014/main" val="10001"/>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200k MMK</a:t>
                      </a:r>
                    </a:p>
                  </a:txBody>
                  <a:tcPr/>
                </a:tc>
                <a:tc>
                  <a:txBody>
                    <a:bodyPr/>
                    <a:lstStyle/>
                    <a:p>
                      <a:pPr algn="ctr"/>
                      <a:r>
                        <a:rPr lang="en-US" sz="1100" dirty="0"/>
                        <a:t>$ 164</a:t>
                      </a:r>
                    </a:p>
                  </a:txBody>
                  <a:tcPr/>
                </a:tc>
                <a:tc>
                  <a:txBody>
                    <a:bodyPr/>
                    <a:lstStyle/>
                    <a:p>
                      <a:r>
                        <a:rPr lang="en-US" sz="1100" dirty="0"/>
                        <a:t>Yangon</a:t>
                      </a:r>
                    </a:p>
                  </a:txBody>
                  <a:tcPr/>
                </a:tc>
                <a:extLst>
                  <a:ext uri="{0D108BD9-81ED-4DB2-BD59-A6C34878D82A}">
                    <a16:rowId xmlns:a16="http://schemas.microsoft.com/office/drawing/2014/main" val="10002"/>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150k MMK</a:t>
                      </a:r>
                    </a:p>
                  </a:txBody>
                  <a:tcPr/>
                </a:tc>
                <a:tc>
                  <a:txBody>
                    <a:bodyPr/>
                    <a:lstStyle/>
                    <a:p>
                      <a:pPr algn="ctr"/>
                      <a:r>
                        <a:rPr lang="en-US" sz="1100" dirty="0"/>
                        <a:t>$ 123</a:t>
                      </a:r>
                    </a:p>
                  </a:txBody>
                  <a:tcPr/>
                </a:tc>
                <a:tc>
                  <a:txBody>
                    <a:bodyPr/>
                    <a:lstStyle/>
                    <a:p>
                      <a:r>
                        <a:rPr lang="en-US" sz="1100" dirty="0"/>
                        <a:t>Myanmar</a:t>
                      </a:r>
                    </a:p>
                  </a:txBody>
                  <a:tcPr/>
                </a:tc>
                <a:extLst>
                  <a:ext uri="{0D108BD9-81ED-4DB2-BD59-A6C34878D82A}">
                    <a16:rowId xmlns:a16="http://schemas.microsoft.com/office/drawing/2014/main" val="10003"/>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100k MMK</a:t>
                      </a:r>
                    </a:p>
                  </a:txBody>
                  <a:tcPr/>
                </a:tc>
                <a:tc>
                  <a:txBody>
                    <a:bodyPr/>
                    <a:lstStyle/>
                    <a:p>
                      <a:pPr algn="ctr"/>
                      <a:r>
                        <a:rPr lang="en-US" sz="1100" dirty="0"/>
                        <a:t>$ 82</a:t>
                      </a:r>
                    </a:p>
                  </a:txBody>
                  <a:tcPr/>
                </a:tc>
                <a:tc>
                  <a:txBody>
                    <a:bodyPr/>
                    <a:lstStyle/>
                    <a:p>
                      <a:r>
                        <a:rPr lang="en-US" sz="1100" dirty="0"/>
                        <a:t>Myanmar</a:t>
                      </a:r>
                    </a:p>
                  </a:txBody>
                  <a:tcPr/>
                </a:tc>
                <a:extLst>
                  <a:ext uri="{0D108BD9-81ED-4DB2-BD59-A6C34878D82A}">
                    <a16:rowId xmlns:a16="http://schemas.microsoft.com/office/drawing/2014/main" val="10004"/>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50k MMK</a:t>
                      </a:r>
                    </a:p>
                  </a:txBody>
                  <a:tcPr/>
                </a:tc>
                <a:tc>
                  <a:txBody>
                    <a:bodyPr/>
                    <a:lstStyle/>
                    <a:p>
                      <a:pPr algn="ctr"/>
                      <a:r>
                        <a:rPr lang="en-US" sz="1100" dirty="0"/>
                        <a:t>$ 41</a:t>
                      </a:r>
                    </a:p>
                  </a:txBody>
                  <a:tcPr/>
                </a:tc>
                <a:tc>
                  <a:txBody>
                    <a:bodyPr/>
                    <a:lstStyle/>
                    <a:p>
                      <a:r>
                        <a:rPr lang="en-US" sz="1100" dirty="0"/>
                        <a:t>Myanmar</a:t>
                      </a:r>
                    </a:p>
                  </a:txBody>
                  <a:tcPr/>
                </a:tc>
                <a:extLst>
                  <a:ext uri="{0D108BD9-81ED-4DB2-BD59-A6C34878D82A}">
                    <a16:rowId xmlns:a16="http://schemas.microsoft.com/office/drawing/2014/main" val="10005"/>
                  </a:ext>
                </a:extLst>
              </a:tr>
            </a:tbl>
          </a:graphicData>
        </a:graphic>
      </p:graphicFrame>
      <p:graphicFrame>
        <p:nvGraphicFramePr>
          <p:cNvPr id="14" name="Table 14"/>
          <p:cNvGraphicFramePr>
            <a:graphicFrameLocks noGrp="1"/>
          </p:cNvGraphicFramePr>
          <p:nvPr>
            <p:extLst>
              <p:ext uri="{D42A27DB-BD31-4B8C-83A1-F6EECF244321}">
                <p14:modId xmlns:p14="http://schemas.microsoft.com/office/powerpoint/2010/main" val="2897502878"/>
              </p:ext>
            </p:extLst>
          </p:nvPr>
        </p:nvGraphicFramePr>
        <p:xfrm>
          <a:off x="6656454" y="3111480"/>
          <a:ext cx="2380042" cy="1757680"/>
        </p:xfrm>
        <a:graphic>
          <a:graphicData uri="http://schemas.openxmlformats.org/drawingml/2006/table">
            <a:tbl>
              <a:tblPr firstRow="1" bandRow="1">
                <a:tableStyleId>{69012ECD-51FC-41F1-AA8D-1B2483CD663E}</a:tableStyleId>
              </a:tblPr>
              <a:tblGrid>
                <a:gridCol w="1205317">
                  <a:extLst>
                    <a:ext uri="{9D8B030D-6E8A-4147-A177-3AD203B41FA5}">
                      <a16:colId xmlns:a16="http://schemas.microsoft.com/office/drawing/2014/main" val="20000"/>
                    </a:ext>
                  </a:extLst>
                </a:gridCol>
                <a:gridCol w="1174725">
                  <a:extLst>
                    <a:ext uri="{9D8B030D-6E8A-4147-A177-3AD203B41FA5}">
                      <a16:colId xmlns:a16="http://schemas.microsoft.com/office/drawing/2014/main" val="20001"/>
                    </a:ext>
                  </a:extLst>
                </a:gridCol>
              </a:tblGrid>
              <a:tr h="139040">
                <a:tc>
                  <a:txBody>
                    <a:bodyPr/>
                    <a:lstStyle/>
                    <a:p>
                      <a:pPr algn="ctr"/>
                      <a:r>
                        <a:rPr lang="en-US" sz="1200" dirty="0"/>
                        <a:t>Tenure</a:t>
                      </a:r>
                    </a:p>
                  </a:txBody>
                  <a:tcPr/>
                </a:tc>
                <a:tc>
                  <a:txBody>
                    <a:bodyPr/>
                    <a:lstStyle/>
                    <a:p>
                      <a:pPr algn="ctr"/>
                      <a:r>
                        <a:rPr lang="en-US" sz="1200" dirty="0"/>
                        <a:t>Service fee</a:t>
                      </a:r>
                    </a:p>
                  </a:txBody>
                  <a:tcPr/>
                </a:tc>
                <a:extLst>
                  <a:ext uri="{0D108BD9-81ED-4DB2-BD59-A6C34878D82A}">
                    <a16:rowId xmlns:a16="http://schemas.microsoft.com/office/drawing/2014/main" val="10000"/>
                  </a:ext>
                </a:extLst>
              </a:tr>
              <a:tr h="370840">
                <a:tc>
                  <a:txBody>
                    <a:bodyPr/>
                    <a:lstStyle/>
                    <a:p>
                      <a:pPr algn="ctr"/>
                      <a:r>
                        <a:rPr lang="en-US" sz="1200" dirty="0"/>
                        <a:t>7 days</a:t>
                      </a:r>
                    </a:p>
                  </a:txBody>
                  <a:tcPr/>
                </a:tc>
                <a:tc>
                  <a:txBody>
                    <a:bodyPr/>
                    <a:lstStyle/>
                    <a:p>
                      <a:pPr algn="ctr"/>
                      <a:r>
                        <a:rPr lang="en-US" sz="1200" dirty="0"/>
                        <a:t>6,44%</a:t>
                      </a:r>
                    </a:p>
                  </a:txBody>
                  <a:tcPr/>
                </a:tc>
                <a:extLst>
                  <a:ext uri="{0D108BD9-81ED-4DB2-BD59-A6C34878D82A}">
                    <a16:rowId xmlns:a16="http://schemas.microsoft.com/office/drawing/2014/main" val="10001"/>
                  </a:ext>
                </a:extLst>
              </a:tr>
              <a:tr h="370840">
                <a:tc>
                  <a:txBody>
                    <a:bodyPr/>
                    <a:lstStyle/>
                    <a:p>
                      <a:pPr algn="ctr"/>
                      <a:r>
                        <a:rPr lang="en-US" sz="1200" dirty="0"/>
                        <a:t>15 days</a:t>
                      </a:r>
                    </a:p>
                  </a:txBody>
                  <a:tcPr/>
                </a:tc>
                <a:tc>
                  <a:txBody>
                    <a:bodyPr/>
                    <a:lstStyle/>
                    <a:p>
                      <a:pPr algn="ctr"/>
                      <a:r>
                        <a:rPr lang="en-US" sz="1200" dirty="0"/>
                        <a:t>13,80%</a:t>
                      </a:r>
                    </a:p>
                  </a:txBody>
                  <a:tcPr/>
                </a:tc>
                <a:extLst>
                  <a:ext uri="{0D108BD9-81ED-4DB2-BD59-A6C34878D82A}">
                    <a16:rowId xmlns:a16="http://schemas.microsoft.com/office/drawing/2014/main" val="10002"/>
                  </a:ext>
                </a:extLst>
              </a:tr>
              <a:tr h="370840">
                <a:tc>
                  <a:txBody>
                    <a:bodyPr/>
                    <a:lstStyle/>
                    <a:p>
                      <a:pPr algn="ctr"/>
                      <a:r>
                        <a:rPr lang="en-US" sz="1200" dirty="0"/>
                        <a:t>21 days</a:t>
                      </a:r>
                    </a:p>
                  </a:txBody>
                  <a:tcPr/>
                </a:tc>
                <a:tc>
                  <a:txBody>
                    <a:bodyPr/>
                    <a:lstStyle/>
                    <a:p>
                      <a:pPr algn="ctr"/>
                      <a:r>
                        <a:rPr lang="en-US" sz="1200" dirty="0"/>
                        <a:t>19,32%</a:t>
                      </a:r>
                    </a:p>
                  </a:txBody>
                  <a:tcPr/>
                </a:tc>
                <a:extLst>
                  <a:ext uri="{0D108BD9-81ED-4DB2-BD59-A6C34878D82A}">
                    <a16:rowId xmlns:a16="http://schemas.microsoft.com/office/drawing/2014/main" val="10003"/>
                  </a:ext>
                </a:extLst>
              </a:tr>
              <a:tr h="370840">
                <a:tc>
                  <a:txBody>
                    <a:bodyPr/>
                    <a:lstStyle/>
                    <a:p>
                      <a:pPr algn="ctr"/>
                      <a:r>
                        <a:rPr lang="en-US" sz="1200" dirty="0"/>
                        <a:t>30 days</a:t>
                      </a:r>
                    </a:p>
                  </a:txBody>
                  <a:tcPr/>
                </a:tc>
                <a:tc>
                  <a:txBody>
                    <a:bodyPr/>
                    <a:lstStyle/>
                    <a:p>
                      <a:pPr algn="ctr"/>
                      <a:r>
                        <a:rPr lang="en-US" sz="1200" dirty="0"/>
                        <a:t>27,6%</a:t>
                      </a:r>
                    </a:p>
                  </a:txBody>
                  <a:tcPr/>
                </a:tc>
                <a:extLst>
                  <a:ext uri="{0D108BD9-81ED-4DB2-BD59-A6C34878D82A}">
                    <a16:rowId xmlns:a16="http://schemas.microsoft.com/office/drawing/2014/main" val="10004"/>
                  </a:ext>
                </a:extLst>
              </a:tr>
            </a:tbl>
          </a:graphicData>
        </a:graphic>
      </p:graphicFrame>
      <p:cxnSp>
        <p:nvCxnSpPr>
          <p:cNvPr id="15" name="Straight Arrow Connector 19"/>
          <p:cNvCxnSpPr/>
          <p:nvPr/>
        </p:nvCxnSpPr>
        <p:spPr>
          <a:xfrm>
            <a:off x="6228184" y="3245430"/>
            <a:ext cx="378859"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sp>
        <p:nvSpPr>
          <p:cNvPr id="16" name="TextBox 15"/>
          <p:cNvSpPr txBox="1">
            <a:spLocks/>
          </p:cNvSpPr>
          <p:nvPr/>
        </p:nvSpPr>
        <p:spPr>
          <a:xfrm>
            <a:off x="6654276" y="5103475"/>
            <a:ext cx="2382219" cy="1061829"/>
          </a:xfrm>
          <a:prstGeom prst="rect">
            <a:avLst/>
          </a:prstGeom>
          <a:solidFill>
            <a:schemeClr val="accent1">
              <a:lumMod val="20000"/>
              <a:lumOff val="80000"/>
            </a:schemeClr>
          </a:solidFill>
          <a:ln>
            <a:solidFill>
              <a:schemeClr val="accent1"/>
            </a:solidFill>
          </a:ln>
        </p:spPr>
        <p:txBody>
          <a:bodyPr wrap="square" rtlCol="0" anchor="t">
            <a:spAutoFit/>
          </a:bodyPr>
          <a:lstStyle/>
          <a:p>
            <a:pPr>
              <a:lnSpc>
                <a:spcPct val="105000"/>
              </a:lnSpc>
              <a:buFont typeface="Arial" pitchFamily="34" charset="0"/>
              <a:buNone/>
            </a:pPr>
            <a:r>
              <a:rPr lang="en-GB" sz="1200" dirty="0"/>
              <a:t>We are offering single payment loan with certain range of loan amounts, tenures, and service fees. Customer allowed to do early repayments after passing 15 days.</a:t>
            </a:r>
            <a:endParaRPr lang="en-US" altLang="en-US" sz="1200" dirty="0">
              <a:solidFill>
                <a:srgbClr val="FF0000"/>
              </a:solidFill>
            </a:endParaRPr>
          </a:p>
        </p:txBody>
      </p:sp>
      <p:cxnSp>
        <p:nvCxnSpPr>
          <p:cNvPr id="17" name="Straight Arrow Connector 19"/>
          <p:cNvCxnSpPr/>
          <p:nvPr/>
        </p:nvCxnSpPr>
        <p:spPr>
          <a:xfrm>
            <a:off x="6275417" y="1844824"/>
            <a:ext cx="378859"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24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Прямоугольник 99"/>
          <p:cNvSpPr/>
          <p:nvPr/>
        </p:nvSpPr>
        <p:spPr>
          <a:xfrm>
            <a:off x="1336211" y="2241224"/>
            <a:ext cx="5612054" cy="3630564"/>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dirty="0">
                <a:solidFill>
                  <a:schemeClr val="tx1"/>
                </a:solidFill>
              </a:rPr>
              <a:t>                       Terrasoft Online BPM</a:t>
            </a:r>
          </a:p>
        </p:txBody>
      </p:sp>
      <p:sp>
        <p:nvSpPr>
          <p:cNvPr id="4" name="Slide Number Placeholder 3"/>
          <p:cNvSpPr>
            <a:spLocks noGrp="1"/>
          </p:cNvSpPr>
          <p:nvPr>
            <p:ph type="sldNum" sz="quarter" idx="12"/>
          </p:nvPr>
        </p:nvSpPr>
        <p:spPr/>
        <p:txBody>
          <a:bodyPr/>
          <a:lstStyle/>
          <a:p>
            <a:fld id="{D7F305DA-160D-498F-B102-A1D8643B4A2C}" type="slidenum">
              <a:rPr lang="ru-RU" smtClean="0"/>
              <a:pPr/>
              <a:t>18</a:t>
            </a:fld>
            <a:endParaRPr lang="ru-RU"/>
          </a:p>
        </p:txBody>
      </p:sp>
      <p:sp>
        <p:nvSpPr>
          <p:cNvPr id="5" name="Title 1"/>
          <p:cNvSpPr>
            <a:spLocks noGrp="1"/>
          </p:cNvSpPr>
          <p:nvPr>
            <p:ph type="title"/>
          </p:nvPr>
        </p:nvSpPr>
        <p:spPr>
          <a:xfrm>
            <a:off x="395536" y="116632"/>
            <a:ext cx="8159540" cy="312281"/>
          </a:xfrm>
        </p:spPr>
        <p:txBody>
          <a:bodyPr/>
          <a:lstStyle/>
          <a:p>
            <a:r>
              <a:rPr lang="en-US" dirty="0"/>
              <a:t>Initial Sales Business Process</a:t>
            </a:r>
          </a:p>
        </p:txBody>
      </p:sp>
      <p:sp>
        <p:nvSpPr>
          <p:cNvPr id="615" name="Прямоугольник 203"/>
          <p:cNvSpPr/>
          <p:nvPr/>
        </p:nvSpPr>
        <p:spPr>
          <a:xfrm>
            <a:off x="3533132" y="1672066"/>
            <a:ext cx="1218212" cy="513958"/>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dirty="0">
                <a:solidFill>
                  <a:schemeClr val="tx1"/>
                </a:solidFill>
              </a:rPr>
              <a:t>GL / Accounting</a:t>
            </a:r>
          </a:p>
          <a:p>
            <a:pPr algn="ctr"/>
            <a:r>
              <a:rPr lang="en-US" sz="1000" dirty="0">
                <a:solidFill>
                  <a:schemeClr val="tx1"/>
                </a:solidFill>
              </a:rPr>
              <a:t>system</a:t>
            </a:r>
          </a:p>
        </p:txBody>
      </p:sp>
      <p:sp>
        <p:nvSpPr>
          <p:cNvPr id="110" name="Rectangle 3083"/>
          <p:cNvSpPr>
            <a:spLocks noChangeArrowheads="1"/>
          </p:cNvSpPr>
          <p:nvPr/>
        </p:nvSpPr>
        <p:spPr bwMode="auto">
          <a:xfrm>
            <a:off x="7624710" y="5606957"/>
            <a:ext cx="1339778" cy="898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1000" dirty="0">
                <a:solidFill>
                  <a:schemeClr val="tx1"/>
                </a:solidFill>
              </a:rPr>
              <a:t>Transfer to customer’s bank account</a:t>
            </a:r>
          </a:p>
        </p:txBody>
      </p:sp>
      <p:sp>
        <p:nvSpPr>
          <p:cNvPr id="135" name="Прямоугольник 203"/>
          <p:cNvSpPr/>
          <p:nvPr/>
        </p:nvSpPr>
        <p:spPr>
          <a:xfrm>
            <a:off x="7190166" y="3440218"/>
            <a:ext cx="1861047" cy="1764937"/>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b="1" dirty="0">
                <a:solidFill>
                  <a:schemeClr val="tx1"/>
                </a:solidFill>
              </a:rPr>
              <a:t>BANKS </a:t>
            </a:r>
          </a:p>
          <a:p>
            <a:r>
              <a:rPr lang="en-US" sz="1000" dirty="0">
                <a:solidFill>
                  <a:schemeClr val="tx1"/>
                </a:solidFill>
              </a:rPr>
              <a:t>- Domestic remittance without opening an account</a:t>
            </a:r>
          </a:p>
          <a:p>
            <a:endParaRPr lang="en-US" sz="1000" dirty="0">
              <a:solidFill>
                <a:schemeClr val="tx1"/>
              </a:solidFill>
            </a:endParaRPr>
          </a:p>
          <a:p>
            <a:r>
              <a:rPr lang="en-US" altLang="en-US" sz="1000" dirty="0">
                <a:solidFill>
                  <a:schemeClr val="tx1"/>
                </a:solidFill>
              </a:rPr>
              <a:t>- Transfer to borrower's bank account from our bank account in same bank</a:t>
            </a:r>
          </a:p>
          <a:p>
            <a:pPr algn="ctr"/>
            <a:endParaRPr lang="en-US" sz="1000" dirty="0">
              <a:solidFill>
                <a:schemeClr val="tx1"/>
              </a:solidFill>
            </a:endParaRPr>
          </a:p>
        </p:txBody>
      </p:sp>
      <p:pic>
        <p:nvPicPr>
          <p:cNvPr id="136" name="Picture 1041" descr="https://encrypted-tbn3.gstatic.com/images?q=tbn:ANd9GcRF9JTEcwyYGFFzZ1n2qVTeRi1J1C_r_zofc2vi7jXVKxzWmUaS5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6390" y="5343019"/>
            <a:ext cx="880474" cy="687307"/>
          </a:xfrm>
          <a:prstGeom prst="rect">
            <a:avLst/>
          </a:prstGeom>
          <a:noFill/>
          <a:extLst>
            <a:ext uri="{909E8E84-426E-40DD-AFC4-6F175D3DCCD1}">
              <a14:hiddenFill xmlns:a14="http://schemas.microsoft.com/office/drawing/2010/main">
                <a:solidFill>
                  <a:srgbClr val="FFFFFF"/>
                </a:solidFill>
              </a14:hiddenFill>
            </a:ext>
          </a:extLst>
        </p:spPr>
      </p:pic>
      <p:pic>
        <p:nvPicPr>
          <p:cNvPr id="19" name="Рисунок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9003" y="2453993"/>
            <a:ext cx="651654" cy="457130"/>
          </a:xfrm>
          <a:prstGeom prst="rect">
            <a:avLst/>
          </a:prstGeom>
        </p:spPr>
      </p:pic>
      <p:pic>
        <p:nvPicPr>
          <p:cNvPr id="20" name="Рисунок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0167" y="3060394"/>
            <a:ext cx="889362" cy="336879"/>
          </a:xfrm>
          <a:prstGeom prst="rect">
            <a:avLst/>
          </a:prstGeom>
        </p:spPr>
      </p:pic>
      <p:pic>
        <p:nvPicPr>
          <p:cNvPr id="22" name="Рисунок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67004" y="2314477"/>
            <a:ext cx="673459" cy="673459"/>
          </a:xfrm>
          <a:prstGeom prst="rect">
            <a:avLst/>
          </a:prstGeom>
        </p:spPr>
      </p:pic>
      <p:pic>
        <p:nvPicPr>
          <p:cNvPr id="23" name="Рисунок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2682" y="2929459"/>
            <a:ext cx="853649" cy="491746"/>
          </a:xfrm>
          <a:prstGeom prst="rect">
            <a:avLst/>
          </a:prstGeom>
        </p:spPr>
      </p:pic>
      <p:sp>
        <p:nvSpPr>
          <p:cNvPr id="116" name="Right Arrow 3251"/>
          <p:cNvSpPr/>
          <p:nvPr/>
        </p:nvSpPr>
        <p:spPr>
          <a:xfrm rot="5400000">
            <a:off x="8046525" y="5050280"/>
            <a:ext cx="334072" cy="305081"/>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a:t>
            </a:r>
          </a:p>
        </p:txBody>
      </p:sp>
      <p:pic>
        <p:nvPicPr>
          <p:cNvPr id="153" name="Picture 1025" descr="http://www.viscoseclosures.com/wp/wp-content/uploads/2013/12/customer-icon.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697" t="9489" r="18255" b="6847"/>
          <a:stretch/>
        </p:blipFill>
        <p:spPr bwMode="auto">
          <a:xfrm>
            <a:off x="8633195" y="5764638"/>
            <a:ext cx="153088" cy="276186"/>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71"/>
          <p:cNvSpPr/>
          <p:nvPr/>
        </p:nvSpPr>
        <p:spPr>
          <a:xfrm>
            <a:off x="287499" y="3787589"/>
            <a:ext cx="865860"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Inbound call </a:t>
            </a:r>
          </a:p>
        </p:txBody>
      </p:sp>
      <p:sp>
        <p:nvSpPr>
          <p:cNvPr id="102" name="Rectangle 72"/>
          <p:cNvSpPr/>
          <p:nvPr/>
        </p:nvSpPr>
        <p:spPr>
          <a:xfrm>
            <a:off x="293469" y="3089140"/>
            <a:ext cx="859091"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Outbound call </a:t>
            </a:r>
          </a:p>
        </p:txBody>
      </p:sp>
      <p:pic>
        <p:nvPicPr>
          <p:cNvPr id="117" name="Picture 1033" descr="http://www.5tibetansworkshop.com/wp-content/uploads/2014/10/headphones-at-computer.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0198" y="3448288"/>
            <a:ext cx="305828" cy="302210"/>
          </a:xfrm>
          <a:prstGeom prst="rect">
            <a:avLst/>
          </a:prstGeom>
          <a:noFill/>
          <a:extLst>
            <a:ext uri="{909E8E84-426E-40DD-AFC4-6F175D3DCCD1}">
              <a14:hiddenFill xmlns:a14="http://schemas.microsoft.com/office/drawing/2010/main">
                <a:solidFill>
                  <a:srgbClr val="FFFFFF"/>
                </a:solidFill>
              </a14:hiddenFill>
            </a:ext>
          </a:extLst>
        </p:spPr>
      </p:pic>
      <p:sp>
        <p:nvSpPr>
          <p:cNvPr id="118" name="Rectangle 78"/>
          <p:cNvSpPr/>
          <p:nvPr/>
        </p:nvSpPr>
        <p:spPr>
          <a:xfrm>
            <a:off x="293545" y="2390691"/>
            <a:ext cx="859878"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SMS campaign</a:t>
            </a:r>
          </a:p>
        </p:txBody>
      </p:sp>
      <p:sp>
        <p:nvSpPr>
          <p:cNvPr id="133" name="Rectangle 71"/>
          <p:cNvSpPr/>
          <p:nvPr/>
        </p:nvSpPr>
        <p:spPr>
          <a:xfrm>
            <a:off x="290196" y="4498598"/>
            <a:ext cx="855830"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Mobile application</a:t>
            </a:r>
          </a:p>
        </p:txBody>
      </p:sp>
      <p:sp>
        <p:nvSpPr>
          <p:cNvPr id="137" name="Rectangle 71"/>
          <p:cNvSpPr/>
          <p:nvPr/>
        </p:nvSpPr>
        <p:spPr>
          <a:xfrm>
            <a:off x="293469" y="5199027"/>
            <a:ext cx="859091"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website</a:t>
            </a:r>
          </a:p>
        </p:txBody>
      </p:sp>
      <p:pic>
        <p:nvPicPr>
          <p:cNvPr id="140" name="Picture 20"/>
          <p:cNvPicPr>
            <a:picLocks noChangeAspect="1"/>
          </p:cNvPicPr>
          <p:nvPr/>
        </p:nvPicPr>
        <p:blipFill>
          <a:blip r:embed="rId10"/>
          <a:stretch>
            <a:fillRect/>
          </a:stretch>
        </p:blipFill>
        <p:spPr>
          <a:xfrm>
            <a:off x="895744" y="4899728"/>
            <a:ext cx="234180" cy="259030"/>
          </a:xfrm>
          <a:prstGeom prst="rect">
            <a:avLst/>
          </a:prstGeom>
        </p:spPr>
      </p:pic>
      <p:pic>
        <p:nvPicPr>
          <p:cNvPr id="141" name="Picture 1031" descr="https://upload.wikimedia.org/wikipedia/commons/7/75/Internet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2133" y="5612158"/>
            <a:ext cx="317588" cy="25263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25" descr="http://www.viscoseclosures.com/wp/wp-content/uploads/2013/12/customer-icon.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6697" t="9489" r="18255" b="6847"/>
          <a:stretch/>
        </p:blipFill>
        <p:spPr bwMode="auto">
          <a:xfrm>
            <a:off x="106507" y="1779601"/>
            <a:ext cx="302853" cy="59043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5148064" y="923236"/>
            <a:ext cx="1851782" cy="1569660"/>
          </a:xfrm>
          <a:prstGeom prst="rect">
            <a:avLst/>
          </a:prstGeom>
          <a:noFill/>
        </p:spPr>
        <p:txBody>
          <a:bodyPr wrap="square" rtlCol="0">
            <a:spAutoFit/>
          </a:bodyPr>
          <a:lstStyle/>
          <a:p>
            <a:pPr fontAlgn="t"/>
            <a:r>
              <a:rPr lang="en-US" sz="1200" b="1" dirty="0"/>
              <a:t>To be signed:</a:t>
            </a:r>
          </a:p>
          <a:p>
            <a:pPr fontAlgn="t"/>
            <a:r>
              <a:rPr lang="en-US" sz="1200" dirty="0"/>
              <a:t>Loan agreement</a:t>
            </a:r>
            <a:endParaRPr lang="ru-RU" sz="1200" dirty="0"/>
          </a:p>
          <a:p>
            <a:pPr fontAlgn="t"/>
            <a:r>
              <a:rPr lang="en-US" sz="1200" dirty="0"/>
              <a:t>Acknowledgement of Fees (LGC)</a:t>
            </a:r>
            <a:endParaRPr lang="ru-RU" sz="1200" dirty="0"/>
          </a:p>
          <a:p>
            <a:pPr fontAlgn="t"/>
            <a:r>
              <a:rPr lang="en-US" sz="1200" dirty="0"/>
              <a:t>Agreement for debt collection (customers care)</a:t>
            </a:r>
            <a:endParaRPr lang="ru-RU" sz="1200" dirty="0"/>
          </a:p>
          <a:p>
            <a:pPr algn="ctr"/>
            <a:endParaRPr lang="en-US" sz="1200" dirty="0"/>
          </a:p>
        </p:txBody>
      </p:sp>
      <p:sp>
        <p:nvSpPr>
          <p:cNvPr id="48" name="Rectangle 92"/>
          <p:cNvSpPr/>
          <p:nvPr/>
        </p:nvSpPr>
        <p:spPr>
          <a:xfrm>
            <a:off x="107504" y="643548"/>
            <a:ext cx="1231756" cy="2796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 Application</a:t>
            </a:r>
            <a:endParaRPr lang="en-US" sz="1400" dirty="0">
              <a:solidFill>
                <a:schemeClr val="tx1"/>
              </a:solidFill>
            </a:endParaRPr>
          </a:p>
        </p:txBody>
      </p:sp>
      <p:cxnSp>
        <p:nvCxnSpPr>
          <p:cNvPr id="49" name="Straight Connector 89"/>
          <p:cNvCxnSpPr/>
          <p:nvPr/>
        </p:nvCxnSpPr>
        <p:spPr>
          <a:xfrm flipH="1">
            <a:off x="1336211" y="1091724"/>
            <a:ext cx="3049" cy="478006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51" name="Rectangle 94"/>
          <p:cNvSpPr/>
          <p:nvPr/>
        </p:nvSpPr>
        <p:spPr>
          <a:xfrm>
            <a:off x="1366007" y="643549"/>
            <a:ext cx="3807304" cy="28409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 Decision</a:t>
            </a:r>
            <a:endParaRPr lang="en-US" sz="1400" dirty="0">
              <a:solidFill>
                <a:schemeClr val="tx1"/>
              </a:solidFill>
            </a:endParaRPr>
          </a:p>
        </p:txBody>
      </p:sp>
      <p:sp>
        <p:nvSpPr>
          <p:cNvPr id="52" name="Rectangle 95"/>
          <p:cNvSpPr/>
          <p:nvPr/>
        </p:nvSpPr>
        <p:spPr>
          <a:xfrm>
            <a:off x="5193736" y="643549"/>
            <a:ext cx="1870004" cy="27968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 Contract signing</a:t>
            </a:r>
            <a:endParaRPr lang="en-US" sz="1400" dirty="0">
              <a:solidFill>
                <a:schemeClr val="tx1"/>
              </a:solidFill>
            </a:endParaRPr>
          </a:p>
        </p:txBody>
      </p:sp>
      <p:sp>
        <p:nvSpPr>
          <p:cNvPr id="53" name="Rectangle 96"/>
          <p:cNvSpPr/>
          <p:nvPr/>
        </p:nvSpPr>
        <p:spPr>
          <a:xfrm>
            <a:off x="7092280" y="643548"/>
            <a:ext cx="1971348" cy="28409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4. Loan granting</a:t>
            </a:r>
          </a:p>
        </p:txBody>
      </p:sp>
      <p:sp>
        <p:nvSpPr>
          <p:cNvPr id="55" name="Rectangle 579"/>
          <p:cNvSpPr/>
          <p:nvPr/>
        </p:nvSpPr>
        <p:spPr>
          <a:xfrm>
            <a:off x="1422642" y="2480321"/>
            <a:ext cx="921788"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General stop factors check </a:t>
            </a:r>
          </a:p>
        </p:txBody>
      </p:sp>
      <p:sp>
        <p:nvSpPr>
          <p:cNvPr id="56" name="Rectangle 10968"/>
          <p:cNvSpPr/>
          <p:nvPr/>
        </p:nvSpPr>
        <p:spPr>
          <a:xfrm>
            <a:off x="3544333" y="4692567"/>
            <a:ext cx="1603731" cy="63780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Reject</a:t>
            </a:r>
          </a:p>
        </p:txBody>
      </p:sp>
      <p:sp>
        <p:nvSpPr>
          <p:cNvPr id="57" name="Rectangle 10968"/>
          <p:cNvSpPr/>
          <p:nvPr/>
        </p:nvSpPr>
        <p:spPr>
          <a:xfrm>
            <a:off x="2487235" y="3968503"/>
            <a:ext cx="962003" cy="6697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a:t>
            </a:r>
            <a:r>
              <a:rPr lang="en-MY" sz="1200" dirty="0">
                <a:solidFill>
                  <a:schemeClr val="tx1"/>
                </a:solidFill>
              </a:rPr>
              <a:t>Approval</a:t>
            </a:r>
            <a:endParaRPr lang="en-US" sz="1200" dirty="0">
              <a:solidFill>
                <a:schemeClr val="tx1"/>
              </a:solidFill>
            </a:endParaRPr>
          </a:p>
        </p:txBody>
      </p:sp>
      <p:sp>
        <p:nvSpPr>
          <p:cNvPr id="58" name="Rectangle 10968"/>
          <p:cNvSpPr/>
          <p:nvPr/>
        </p:nvSpPr>
        <p:spPr>
          <a:xfrm>
            <a:off x="2487235" y="4683025"/>
            <a:ext cx="962003" cy="6697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Reject</a:t>
            </a:r>
          </a:p>
        </p:txBody>
      </p:sp>
      <p:sp>
        <p:nvSpPr>
          <p:cNvPr id="59" name="Rectangle 10968"/>
          <p:cNvSpPr/>
          <p:nvPr/>
        </p:nvSpPr>
        <p:spPr>
          <a:xfrm>
            <a:off x="1416753" y="3880696"/>
            <a:ext cx="936269" cy="1497541"/>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Scoring</a:t>
            </a:r>
          </a:p>
        </p:txBody>
      </p:sp>
      <p:sp>
        <p:nvSpPr>
          <p:cNvPr id="60" name="Rectangle 10968"/>
          <p:cNvSpPr/>
          <p:nvPr/>
        </p:nvSpPr>
        <p:spPr>
          <a:xfrm>
            <a:off x="3516424" y="3223368"/>
            <a:ext cx="837107" cy="672728"/>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Additional information required</a:t>
            </a:r>
          </a:p>
        </p:txBody>
      </p:sp>
      <p:cxnSp>
        <p:nvCxnSpPr>
          <p:cNvPr id="61" name="Straight Arrow Connector 3225"/>
          <p:cNvCxnSpPr>
            <a:stCxn id="615" idx="3"/>
            <a:endCxn id="64" idx="0"/>
          </p:cNvCxnSpPr>
          <p:nvPr/>
        </p:nvCxnSpPr>
        <p:spPr>
          <a:xfrm>
            <a:off x="4751344" y="1929045"/>
            <a:ext cx="1315076" cy="1296675"/>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10968"/>
          <p:cNvSpPr/>
          <p:nvPr/>
        </p:nvSpPr>
        <p:spPr>
          <a:xfrm>
            <a:off x="5224191" y="3968502"/>
            <a:ext cx="1675213" cy="135851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Approve:</a:t>
            </a:r>
          </a:p>
          <a:p>
            <a:pPr algn="ctr"/>
            <a:r>
              <a:rPr lang="en-US" sz="1200" dirty="0">
                <a:solidFill>
                  <a:schemeClr val="tx1"/>
                </a:solidFill>
              </a:rPr>
              <a:t>Contract confirmation – </a:t>
            </a:r>
            <a:r>
              <a:rPr lang="en-US" sz="1200" dirty="0" err="1">
                <a:solidFill>
                  <a:schemeClr val="tx1"/>
                </a:solidFill>
              </a:rPr>
              <a:t>sms</a:t>
            </a:r>
            <a:r>
              <a:rPr lang="en-US" sz="1200" dirty="0">
                <a:solidFill>
                  <a:schemeClr val="tx1"/>
                </a:solidFill>
              </a:rPr>
              <a:t> / email</a:t>
            </a:r>
          </a:p>
        </p:txBody>
      </p:sp>
      <p:sp>
        <p:nvSpPr>
          <p:cNvPr id="63" name="Rectangle 10968"/>
          <p:cNvSpPr/>
          <p:nvPr/>
        </p:nvSpPr>
        <p:spPr>
          <a:xfrm>
            <a:off x="3512889" y="3968502"/>
            <a:ext cx="1635175"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200" dirty="0">
                <a:solidFill>
                  <a:schemeClr val="tx1"/>
                </a:solidFill>
              </a:rPr>
              <a:t>decision</a:t>
            </a:r>
            <a:endParaRPr lang="en-US" sz="1200" dirty="0">
              <a:solidFill>
                <a:schemeClr val="tx1"/>
              </a:solidFill>
            </a:endParaRPr>
          </a:p>
        </p:txBody>
      </p:sp>
      <p:sp>
        <p:nvSpPr>
          <p:cNvPr id="64" name="Rectangle 10968"/>
          <p:cNvSpPr/>
          <p:nvPr/>
        </p:nvSpPr>
        <p:spPr>
          <a:xfrm>
            <a:off x="5256585" y="3225720"/>
            <a:ext cx="1619670"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Loan granting</a:t>
            </a:r>
          </a:p>
        </p:txBody>
      </p:sp>
      <p:sp>
        <p:nvSpPr>
          <p:cNvPr id="65" name="Стрелка вниз 76"/>
          <p:cNvSpPr/>
          <p:nvPr/>
        </p:nvSpPr>
        <p:spPr>
          <a:xfrm rot="16200000">
            <a:off x="5121412" y="4236902"/>
            <a:ext cx="115064" cy="1552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6" name="Rectangle 10968"/>
          <p:cNvSpPr/>
          <p:nvPr/>
        </p:nvSpPr>
        <p:spPr>
          <a:xfrm>
            <a:off x="4403460" y="3225720"/>
            <a:ext cx="734661"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Data checking</a:t>
            </a:r>
          </a:p>
        </p:txBody>
      </p:sp>
      <p:sp>
        <p:nvSpPr>
          <p:cNvPr id="67" name="Стрелка вниз 82"/>
          <p:cNvSpPr/>
          <p:nvPr/>
        </p:nvSpPr>
        <p:spPr>
          <a:xfrm>
            <a:off x="4716016" y="3830178"/>
            <a:ext cx="101039" cy="198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Стрелка вниз 83"/>
          <p:cNvSpPr/>
          <p:nvPr/>
        </p:nvSpPr>
        <p:spPr>
          <a:xfrm rot="10800000">
            <a:off x="6033986" y="3873857"/>
            <a:ext cx="120856" cy="125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69" name="Straight Arrow Connector 110"/>
          <p:cNvCxnSpPr>
            <a:stCxn id="58" idx="2"/>
            <a:endCxn id="103" idx="1"/>
          </p:cNvCxnSpPr>
          <p:nvPr/>
        </p:nvCxnSpPr>
        <p:spPr>
          <a:xfrm>
            <a:off x="2968237" y="5352728"/>
            <a:ext cx="1131008" cy="779297"/>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Стрелка вниз 70"/>
          <p:cNvSpPr/>
          <p:nvPr/>
        </p:nvSpPr>
        <p:spPr>
          <a:xfrm rot="5400000">
            <a:off x="4336685" y="3479291"/>
            <a:ext cx="146525" cy="180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71" name="Стрелка вниз 11"/>
          <p:cNvSpPr/>
          <p:nvPr/>
        </p:nvSpPr>
        <p:spPr>
          <a:xfrm>
            <a:off x="4687822" y="3083980"/>
            <a:ext cx="171390" cy="2745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72" name="Rectangle 10968"/>
          <p:cNvSpPr/>
          <p:nvPr/>
        </p:nvSpPr>
        <p:spPr>
          <a:xfrm>
            <a:off x="2487235" y="3226393"/>
            <a:ext cx="950976" cy="6697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Phone verification</a:t>
            </a:r>
          </a:p>
        </p:txBody>
      </p:sp>
      <p:sp>
        <p:nvSpPr>
          <p:cNvPr id="73" name="Стрелка вниз 70"/>
          <p:cNvSpPr/>
          <p:nvPr/>
        </p:nvSpPr>
        <p:spPr>
          <a:xfrm rot="16200000">
            <a:off x="2336750" y="4208771"/>
            <a:ext cx="146523" cy="180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74" name="Rectangle 10968"/>
          <p:cNvSpPr/>
          <p:nvPr/>
        </p:nvSpPr>
        <p:spPr>
          <a:xfrm>
            <a:off x="2479359" y="2473955"/>
            <a:ext cx="953524" cy="685854"/>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Customer</a:t>
            </a:r>
          </a:p>
        </p:txBody>
      </p:sp>
      <p:sp>
        <p:nvSpPr>
          <p:cNvPr id="75" name="Rectangle 10968"/>
          <p:cNvSpPr/>
          <p:nvPr/>
        </p:nvSpPr>
        <p:spPr>
          <a:xfrm>
            <a:off x="3512889" y="2494277"/>
            <a:ext cx="1625232" cy="6697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Contact persons</a:t>
            </a:r>
          </a:p>
        </p:txBody>
      </p:sp>
      <p:pic>
        <p:nvPicPr>
          <p:cNvPr id="76" name="Рисунок 88"/>
          <p:cNvPicPr>
            <a:picLocks noChangeAspect="1"/>
          </p:cNvPicPr>
          <p:nvPr/>
        </p:nvPicPr>
        <p:blipFill rotWithShape="1">
          <a:blip r:embed="rId13"/>
          <a:srcRect b="31381"/>
          <a:stretch/>
        </p:blipFill>
        <p:spPr>
          <a:xfrm>
            <a:off x="4891697" y="2503806"/>
            <a:ext cx="244269" cy="421504"/>
          </a:xfrm>
          <a:prstGeom prst="rect">
            <a:avLst/>
          </a:prstGeom>
        </p:spPr>
      </p:pic>
      <p:pic>
        <p:nvPicPr>
          <p:cNvPr id="77" name="Рисунок 88"/>
          <p:cNvPicPr>
            <a:picLocks noChangeAspect="1"/>
          </p:cNvPicPr>
          <p:nvPr/>
        </p:nvPicPr>
        <p:blipFill rotWithShape="1">
          <a:blip r:embed="rId13"/>
          <a:srcRect b="31381"/>
          <a:stretch/>
        </p:blipFill>
        <p:spPr>
          <a:xfrm>
            <a:off x="3245005" y="2477387"/>
            <a:ext cx="244269" cy="421504"/>
          </a:xfrm>
          <a:prstGeom prst="rect">
            <a:avLst/>
          </a:prstGeom>
        </p:spPr>
      </p:pic>
      <p:sp>
        <p:nvSpPr>
          <p:cNvPr id="78" name="Стрелка вниз 70"/>
          <p:cNvSpPr/>
          <p:nvPr/>
        </p:nvSpPr>
        <p:spPr>
          <a:xfrm rot="5400000">
            <a:off x="3393193" y="3477694"/>
            <a:ext cx="146525" cy="180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84" name="Стрелка вниз 70"/>
          <p:cNvSpPr/>
          <p:nvPr/>
        </p:nvSpPr>
        <p:spPr>
          <a:xfrm>
            <a:off x="4644008" y="4581128"/>
            <a:ext cx="146523" cy="180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cxnSp>
        <p:nvCxnSpPr>
          <p:cNvPr id="85" name="Straight Arrow Connector 114"/>
          <p:cNvCxnSpPr>
            <a:stCxn id="56" idx="2"/>
            <a:endCxn id="103" idx="0"/>
          </p:cNvCxnSpPr>
          <p:nvPr/>
        </p:nvCxnSpPr>
        <p:spPr>
          <a:xfrm flipH="1">
            <a:off x="4346198" y="5330371"/>
            <a:ext cx="1" cy="554701"/>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7" name="Picture 1033" descr="http://www.5tibetansworkshop.com/wp-content/uploads/2014/10/headphones-at-computer.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6776" y="3183886"/>
            <a:ext cx="222369" cy="200588"/>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Straight Arrow Connector 133"/>
          <p:cNvCxnSpPr>
            <a:stCxn id="62" idx="2"/>
            <a:endCxn id="103" idx="3"/>
          </p:cNvCxnSpPr>
          <p:nvPr/>
        </p:nvCxnSpPr>
        <p:spPr>
          <a:xfrm flipH="1">
            <a:off x="4593150" y="5327021"/>
            <a:ext cx="1468648" cy="805004"/>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Стрелка вниз 70"/>
          <p:cNvSpPr/>
          <p:nvPr/>
        </p:nvSpPr>
        <p:spPr>
          <a:xfrm rot="16200000">
            <a:off x="2326291" y="4955168"/>
            <a:ext cx="146523" cy="180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92" name="Стрелка вниз 83"/>
          <p:cNvSpPr/>
          <p:nvPr/>
        </p:nvSpPr>
        <p:spPr>
          <a:xfrm rot="10800000">
            <a:off x="2890441" y="3869817"/>
            <a:ext cx="120856" cy="125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5" name="Стрелка вниз 83"/>
          <p:cNvSpPr/>
          <p:nvPr/>
        </p:nvSpPr>
        <p:spPr>
          <a:xfrm rot="10800000">
            <a:off x="2902937" y="3120684"/>
            <a:ext cx="120856" cy="125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7" name="Rectangle 10968"/>
          <p:cNvSpPr/>
          <p:nvPr/>
        </p:nvSpPr>
        <p:spPr>
          <a:xfrm>
            <a:off x="1414847" y="3176914"/>
            <a:ext cx="950976" cy="6697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Black lists</a:t>
            </a:r>
          </a:p>
        </p:txBody>
      </p:sp>
      <p:sp>
        <p:nvSpPr>
          <p:cNvPr id="98" name="Стрелка вниз 11"/>
          <p:cNvSpPr/>
          <p:nvPr/>
        </p:nvSpPr>
        <p:spPr>
          <a:xfrm>
            <a:off x="1842228" y="3789040"/>
            <a:ext cx="132929" cy="110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99" name="Стрелка вниз 11"/>
          <p:cNvSpPr/>
          <p:nvPr/>
        </p:nvSpPr>
        <p:spPr>
          <a:xfrm>
            <a:off x="1823870" y="3108497"/>
            <a:ext cx="132929" cy="110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cxnSp>
        <p:nvCxnSpPr>
          <p:cNvPr id="100" name="Straight Connector 90"/>
          <p:cNvCxnSpPr/>
          <p:nvPr/>
        </p:nvCxnSpPr>
        <p:spPr>
          <a:xfrm flipH="1">
            <a:off x="5181517" y="1019716"/>
            <a:ext cx="2833" cy="500157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03" name="Picture 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99245" y="5885072"/>
            <a:ext cx="493905" cy="493905"/>
          </a:xfrm>
          <a:prstGeom prst="rect">
            <a:avLst/>
          </a:prstGeom>
        </p:spPr>
      </p:pic>
      <p:cxnSp>
        <p:nvCxnSpPr>
          <p:cNvPr id="107" name="Straight Connector 90"/>
          <p:cNvCxnSpPr/>
          <p:nvPr/>
        </p:nvCxnSpPr>
        <p:spPr>
          <a:xfrm>
            <a:off x="7092280" y="961157"/>
            <a:ext cx="0" cy="491063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167178" y="2015402"/>
            <a:ext cx="1001825" cy="276999"/>
          </a:xfrm>
          <a:prstGeom prst="rect">
            <a:avLst/>
          </a:prstGeom>
          <a:noFill/>
        </p:spPr>
        <p:txBody>
          <a:bodyPr wrap="square" rtlCol="0">
            <a:spAutoFit/>
          </a:bodyPr>
          <a:lstStyle/>
          <a:p>
            <a:pPr algn="ctr"/>
            <a:r>
              <a:rPr lang="en-US" sz="1200" dirty="0"/>
              <a:t>Customer</a:t>
            </a:r>
          </a:p>
        </p:txBody>
      </p:sp>
      <p:sp>
        <p:nvSpPr>
          <p:cNvPr id="109" name="Right Arrow 24"/>
          <p:cNvSpPr/>
          <p:nvPr/>
        </p:nvSpPr>
        <p:spPr>
          <a:xfrm>
            <a:off x="1080979" y="2537961"/>
            <a:ext cx="427493" cy="447455"/>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11" name="Right Arrow 24"/>
          <p:cNvSpPr/>
          <p:nvPr/>
        </p:nvSpPr>
        <p:spPr>
          <a:xfrm>
            <a:off x="6826771" y="3347765"/>
            <a:ext cx="427493" cy="447455"/>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tx1"/>
              </a:solidFill>
            </a:endParaRPr>
          </a:p>
        </p:txBody>
      </p:sp>
      <p:sp>
        <p:nvSpPr>
          <p:cNvPr id="112" name="Прямоугольник 111"/>
          <p:cNvSpPr/>
          <p:nvPr/>
        </p:nvSpPr>
        <p:spPr>
          <a:xfrm>
            <a:off x="179512" y="6525344"/>
            <a:ext cx="339150" cy="216024"/>
          </a:xfrm>
          <a:prstGeom prst="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573603" y="6410434"/>
            <a:ext cx="2897043" cy="461665"/>
          </a:xfrm>
          <a:prstGeom prst="rect">
            <a:avLst/>
          </a:prstGeom>
          <a:noFill/>
        </p:spPr>
        <p:txBody>
          <a:bodyPr wrap="square" rtlCol="0">
            <a:spAutoFit/>
          </a:bodyPr>
          <a:lstStyle/>
          <a:p>
            <a:r>
              <a:rPr lang="en-US" sz="1200" dirty="0"/>
              <a:t>Functionality already available in Terrasoft and planned to be used</a:t>
            </a:r>
          </a:p>
        </p:txBody>
      </p:sp>
      <p:sp>
        <p:nvSpPr>
          <p:cNvPr id="120" name="Прямоугольник 8"/>
          <p:cNvSpPr/>
          <p:nvPr/>
        </p:nvSpPr>
        <p:spPr>
          <a:xfrm>
            <a:off x="3923928" y="6512574"/>
            <a:ext cx="216024" cy="216024"/>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4139952" y="6453336"/>
            <a:ext cx="4192086" cy="276999"/>
          </a:xfrm>
          <a:prstGeom prst="rect">
            <a:avLst/>
          </a:prstGeom>
          <a:noFill/>
        </p:spPr>
        <p:txBody>
          <a:bodyPr wrap="square" rtlCol="0">
            <a:spAutoFit/>
          </a:bodyPr>
          <a:lstStyle/>
          <a:p>
            <a:r>
              <a:rPr lang="en-US" sz="1200" dirty="0"/>
              <a:t>New functionality&amp;Integrations to be implemented in </a:t>
            </a:r>
            <a:r>
              <a:rPr lang="en-US" sz="1200" dirty="0" err="1"/>
              <a:t>Terrasoft</a:t>
            </a:r>
            <a:endParaRPr lang="en-US" sz="1200" dirty="0"/>
          </a:p>
        </p:txBody>
      </p:sp>
    </p:spTree>
    <p:extLst>
      <p:ext uri="{BB962C8B-B14F-4D97-AF65-F5344CB8AC3E}">
        <p14:creationId xmlns:p14="http://schemas.microsoft.com/office/powerpoint/2010/main" val="11451774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19</a:t>
            </a:fld>
            <a:endParaRPr lang="ru-RU" dirty="0"/>
          </a:p>
        </p:txBody>
      </p:sp>
      <p:sp>
        <p:nvSpPr>
          <p:cNvPr id="5" name="Title 1"/>
          <p:cNvSpPr>
            <a:spLocks noGrp="1"/>
          </p:cNvSpPr>
          <p:nvPr>
            <p:ph type="title"/>
          </p:nvPr>
        </p:nvSpPr>
        <p:spPr>
          <a:xfrm>
            <a:off x="395536" y="116632"/>
            <a:ext cx="8159540" cy="312281"/>
          </a:xfrm>
        </p:spPr>
        <p:txBody>
          <a:bodyPr/>
          <a:lstStyle/>
          <a:p>
            <a:r>
              <a:rPr lang="en-US" dirty="0"/>
              <a:t>Repeat Sales Business Process</a:t>
            </a:r>
          </a:p>
        </p:txBody>
      </p:sp>
      <p:sp>
        <p:nvSpPr>
          <p:cNvPr id="11" name="Прямоугольник 99"/>
          <p:cNvSpPr/>
          <p:nvPr/>
        </p:nvSpPr>
        <p:spPr>
          <a:xfrm>
            <a:off x="1341772" y="2312894"/>
            <a:ext cx="4192585" cy="347426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dirty="0">
                <a:solidFill>
                  <a:schemeClr val="tx1"/>
                </a:solidFill>
              </a:rPr>
              <a:t>Terrasoft BPM Online  </a:t>
            </a:r>
          </a:p>
        </p:txBody>
      </p:sp>
      <p:sp>
        <p:nvSpPr>
          <p:cNvPr id="53" name="Прямоугольник 203"/>
          <p:cNvSpPr/>
          <p:nvPr/>
        </p:nvSpPr>
        <p:spPr>
          <a:xfrm>
            <a:off x="4374912" y="5919663"/>
            <a:ext cx="984460" cy="425839"/>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dirty="0">
                <a:solidFill>
                  <a:schemeClr val="tx1"/>
                </a:solidFill>
              </a:rPr>
              <a:t>Accounting</a:t>
            </a:r>
          </a:p>
          <a:p>
            <a:pPr algn="ctr"/>
            <a:r>
              <a:rPr lang="en-US" sz="1200" dirty="0">
                <a:solidFill>
                  <a:schemeClr val="tx1"/>
                </a:solidFill>
              </a:rPr>
              <a:t>system</a:t>
            </a:r>
          </a:p>
        </p:txBody>
      </p:sp>
      <p:cxnSp>
        <p:nvCxnSpPr>
          <p:cNvPr id="54" name="Straight Arrow Connector 3225"/>
          <p:cNvCxnSpPr>
            <a:stCxn id="53" idx="0"/>
            <a:endCxn id="57" idx="2"/>
          </p:cNvCxnSpPr>
          <p:nvPr/>
        </p:nvCxnSpPr>
        <p:spPr>
          <a:xfrm flipH="1" flipV="1">
            <a:off x="4621122" y="4700502"/>
            <a:ext cx="246020" cy="1219161"/>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ectangle 10968"/>
          <p:cNvSpPr/>
          <p:nvPr/>
        </p:nvSpPr>
        <p:spPr>
          <a:xfrm>
            <a:off x="3772554" y="2588068"/>
            <a:ext cx="1694150" cy="95027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Contract confirmation </a:t>
            </a:r>
          </a:p>
        </p:txBody>
      </p:sp>
      <p:sp>
        <p:nvSpPr>
          <p:cNvPr id="57" name="Rectangle 10968"/>
          <p:cNvSpPr/>
          <p:nvPr/>
        </p:nvSpPr>
        <p:spPr>
          <a:xfrm>
            <a:off x="3775540" y="3587727"/>
            <a:ext cx="1691164" cy="1112775"/>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Loan granting</a:t>
            </a:r>
          </a:p>
        </p:txBody>
      </p:sp>
      <p:sp>
        <p:nvSpPr>
          <p:cNvPr id="58" name="Стрелка вниз 76"/>
          <p:cNvSpPr/>
          <p:nvPr/>
        </p:nvSpPr>
        <p:spPr>
          <a:xfrm>
            <a:off x="4572000" y="3465182"/>
            <a:ext cx="112181" cy="1136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8" name="Rectangle 10968"/>
          <p:cNvSpPr/>
          <p:nvPr/>
        </p:nvSpPr>
        <p:spPr>
          <a:xfrm>
            <a:off x="2597753" y="2582803"/>
            <a:ext cx="1064396" cy="954387"/>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200" dirty="0">
                <a:solidFill>
                  <a:schemeClr val="tx1"/>
                </a:solidFill>
              </a:rPr>
              <a:t>Approval</a:t>
            </a:r>
            <a:endParaRPr lang="en-US" sz="1200" dirty="0">
              <a:solidFill>
                <a:schemeClr val="tx1"/>
              </a:solidFill>
            </a:endParaRPr>
          </a:p>
        </p:txBody>
      </p:sp>
      <p:sp>
        <p:nvSpPr>
          <p:cNvPr id="99" name="Rectangle 10968"/>
          <p:cNvSpPr/>
          <p:nvPr/>
        </p:nvSpPr>
        <p:spPr>
          <a:xfrm>
            <a:off x="2582366" y="4741393"/>
            <a:ext cx="1065392" cy="102804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Reject</a:t>
            </a:r>
          </a:p>
        </p:txBody>
      </p:sp>
      <p:sp>
        <p:nvSpPr>
          <p:cNvPr id="100" name="Rectangle 10968"/>
          <p:cNvSpPr/>
          <p:nvPr/>
        </p:nvSpPr>
        <p:spPr>
          <a:xfrm>
            <a:off x="2583738" y="3576815"/>
            <a:ext cx="1084999" cy="1119511"/>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in-house Scoring</a:t>
            </a:r>
            <a:endParaRPr lang="ru-RU" sz="1200" dirty="0">
              <a:solidFill>
                <a:schemeClr val="tx1"/>
              </a:solidFill>
            </a:endParaRPr>
          </a:p>
          <a:p>
            <a:pPr algn="ctr"/>
            <a:r>
              <a:rPr lang="en-US" sz="1200" dirty="0">
                <a:solidFill>
                  <a:schemeClr val="tx1"/>
                </a:solidFill>
              </a:rPr>
              <a:t>And Black lists</a:t>
            </a:r>
          </a:p>
        </p:txBody>
      </p:sp>
      <p:sp>
        <p:nvSpPr>
          <p:cNvPr id="104" name="Стрелка вниз 69"/>
          <p:cNvSpPr/>
          <p:nvPr/>
        </p:nvSpPr>
        <p:spPr>
          <a:xfrm rot="10800000">
            <a:off x="3128821" y="3465182"/>
            <a:ext cx="75027" cy="1191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105" name="Стрелка вниз 70"/>
          <p:cNvSpPr/>
          <p:nvPr/>
        </p:nvSpPr>
        <p:spPr>
          <a:xfrm rot="16200000">
            <a:off x="3647338" y="3021693"/>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cxnSp>
        <p:nvCxnSpPr>
          <p:cNvPr id="112" name="Straight Arrow Connector 111"/>
          <p:cNvCxnSpPr>
            <a:stCxn id="99" idx="2"/>
            <a:endCxn id="117" idx="3"/>
          </p:cNvCxnSpPr>
          <p:nvPr/>
        </p:nvCxnSpPr>
        <p:spPr>
          <a:xfrm flipH="1">
            <a:off x="2228417" y="5769438"/>
            <a:ext cx="886645" cy="319736"/>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Стрелка вниз 70"/>
          <p:cNvSpPr/>
          <p:nvPr/>
        </p:nvSpPr>
        <p:spPr>
          <a:xfrm>
            <a:off x="3175955" y="4636239"/>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82" name="Rectangle 10968"/>
          <p:cNvSpPr/>
          <p:nvPr/>
        </p:nvSpPr>
        <p:spPr>
          <a:xfrm>
            <a:off x="1444550" y="3576327"/>
            <a:ext cx="1094936" cy="1119999"/>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200" dirty="0">
                <a:solidFill>
                  <a:schemeClr val="tx1"/>
                </a:solidFill>
              </a:rPr>
              <a:t>request 1-2 additional cont. person and checking</a:t>
            </a:r>
            <a:endParaRPr lang="en-US" sz="1200" dirty="0">
              <a:solidFill>
                <a:schemeClr val="tx1"/>
              </a:solidFill>
            </a:endParaRPr>
          </a:p>
        </p:txBody>
      </p:sp>
      <p:sp>
        <p:nvSpPr>
          <p:cNvPr id="103" name="Стрелка вниз 66"/>
          <p:cNvSpPr/>
          <p:nvPr/>
        </p:nvSpPr>
        <p:spPr>
          <a:xfrm rot="16200000">
            <a:off x="2529793" y="4153757"/>
            <a:ext cx="102456" cy="1045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71" name="Rectangle 10968"/>
          <p:cNvSpPr/>
          <p:nvPr/>
        </p:nvSpPr>
        <p:spPr>
          <a:xfrm>
            <a:off x="1436869" y="2572525"/>
            <a:ext cx="1102617" cy="96466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Searching customer in Pre-approved list</a:t>
            </a:r>
          </a:p>
        </p:txBody>
      </p:sp>
      <p:sp>
        <p:nvSpPr>
          <p:cNvPr id="102" name="Стрелка вниз 11"/>
          <p:cNvSpPr/>
          <p:nvPr/>
        </p:nvSpPr>
        <p:spPr>
          <a:xfrm>
            <a:off x="1994980" y="3465182"/>
            <a:ext cx="76329" cy="1191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pic>
        <p:nvPicPr>
          <p:cNvPr id="97" name="Рисунок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3779" y="3831676"/>
            <a:ext cx="903305" cy="712986"/>
          </a:xfrm>
          <a:prstGeom prst="rect">
            <a:avLst/>
          </a:prstGeom>
        </p:spPr>
      </p:pic>
      <p:sp>
        <p:nvSpPr>
          <p:cNvPr id="106" name="Rectangle 3083"/>
          <p:cNvSpPr>
            <a:spLocks noChangeArrowheads="1"/>
          </p:cNvSpPr>
          <p:nvPr/>
        </p:nvSpPr>
        <p:spPr bwMode="auto">
          <a:xfrm>
            <a:off x="7854017" y="3329261"/>
            <a:ext cx="1339778" cy="3515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1200" dirty="0">
                <a:solidFill>
                  <a:schemeClr val="tx1"/>
                </a:solidFill>
              </a:rPr>
              <a:t>Transfer to customer’s bank account</a:t>
            </a:r>
          </a:p>
        </p:txBody>
      </p:sp>
      <p:sp>
        <p:nvSpPr>
          <p:cNvPr id="107" name="Прямоугольник 203"/>
          <p:cNvSpPr/>
          <p:nvPr/>
        </p:nvSpPr>
        <p:spPr>
          <a:xfrm>
            <a:off x="5606407" y="4102785"/>
            <a:ext cx="2259428" cy="640083"/>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a:solidFill>
                  <a:schemeClr val="tx1"/>
                </a:solidFill>
              </a:rPr>
              <a:t>Payment Systems</a:t>
            </a:r>
          </a:p>
          <a:p>
            <a:pPr algn="ctr"/>
            <a:r>
              <a:rPr lang="en-US" altLang="en-US" sz="1200" dirty="0">
                <a:solidFill>
                  <a:schemeClr val="tx1"/>
                </a:solidFill>
              </a:rPr>
              <a:t>Transfer to borrower’s e-wallet</a:t>
            </a:r>
          </a:p>
          <a:p>
            <a:pPr algn="ctr"/>
            <a:r>
              <a:rPr lang="en-US" altLang="en-US" sz="1200" dirty="0">
                <a:solidFill>
                  <a:schemeClr val="tx1"/>
                </a:solidFill>
              </a:rPr>
              <a:t>from our investor`s e-wallet</a:t>
            </a:r>
          </a:p>
        </p:txBody>
      </p:sp>
      <p:sp>
        <p:nvSpPr>
          <p:cNvPr id="111" name="Rectangle 3083"/>
          <p:cNvSpPr>
            <a:spLocks noChangeArrowheads="1"/>
          </p:cNvSpPr>
          <p:nvPr/>
        </p:nvSpPr>
        <p:spPr bwMode="auto">
          <a:xfrm>
            <a:off x="7777662" y="4534833"/>
            <a:ext cx="1339778" cy="622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1200" dirty="0">
                <a:solidFill>
                  <a:schemeClr val="tx1"/>
                </a:solidFill>
              </a:rPr>
              <a:t>Transfer to customer’s e-wallet account</a:t>
            </a:r>
          </a:p>
        </p:txBody>
      </p:sp>
      <p:sp>
        <p:nvSpPr>
          <p:cNvPr id="114" name="Right Arrow 3251"/>
          <p:cNvSpPr/>
          <p:nvPr/>
        </p:nvSpPr>
        <p:spPr>
          <a:xfrm>
            <a:off x="7905747" y="4238300"/>
            <a:ext cx="334072" cy="305081"/>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t>
            </a:r>
          </a:p>
        </p:txBody>
      </p:sp>
      <p:sp>
        <p:nvSpPr>
          <p:cNvPr id="115" name="Прямоугольник 203"/>
          <p:cNvSpPr/>
          <p:nvPr/>
        </p:nvSpPr>
        <p:spPr>
          <a:xfrm>
            <a:off x="5601992" y="2457226"/>
            <a:ext cx="2263843" cy="1403822"/>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dirty="0">
                <a:solidFill>
                  <a:schemeClr val="tx1"/>
                </a:solidFill>
              </a:rPr>
              <a:t>BANKS with payroll service </a:t>
            </a:r>
          </a:p>
          <a:p>
            <a:r>
              <a:rPr lang="en-US" sz="1200" dirty="0">
                <a:solidFill>
                  <a:schemeClr val="tx1"/>
                </a:solidFill>
              </a:rPr>
              <a:t>- Domestic remittance without opening an account</a:t>
            </a:r>
          </a:p>
          <a:p>
            <a:endParaRPr lang="en-US" sz="1200" dirty="0">
              <a:solidFill>
                <a:schemeClr val="tx1"/>
              </a:solidFill>
            </a:endParaRPr>
          </a:p>
          <a:p>
            <a:r>
              <a:rPr lang="en-US" altLang="en-US" sz="1200" dirty="0">
                <a:solidFill>
                  <a:schemeClr val="tx1"/>
                </a:solidFill>
              </a:rPr>
              <a:t>- Transfer to borrower's bank account from our bank account in same bank</a:t>
            </a:r>
          </a:p>
        </p:txBody>
      </p:sp>
      <p:pic>
        <p:nvPicPr>
          <p:cNvPr id="116" name="Picture 1041" descr="https://encrypted-tbn3.gstatic.com/images?q=tbn:ANd9GcRF9JTEcwyYGFFzZ1n2qVTeRi1J1C_r_zofc2vi7jXVKxzWmUaS5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2962" y="2554274"/>
            <a:ext cx="880474" cy="687307"/>
          </a:xfrm>
          <a:prstGeom prst="rect">
            <a:avLst/>
          </a:prstGeom>
          <a:noFill/>
          <a:extLst>
            <a:ext uri="{909E8E84-426E-40DD-AFC4-6F175D3DCCD1}">
              <a14:hiddenFill xmlns:a14="http://schemas.microsoft.com/office/drawing/2010/main">
                <a:solidFill>
                  <a:srgbClr val="FFFFFF"/>
                </a:solidFill>
              </a14:hiddenFill>
            </a:ext>
          </a:extLst>
        </p:spPr>
      </p:pic>
      <p:pic>
        <p:nvPicPr>
          <p:cNvPr id="118" name="Рисунок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0662" y="1626615"/>
            <a:ext cx="847842" cy="594754"/>
          </a:xfrm>
          <a:prstGeom prst="rect">
            <a:avLst/>
          </a:prstGeom>
        </p:spPr>
      </p:pic>
      <p:pic>
        <p:nvPicPr>
          <p:cNvPr id="119" name="Рисунок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112" y="1798448"/>
            <a:ext cx="1008849" cy="382139"/>
          </a:xfrm>
          <a:prstGeom prst="rect">
            <a:avLst/>
          </a:prstGeom>
        </p:spPr>
      </p:pic>
      <p:pic>
        <p:nvPicPr>
          <p:cNvPr id="120" name="Рисунок 1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24328" y="1603284"/>
            <a:ext cx="673588" cy="673588"/>
          </a:xfrm>
          <a:prstGeom prst="rect">
            <a:avLst/>
          </a:prstGeom>
        </p:spPr>
      </p:pic>
      <p:pic>
        <p:nvPicPr>
          <p:cNvPr id="121" name="Рисунок 1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84519" y="1669788"/>
            <a:ext cx="939809" cy="541378"/>
          </a:xfrm>
          <a:prstGeom prst="rect">
            <a:avLst/>
          </a:prstGeom>
        </p:spPr>
      </p:pic>
      <p:pic>
        <p:nvPicPr>
          <p:cNvPr id="123" name="Рисунок 1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24128" y="4943385"/>
            <a:ext cx="339980" cy="339980"/>
          </a:xfrm>
          <a:prstGeom prst="rect">
            <a:avLst/>
          </a:prstGeom>
        </p:spPr>
      </p:pic>
      <p:pic>
        <p:nvPicPr>
          <p:cNvPr id="124" name="Рисунок 1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5397" y="4941168"/>
            <a:ext cx="330819" cy="330819"/>
          </a:xfrm>
          <a:prstGeom prst="rect">
            <a:avLst/>
          </a:prstGeom>
        </p:spPr>
      </p:pic>
      <p:pic>
        <p:nvPicPr>
          <p:cNvPr id="125" name="Рисунок 1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05634" y="4942255"/>
            <a:ext cx="486646" cy="312844"/>
          </a:xfrm>
          <a:prstGeom prst="rect">
            <a:avLst/>
          </a:prstGeom>
        </p:spPr>
      </p:pic>
      <p:pic>
        <p:nvPicPr>
          <p:cNvPr id="126" name="Рисунок 1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43952" y="4961596"/>
            <a:ext cx="308368" cy="308368"/>
          </a:xfrm>
          <a:prstGeom prst="rect">
            <a:avLst/>
          </a:prstGeom>
        </p:spPr>
      </p:pic>
      <p:pic>
        <p:nvPicPr>
          <p:cNvPr id="127" name="Рисунок 1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61831" y="4961596"/>
            <a:ext cx="322537" cy="322537"/>
          </a:xfrm>
          <a:prstGeom prst="rect">
            <a:avLst/>
          </a:prstGeom>
        </p:spPr>
      </p:pic>
      <p:pic>
        <p:nvPicPr>
          <p:cNvPr id="128" name="Рисунок 1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53306" y="5207694"/>
            <a:ext cx="741199" cy="197200"/>
          </a:xfrm>
          <a:prstGeom prst="rect">
            <a:avLst/>
          </a:prstGeom>
        </p:spPr>
      </p:pic>
      <p:sp>
        <p:nvSpPr>
          <p:cNvPr id="129" name="Right Arrow 3251"/>
          <p:cNvSpPr/>
          <p:nvPr/>
        </p:nvSpPr>
        <p:spPr>
          <a:xfrm>
            <a:off x="7905644" y="2811864"/>
            <a:ext cx="334072" cy="305081"/>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t>
            </a:r>
          </a:p>
        </p:txBody>
      </p:sp>
      <p:pic>
        <p:nvPicPr>
          <p:cNvPr id="141" name="Picture 1025" descr="http://www.viscoseclosures.com/wp/wp-content/uploads/2013/12/customer-icon.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6697" t="9489" r="18255" b="6847"/>
          <a:stretch/>
        </p:blipFill>
        <p:spPr bwMode="auto">
          <a:xfrm>
            <a:off x="8874856" y="3133567"/>
            <a:ext cx="153088" cy="276186"/>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025" descr="http://www.viscoseclosures.com/wp/wp-content/uploads/2013/12/customer-icon.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6697" t="9489" r="18255" b="6847"/>
          <a:stretch/>
        </p:blipFill>
        <p:spPr bwMode="auto">
          <a:xfrm>
            <a:off x="8874856" y="4471640"/>
            <a:ext cx="153088" cy="276186"/>
          </a:xfrm>
          <a:prstGeom prst="rect">
            <a:avLst/>
          </a:prstGeom>
          <a:noFill/>
          <a:extLst>
            <a:ext uri="{909E8E84-426E-40DD-AFC4-6F175D3DCCD1}">
              <a14:hiddenFill xmlns:a14="http://schemas.microsoft.com/office/drawing/2010/main">
                <a:solidFill>
                  <a:srgbClr val="FFFFFF"/>
                </a:solidFill>
              </a14:hiddenFill>
            </a:ext>
          </a:extLst>
        </p:spPr>
      </p:pic>
      <p:cxnSp>
        <p:nvCxnSpPr>
          <p:cNvPr id="144" name="Straight Arrow Connector 75"/>
          <p:cNvCxnSpPr>
            <a:stCxn id="122" idx="2"/>
            <a:endCxn id="98" idx="0"/>
          </p:cNvCxnSpPr>
          <p:nvPr/>
        </p:nvCxnSpPr>
        <p:spPr>
          <a:xfrm>
            <a:off x="3126237" y="2225371"/>
            <a:ext cx="3714" cy="357432"/>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Прямоугольник 79"/>
          <p:cNvSpPr/>
          <p:nvPr/>
        </p:nvSpPr>
        <p:spPr>
          <a:xfrm>
            <a:off x="179512" y="6525344"/>
            <a:ext cx="339150" cy="216024"/>
          </a:xfrm>
          <a:prstGeom prst="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73603" y="6410434"/>
            <a:ext cx="2897043" cy="461665"/>
          </a:xfrm>
          <a:prstGeom prst="rect">
            <a:avLst/>
          </a:prstGeom>
          <a:noFill/>
        </p:spPr>
        <p:txBody>
          <a:bodyPr wrap="square" rtlCol="0">
            <a:spAutoFit/>
          </a:bodyPr>
          <a:lstStyle/>
          <a:p>
            <a:r>
              <a:rPr lang="en-US" sz="1200" dirty="0"/>
              <a:t>Functionality already available in Terrasoft and planned to be used</a:t>
            </a:r>
          </a:p>
        </p:txBody>
      </p:sp>
      <p:sp>
        <p:nvSpPr>
          <p:cNvPr id="85" name="TextBox 84"/>
          <p:cNvSpPr txBox="1"/>
          <p:nvPr/>
        </p:nvSpPr>
        <p:spPr>
          <a:xfrm>
            <a:off x="3682576" y="973177"/>
            <a:ext cx="1851782" cy="1569660"/>
          </a:xfrm>
          <a:prstGeom prst="rect">
            <a:avLst/>
          </a:prstGeom>
          <a:noFill/>
        </p:spPr>
        <p:txBody>
          <a:bodyPr wrap="square" rtlCol="0">
            <a:spAutoFit/>
          </a:bodyPr>
          <a:lstStyle/>
          <a:p>
            <a:pPr fontAlgn="t"/>
            <a:r>
              <a:rPr lang="en-US" sz="1200" b="1" dirty="0"/>
              <a:t>To be signed:</a:t>
            </a:r>
          </a:p>
          <a:p>
            <a:pPr fontAlgn="t"/>
            <a:r>
              <a:rPr lang="en-US" sz="1200" dirty="0"/>
              <a:t>Loan agreement</a:t>
            </a:r>
            <a:endParaRPr lang="ru-RU" sz="1200" dirty="0"/>
          </a:p>
          <a:p>
            <a:pPr fontAlgn="t"/>
            <a:r>
              <a:rPr lang="en-US" sz="1200" dirty="0"/>
              <a:t>Acknowledgement of Fees (LGC)</a:t>
            </a:r>
            <a:endParaRPr lang="ru-RU" sz="1200" dirty="0"/>
          </a:p>
          <a:p>
            <a:pPr fontAlgn="t"/>
            <a:r>
              <a:rPr lang="en-US" sz="1200" dirty="0"/>
              <a:t>Agreement for debt collection (customers care)</a:t>
            </a:r>
            <a:endParaRPr lang="ru-RU" sz="1200" dirty="0"/>
          </a:p>
          <a:p>
            <a:pPr algn="ctr"/>
            <a:endParaRPr lang="en-US" sz="1200" dirty="0"/>
          </a:p>
        </p:txBody>
      </p:sp>
      <p:sp>
        <p:nvSpPr>
          <p:cNvPr id="87" name="Прямоугольник 8"/>
          <p:cNvSpPr/>
          <p:nvPr/>
        </p:nvSpPr>
        <p:spPr>
          <a:xfrm>
            <a:off x="3923928" y="6512574"/>
            <a:ext cx="216024" cy="216024"/>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4139952" y="6453336"/>
            <a:ext cx="4192086" cy="276999"/>
          </a:xfrm>
          <a:prstGeom prst="rect">
            <a:avLst/>
          </a:prstGeom>
          <a:noFill/>
        </p:spPr>
        <p:txBody>
          <a:bodyPr wrap="square" rtlCol="0">
            <a:spAutoFit/>
          </a:bodyPr>
          <a:lstStyle/>
          <a:p>
            <a:r>
              <a:rPr lang="en-US" sz="1200" dirty="0"/>
              <a:t>New functionality&amp;Integrations to be implemented in </a:t>
            </a:r>
            <a:r>
              <a:rPr lang="en-US" sz="1200" dirty="0" err="1"/>
              <a:t>Terrasoft</a:t>
            </a:r>
            <a:endParaRPr lang="en-US" sz="1200" dirty="0"/>
          </a:p>
        </p:txBody>
      </p:sp>
      <p:pic>
        <p:nvPicPr>
          <p:cNvPr id="90" name="Picture 1025" descr="http://www.viscoseclosures.com/wp/wp-content/uploads/2013/12/customer-icon.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6697" t="9489" r="18255" b="6847"/>
          <a:stretch/>
        </p:blipFill>
        <p:spPr bwMode="auto">
          <a:xfrm>
            <a:off x="59812" y="1480591"/>
            <a:ext cx="410769" cy="800829"/>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p:cNvSpPr txBox="1"/>
          <p:nvPr/>
        </p:nvSpPr>
        <p:spPr>
          <a:xfrm>
            <a:off x="167178" y="2015402"/>
            <a:ext cx="1001825" cy="276999"/>
          </a:xfrm>
          <a:prstGeom prst="rect">
            <a:avLst/>
          </a:prstGeom>
          <a:noFill/>
        </p:spPr>
        <p:txBody>
          <a:bodyPr wrap="square" rtlCol="0">
            <a:spAutoFit/>
          </a:bodyPr>
          <a:lstStyle/>
          <a:p>
            <a:pPr algn="ctr"/>
            <a:r>
              <a:rPr lang="en-US" sz="1200" dirty="0"/>
              <a:t>Customer</a:t>
            </a:r>
          </a:p>
        </p:txBody>
      </p:sp>
      <p:sp>
        <p:nvSpPr>
          <p:cNvPr id="95" name="Rectangle 71"/>
          <p:cNvSpPr/>
          <p:nvPr/>
        </p:nvSpPr>
        <p:spPr>
          <a:xfrm>
            <a:off x="101181" y="3709952"/>
            <a:ext cx="948523"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Inbound call </a:t>
            </a:r>
          </a:p>
        </p:txBody>
      </p:sp>
      <p:sp>
        <p:nvSpPr>
          <p:cNvPr id="110" name="Rectangle 72"/>
          <p:cNvSpPr/>
          <p:nvPr/>
        </p:nvSpPr>
        <p:spPr>
          <a:xfrm>
            <a:off x="107798" y="3011503"/>
            <a:ext cx="941108"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Outbound call </a:t>
            </a:r>
          </a:p>
        </p:txBody>
      </p:sp>
      <p:pic>
        <p:nvPicPr>
          <p:cNvPr id="130" name="Picture 1033" descr="http://www.5tibetansworkshop.com/wp-content/uploads/2014/10/headphones-at-computer.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07346" y="3370651"/>
            <a:ext cx="335025" cy="302210"/>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78"/>
          <p:cNvSpPr/>
          <p:nvPr/>
        </p:nvSpPr>
        <p:spPr>
          <a:xfrm>
            <a:off x="107798" y="2313054"/>
            <a:ext cx="941970"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SMS campaign</a:t>
            </a:r>
          </a:p>
        </p:txBody>
      </p:sp>
      <p:sp>
        <p:nvSpPr>
          <p:cNvPr id="133" name="Стрелка вниз 82"/>
          <p:cNvSpPr/>
          <p:nvPr/>
        </p:nvSpPr>
        <p:spPr>
          <a:xfrm>
            <a:off x="543674" y="2253151"/>
            <a:ext cx="101039" cy="1981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4" name="Rectangle 71"/>
          <p:cNvSpPr/>
          <p:nvPr/>
        </p:nvSpPr>
        <p:spPr>
          <a:xfrm>
            <a:off x="104835" y="4420961"/>
            <a:ext cx="937536"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Application</a:t>
            </a:r>
          </a:p>
        </p:txBody>
      </p:sp>
      <p:sp>
        <p:nvSpPr>
          <p:cNvPr id="135" name="Rectangle 71"/>
          <p:cNvSpPr/>
          <p:nvPr/>
        </p:nvSpPr>
        <p:spPr>
          <a:xfrm>
            <a:off x="107798" y="5121390"/>
            <a:ext cx="941108"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website</a:t>
            </a:r>
          </a:p>
        </p:txBody>
      </p:sp>
      <p:pic>
        <p:nvPicPr>
          <p:cNvPr id="136" name="Picture 20"/>
          <p:cNvPicPr>
            <a:picLocks noChangeAspect="1"/>
          </p:cNvPicPr>
          <p:nvPr/>
        </p:nvPicPr>
        <p:blipFill>
          <a:blip r:embed="rId18"/>
          <a:stretch>
            <a:fillRect/>
          </a:stretch>
        </p:blipFill>
        <p:spPr>
          <a:xfrm>
            <a:off x="769732" y="4822091"/>
            <a:ext cx="256537" cy="259030"/>
          </a:xfrm>
          <a:prstGeom prst="rect">
            <a:avLst/>
          </a:prstGeom>
        </p:spPr>
      </p:pic>
      <p:pic>
        <p:nvPicPr>
          <p:cNvPr id="137" name="Picture 1031" descr="https://upload.wikimedia.org/wikipedia/commons/7/75/Internet1.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8158" y="5534521"/>
            <a:ext cx="347908" cy="252634"/>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92"/>
          <p:cNvSpPr/>
          <p:nvPr/>
        </p:nvSpPr>
        <p:spPr>
          <a:xfrm>
            <a:off x="107504" y="643548"/>
            <a:ext cx="1231756"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1. Application</a:t>
            </a:r>
            <a:endParaRPr lang="en-US" sz="1400" dirty="0">
              <a:solidFill>
                <a:schemeClr val="tx1"/>
              </a:solidFill>
            </a:endParaRPr>
          </a:p>
        </p:txBody>
      </p:sp>
      <p:cxnSp>
        <p:nvCxnSpPr>
          <p:cNvPr id="73" name="Straight Connector 89"/>
          <p:cNvCxnSpPr/>
          <p:nvPr/>
        </p:nvCxnSpPr>
        <p:spPr>
          <a:xfrm>
            <a:off x="1339260" y="1091724"/>
            <a:ext cx="0" cy="451523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90"/>
          <p:cNvCxnSpPr/>
          <p:nvPr/>
        </p:nvCxnSpPr>
        <p:spPr>
          <a:xfrm>
            <a:off x="3707904" y="1091724"/>
            <a:ext cx="0" cy="469543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7" name="Rectangle 94"/>
          <p:cNvSpPr/>
          <p:nvPr/>
        </p:nvSpPr>
        <p:spPr>
          <a:xfrm>
            <a:off x="1366008" y="643548"/>
            <a:ext cx="2302729"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2. Decision</a:t>
            </a:r>
            <a:endParaRPr lang="en-US" sz="1400" dirty="0">
              <a:solidFill>
                <a:schemeClr val="tx1"/>
              </a:solidFill>
            </a:endParaRPr>
          </a:p>
        </p:txBody>
      </p:sp>
      <p:sp>
        <p:nvSpPr>
          <p:cNvPr id="78" name="Right Arrow 24"/>
          <p:cNvSpPr/>
          <p:nvPr/>
        </p:nvSpPr>
        <p:spPr>
          <a:xfrm>
            <a:off x="1036066" y="3169814"/>
            <a:ext cx="397547" cy="447455"/>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cxnSp>
        <p:nvCxnSpPr>
          <p:cNvPr id="92" name="Straight Connector 91"/>
          <p:cNvCxnSpPr/>
          <p:nvPr/>
        </p:nvCxnSpPr>
        <p:spPr>
          <a:xfrm>
            <a:off x="5534357" y="1080542"/>
            <a:ext cx="0" cy="468889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94" name="Rectangle 95"/>
          <p:cNvSpPr/>
          <p:nvPr/>
        </p:nvSpPr>
        <p:spPr>
          <a:xfrm>
            <a:off x="3707904" y="643548"/>
            <a:ext cx="1826453"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3. Contract signing</a:t>
            </a:r>
            <a:endParaRPr lang="en-US" sz="1400" dirty="0">
              <a:solidFill>
                <a:schemeClr val="tx1"/>
              </a:solidFill>
            </a:endParaRPr>
          </a:p>
        </p:txBody>
      </p:sp>
      <p:sp>
        <p:nvSpPr>
          <p:cNvPr id="108" name="Rectangle 96"/>
          <p:cNvSpPr/>
          <p:nvPr/>
        </p:nvSpPr>
        <p:spPr>
          <a:xfrm>
            <a:off x="5619900" y="643548"/>
            <a:ext cx="3443728" cy="3336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4. Loan granting</a:t>
            </a:r>
          </a:p>
        </p:txBody>
      </p:sp>
      <p:pic>
        <p:nvPicPr>
          <p:cNvPr id="117" name="Picture 7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34512" y="5842221"/>
            <a:ext cx="493905" cy="493905"/>
          </a:xfrm>
          <a:prstGeom prst="rect">
            <a:avLst/>
          </a:prstGeom>
        </p:spPr>
      </p:pic>
      <p:pic>
        <p:nvPicPr>
          <p:cNvPr id="122" name="Picture 7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79284" y="1731466"/>
            <a:ext cx="493905" cy="493905"/>
          </a:xfrm>
          <a:prstGeom prst="rect">
            <a:avLst/>
          </a:prstGeom>
        </p:spPr>
      </p:pic>
      <p:sp>
        <p:nvSpPr>
          <p:cNvPr id="70" name="Right Arrow 3251"/>
          <p:cNvSpPr/>
          <p:nvPr/>
        </p:nvSpPr>
        <p:spPr>
          <a:xfrm>
            <a:off x="5100847" y="3759145"/>
            <a:ext cx="728177" cy="549838"/>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t>
            </a:r>
          </a:p>
        </p:txBody>
      </p:sp>
    </p:spTree>
    <p:extLst>
      <p:ext uri="{BB962C8B-B14F-4D97-AF65-F5344CB8AC3E}">
        <p14:creationId xmlns:p14="http://schemas.microsoft.com/office/powerpoint/2010/main" val="252555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endParaRPr lang="ru-RU" dirty="0"/>
          </a:p>
        </p:txBody>
      </p:sp>
      <p:sp>
        <p:nvSpPr>
          <p:cNvPr id="3" name="Slide Number Placeholder 2"/>
          <p:cNvSpPr>
            <a:spLocks noGrp="1"/>
          </p:cNvSpPr>
          <p:nvPr>
            <p:ph type="sldNum" sz="quarter" idx="12"/>
          </p:nvPr>
        </p:nvSpPr>
        <p:spPr/>
        <p:txBody>
          <a:bodyPr/>
          <a:lstStyle/>
          <a:p>
            <a:fld id="{D7F305DA-160D-498F-B102-A1D8643B4A2C}" type="slidenum">
              <a:rPr lang="ru-RU" smtClean="0"/>
              <a:pPr/>
              <a:t>2</a:t>
            </a:fld>
            <a:endParaRPr lang="ru-RU" dirty="0"/>
          </a:p>
        </p:txBody>
      </p:sp>
      <p:graphicFrame>
        <p:nvGraphicFramePr>
          <p:cNvPr id="5" name="Table 4"/>
          <p:cNvGraphicFramePr>
            <a:graphicFrameLocks noGrp="1"/>
          </p:cNvGraphicFramePr>
          <p:nvPr>
            <p:extLst>
              <p:ext uri="{D42A27DB-BD31-4B8C-83A1-F6EECF244321}">
                <p14:modId xmlns:p14="http://schemas.microsoft.com/office/powerpoint/2010/main" val="3399619960"/>
              </p:ext>
            </p:extLst>
          </p:nvPr>
        </p:nvGraphicFramePr>
        <p:xfrm>
          <a:off x="179512" y="980728"/>
          <a:ext cx="8735564" cy="4846912"/>
        </p:xfrm>
        <a:graphic>
          <a:graphicData uri="http://schemas.openxmlformats.org/drawingml/2006/table">
            <a:tbl>
              <a:tblPr bandRow="1">
                <a:tableStyleId>{5C22544A-7EE6-4342-B048-85BDC9FD1C3A}</a:tableStyleId>
              </a:tblPr>
              <a:tblGrid>
                <a:gridCol w="536394">
                  <a:extLst>
                    <a:ext uri="{9D8B030D-6E8A-4147-A177-3AD203B41FA5}">
                      <a16:colId xmlns:a16="http://schemas.microsoft.com/office/drawing/2014/main" val="20000"/>
                    </a:ext>
                  </a:extLst>
                </a:gridCol>
                <a:gridCol w="7456494">
                  <a:extLst>
                    <a:ext uri="{9D8B030D-6E8A-4147-A177-3AD203B41FA5}">
                      <a16:colId xmlns:a16="http://schemas.microsoft.com/office/drawing/2014/main" val="20001"/>
                    </a:ext>
                  </a:extLst>
                </a:gridCol>
                <a:gridCol w="742676">
                  <a:extLst>
                    <a:ext uri="{9D8B030D-6E8A-4147-A177-3AD203B41FA5}">
                      <a16:colId xmlns:a16="http://schemas.microsoft.com/office/drawing/2014/main" val="20002"/>
                    </a:ext>
                  </a:extLst>
                </a:gridCol>
              </a:tblGrid>
              <a:tr h="454424">
                <a:tc>
                  <a:txBody>
                    <a:bodyPr/>
                    <a:lstStyle/>
                    <a:p>
                      <a:pPr algn="ctr" fontAlgn="b"/>
                      <a:r>
                        <a:rPr lang="ru-RU" sz="1800" b="0" i="0" u="none" strike="noStrike" dirty="0">
                          <a:solidFill>
                            <a:srgbClr val="000000"/>
                          </a:solidFill>
                          <a:effectLst/>
                          <a:latin typeface="Calibri" panose="020F0502020204030204" pitchFamily="34" charset="0"/>
                        </a:rPr>
                        <a:t>1</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Investment Summary</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3-5</a:t>
                      </a:r>
                    </a:p>
                  </a:txBody>
                  <a:tcPr anchor="ctr"/>
                </a:tc>
                <a:extLst>
                  <a:ext uri="{0D108BD9-81ED-4DB2-BD59-A6C34878D82A}">
                    <a16:rowId xmlns:a16="http://schemas.microsoft.com/office/drawing/2014/main" val="10000"/>
                  </a:ext>
                </a:extLst>
              </a:tr>
              <a:tr h="454424">
                <a:tc>
                  <a:txBody>
                    <a:bodyPr/>
                    <a:lstStyle/>
                    <a:p>
                      <a:pPr algn="ctr" fontAlgn="b"/>
                      <a:r>
                        <a:rPr lang="ru-RU" sz="1800" b="0" i="0" u="none" strike="noStrike" dirty="0">
                          <a:solidFill>
                            <a:srgbClr val="000000"/>
                          </a:solidFill>
                          <a:effectLst/>
                          <a:latin typeface="Calibri" panose="020F0502020204030204" pitchFamily="34" charset="0"/>
                        </a:rPr>
                        <a:t>2</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Market Overview</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6-1</a:t>
                      </a:r>
                      <a:r>
                        <a:rPr lang="ru-RU" sz="1800" b="0" i="0" u="none" strike="noStrike" kern="1200" dirty="0">
                          <a:solidFill>
                            <a:schemeClr val="tx1"/>
                          </a:solidFill>
                          <a:effectLst/>
                          <a:latin typeface="+mj-lt"/>
                          <a:ea typeface="+mn-ea"/>
                          <a:cs typeface="+mn-cs"/>
                        </a:rPr>
                        <a:t>0</a:t>
                      </a:r>
                      <a:endParaRPr lang="en-GB" sz="1800" b="0" i="0" u="none" strike="noStrike" kern="1200" dirty="0">
                        <a:solidFill>
                          <a:schemeClr val="tx1"/>
                        </a:solidFill>
                        <a:effectLst/>
                        <a:latin typeface="+mj-lt"/>
                        <a:ea typeface="+mn-ea"/>
                        <a:cs typeface="+mn-cs"/>
                      </a:endParaRPr>
                    </a:p>
                  </a:txBody>
                  <a:tcPr anchor="ctr"/>
                </a:tc>
                <a:extLst>
                  <a:ext uri="{0D108BD9-81ED-4DB2-BD59-A6C34878D82A}">
                    <a16:rowId xmlns:a16="http://schemas.microsoft.com/office/drawing/2014/main" val="10001"/>
                  </a:ext>
                </a:extLst>
              </a:tr>
              <a:tr h="454424">
                <a:tc>
                  <a:txBody>
                    <a:bodyPr/>
                    <a:lstStyle/>
                    <a:p>
                      <a:pPr algn="ctr" fontAlgn="b"/>
                      <a:r>
                        <a:rPr lang="ru-RU" sz="1800" b="0" i="0" u="none" strike="noStrike" dirty="0">
                          <a:solidFill>
                            <a:srgbClr val="000000"/>
                          </a:solidFill>
                          <a:effectLst/>
                          <a:latin typeface="Calibri" panose="020F0502020204030204" pitchFamily="34" charset="0"/>
                        </a:rPr>
                        <a:t>3</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Legal Setup</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1</a:t>
                      </a:r>
                      <a:r>
                        <a:rPr lang="ru-RU" sz="1800" b="0" i="0" u="none" strike="noStrike" kern="1200" dirty="0">
                          <a:solidFill>
                            <a:schemeClr val="tx1"/>
                          </a:solidFill>
                          <a:effectLst/>
                          <a:latin typeface="+mj-lt"/>
                          <a:ea typeface="+mn-ea"/>
                          <a:cs typeface="+mn-cs"/>
                        </a:rPr>
                        <a:t>1</a:t>
                      </a:r>
                      <a:r>
                        <a:rPr lang="en-GB" sz="1800" b="0" i="0" u="none" strike="noStrike" kern="1200" dirty="0">
                          <a:solidFill>
                            <a:schemeClr val="tx1"/>
                          </a:solidFill>
                          <a:effectLst/>
                          <a:latin typeface="+mj-lt"/>
                          <a:ea typeface="+mn-ea"/>
                          <a:cs typeface="+mn-cs"/>
                        </a:rPr>
                        <a:t>-15</a:t>
                      </a:r>
                    </a:p>
                  </a:txBody>
                  <a:tcPr anchor="ctr"/>
                </a:tc>
                <a:extLst>
                  <a:ext uri="{0D108BD9-81ED-4DB2-BD59-A6C34878D82A}">
                    <a16:rowId xmlns:a16="http://schemas.microsoft.com/office/drawing/2014/main" val="10002"/>
                  </a:ext>
                </a:extLst>
              </a:tr>
              <a:tr h="436928">
                <a:tc>
                  <a:txBody>
                    <a:bodyPr/>
                    <a:lstStyle/>
                    <a:p>
                      <a:pPr algn="ctr" fontAlgn="b"/>
                      <a:r>
                        <a:rPr lang="ru-RU" sz="1800" b="0" i="0" u="none" strike="noStrike" dirty="0">
                          <a:solidFill>
                            <a:srgbClr val="000000"/>
                          </a:solidFill>
                          <a:effectLst/>
                          <a:latin typeface="Calibri" panose="020F0502020204030204" pitchFamily="34" charset="0"/>
                        </a:rPr>
                        <a:t>4</a:t>
                      </a:r>
                    </a:p>
                  </a:txBody>
                  <a:tcPr marL="9525" marR="9525" marT="9525" marB="0" anchor="ctr"/>
                </a:tc>
                <a:tc>
                  <a:txBody>
                    <a:bodyPr/>
                    <a:lstStyle/>
                    <a:p>
                      <a:pPr marL="0" indent="0" algn="just" rtl="0" fontAlgn="ctr">
                        <a:buClr>
                          <a:srgbClr val="000000"/>
                        </a:buClr>
                        <a:buSzPts val="1800"/>
                        <a:buFont typeface="+mj-lt"/>
                        <a:buNone/>
                      </a:pPr>
                      <a:r>
                        <a:rPr lang="en-US" b="0" dirty="0"/>
                        <a:t>Product and business process</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16-21</a:t>
                      </a:r>
                    </a:p>
                  </a:txBody>
                  <a:tcPr anchor="ctr"/>
                </a:tc>
                <a:extLst>
                  <a:ext uri="{0D108BD9-81ED-4DB2-BD59-A6C34878D82A}">
                    <a16:rowId xmlns:a16="http://schemas.microsoft.com/office/drawing/2014/main" val="10003"/>
                  </a:ext>
                </a:extLst>
              </a:tr>
              <a:tr h="454424">
                <a:tc>
                  <a:txBody>
                    <a:bodyPr/>
                    <a:lstStyle/>
                    <a:p>
                      <a:pPr algn="ctr" fontAlgn="b"/>
                      <a:r>
                        <a:rPr lang="en-US" sz="1800" b="0" i="0" u="none" strike="noStrike" dirty="0">
                          <a:solidFill>
                            <a:srgbClr val="000000"/>
                          </a:solidFill>
                          <a:effectLst/>
                          <a:latin typeface="Calibri" panose="020F0502020204030204" pitchFamily="34" charset="0"/>
                        </a:rPr>
                        <a:t>5</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Pts val="1800"/>
                        <a:buFont typeface="+mj-lt"/>
                        <a:buNone/>
                        <a:tabLst/>
                        <a:defRPr/>
                      </a:pPr>
                      <a:r>
                        <a:rPr lang="en-US" b="0" dirty="0"/>
                        <a:t>Digital sales</a:t>
                      </a: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22-32</a:t>
                      </a:r>
                    </a:p>
                  </a:txBody>
                  <a:tcPr anchor="ctr"/>
                </a:tc>
                <a:extLst>
                  <a:ext uri="{0D108BD9-81ED-4DB2-BD59-A6C34878D82A}">
                    <a16:rowId xmlns:a16="http://schemas.microsoft.com/office/drawing/2014/main" val="3972389352"/>
                  </a:ext>
                </a:extLst>
              </a:tr>
              <a:tr h="454424">
                <a:tc>
                  <a:txBody>
                    <a:bodyPr/>
                    <a:lstStyle/>
                    <a:p>
                      <a:pPr algn="ctr" fontAlgn="b"/>
                      <a:r>
                        <a:rPr lang="ru-RU" sz="1800" b="0" i="0" u="none" strike="noStrike" dirty="0">
                          <a:solidFill>
                            <a:srgbClr val="000000"/>
                          </a:solidFill>
                          <a:effectLst/>
                          <a:latin typeface="Calibri" panose="020F0502020204030204" pitchFamily="34" charset="0"/>
                        </a:rPr>
                        <a:t>5</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Decision Making &amp; Collection</a:t>
                      </a: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33-39</a:t>
                      </a:r>
                    </a:p>
                  </a:txBody>
                  <a:tcPr anchor="ctr"/>
                </a:tc>
                <a:extLst>
                  <a:ext uri="{0D108BD9-81ED-4DB2-BD59-A6C34878D82A}">
                    <a16:rowId xmlns:a16="http://schemas.microsoft.com/office/drawing/2014/main" val="10004"/>
                  </a:ext>
                </a:extLst>
              </a:tr>
              <a:tr h="409672">
                <a:tc>
                  <a:txBody>
                    <a:bodyPr/>
                    <a:lstStyle/>
                    <a:p>
                      <a:pPr algn="ctr" fontAlgn="b"/>
                      <a:r>
                        <a:rPr lang="ru-RU" sz="1800" b="0" i="0" u="none" strike="noStrike" dirty="0">
                          <a:solidFill>
                            <a:srgbClr val="000000"/>
                          </a:solidFill>
                          <a:effectLst/>
                          <a:latin typeface="Calibri" panose="020F0502020204030204" pitchFamily="34" charset="0"/>
                        </a:rPr>
                        <a:t>6</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Calibri" panose="020F0502020204030204" pitchFamily="34" charset="0"/>
                        </a:rPr>
                        <a:t>IT</a:t>
                      </a:r>
                      <a:endParaRPr lang="en-GB" sz="1800" b="0" i="0" u="none" strike="noStrike" dirty="0">
                        <a:solidFill>
                          <a:schemeClr val="tx1"/>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40-44</a:t>
                      </a:r>
                    </a:p>
                  </a:txBody>
                  <a:tcPr anchor="ctr"/>
                </a:tc>
                <a:extLst>
                  <a:ext uri="{0D108BD9-81ED-4DB2-BD59-A6C34878D82A}">
                    <a16:rowId xmlns:a16="http://schemas.microsoft.com/office/drawing/2014/main" val="10005"/>
                  </a:ext>
                </a:extLst>
              </a:tr>
              <a:tr h="454424">
                <a:tc>
                  <a:txBody>
                    <a:bodyPr/>
                    <a:lstStyle/>
                    <a:p>
                      <a:pPr algn="ctr" fontAlgn="b"/>
                      <a:r>
                        <a:rPr lang="ru-RU" sz="1800" b="0" i="0" u="none" strike="noStrike" dirty="0">
                          <a:solidFill>
                            <a:srgbClr val="000000"/>
                          </a:solidFill>
                          <a:effectLst/>
                          <a:latin typeface="Calibri" panose="020F0502020204030204" pitchFamily="34" charset="0"/>
                        </a:rPr>
                        <a:t>7</a:t>
                      </a:r>
                    </a:p>
                  </a:txBody>
                  <a:tcPr marL="9525" marR="9525" marT="9525" marB="0" anchor="ctr"/>
                </a:tc>
                <a:tc>
                  <a:txBody>
                    <a:bodyPr/>
                    <a:lstStyle/>
                    <a:p>
                      <a:r>
                        <a:rPr lang="en-US" b="0" dirty="0"/>
                        <a:t>HR &amp; Admin Information</a:t>
                      </a:r>
                      <a:endParaRPr lang="ru-RU" b="0" dirty="0"/>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45-49</a:t>
                      </a:r>
                    </a:p>
                  </a:txBody>
                  <a:tcPr anchor="ctr"/>
                </a:tc>
                <a:extLst>
                  <a:ext uri="{0D108BD9-81ED-4DB2-BD59-A6C34878D82A}">
                    <a16:rowId xmlns:a16="http://schemas.microsoft.com/office/drawing/2014/main" val="10006"/>
                  </a:ext>
                </a:extLst>
              </a:tr>
              <a:tr h="409672">
                <a:tc>
                  <a:txBody>
                    <a:bodyPr/>
                    <a:lstStyle/>
                    <a:p>
                      <a:pPr algn="ctr" fontAlgn="b"/>
                      <a:r>
                        <a:rPr lang="ru-RU" sz="1800" b="0" i="0" u="none" strike="noStrike" dirty="0">
                          <a:solidFill>
                            <a:srgbClr val="000000"/>
                          </a:solidFill>
                          <a:effectLst/>
                          <a:latin typeface="Calibri" panose="020F0502020204030204" pitchFamily="34" charset="0"/>
                        </a:rPr>
                        <a:t>8</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Finance</a:t>
                      </a: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50-57</a:t>
                      </a:r>
                    </a:p>
                  </a:txBody>
                  <a:tcPr anchor="ctr"/>
                </a:tc>
                <a:extLst>
                  <a:ext uri="{0D108BD9-81ED-4DB2-BD59-A6C34878D82A}">
                    <a16:rowId xmlns:a16="http://schemas.microsoft.com/office/drawing/2014/main" val="10007"/>
                  </a:ext>
                </a:extLst>
              </a:tr>
              <a:tr h="409672">
                <a:tc>
                  <a:txBody>
                    <a:bodyPr/>
                    <a:lstStyle/>
                    <a:p>
                      <a:pPr algn="ctr" fontAlgn="b"/>
                      <a:r>
                        <a:rPr lang="ru-RU" sz="1800" b="0" i="0" u="none" strike="noStrike" dirty="0">
                          <a:solidFill>
                            <a:srgbClr val="000000"/>
                          </a:solidFill>
                          <a:effectLst/>
                          <a:latin typeface="Calibri" panose="020F0502020204030204" pitchFamily="34" charset="0"/>
                        </a:rPr>
                        <a:t>1</a:t>
                      </a:r>
                      <a:r>
                        <a:rPr lang="en-US" sz="1800" b="0" i="0" u="none" strike="noStrike" dirty="0">
                          <a:solidFill>
                            <a:srgbClr val="000000"/>
                          </a:solidFill>
                          <a:effectLst/>
                          <a:latin typeface="Calibri" panose="020F0502020204030204" pitchFamily="34" charset="0"/>
                        </a:rPr>
                        <a:t>0</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Project Plan</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58-59</a:t>
                      </a:r>
                    </a:p>
                  </a:txBody>
                  <a:tcPr anchor="ctr"/>
                </a:tc>
                <a:extLst>
                  <a:ext uri="{0D108BD9-81ED-4DB2-BD59-A6C34878D82A}">
                    <a16:rowId xmlns:a16="http://schemas.microsoft.com/office/drawing/2014/main" val="10009"/>
                  </a:ext>
                </a:extLst>
              </a:tr>
              <a:tr h="454424">
                <a:tc>
                  <a:txBody>
                    <a:bodyPr/>
                    <a:lstStyle/>
                    <a:p>
                      <a:pPr algn="ctr" fontAlgn="b"/>
                      <a:r>
                        <a:rPr lang="ru-RU" sz="1800" b="0" i="0" u="none" strike="noStrike" dirty="0">
                          <a:solidFill>
                            <a:srgbClr val="000000"/>
                          </a:solidFill>
                          <a:effectLst/>
                          <a:latin typeface="Calibri" panose="020F0502020204030204" pitchFamily="34" charset="0"/>
                        </a:rPr>
                        <a:t>1</a:t>
                      </a:r>
                      <a:r>
                        <a:rPr lang="en-US" sz="1800" b="0" i="0" u="none" strike="noStrike" dirty="0">
                          <a:solidFill>
                            <a:srgbClr val="000000"/>
                          </a:solidFill>
                          <a:effectLst/>
                          <a:latin typeface="Calibri" panose="020F0502020204030204" pitchFamily="34" charset="0"/>
                        </a:rPr>
                        <a:t>1</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US" b="0" dirty="0"/>
                        <a:t>Appendix</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60-68</a:t>
                      </a: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15011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Repayment channels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20</a:t>
            </a:fld>
            <a:endParaRPr lang="ru-RU"/>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115" y="3366228"/>
            <a:ext cx="1334847" cy="1040904"/>
          </a:xfrm>
          <a:prstGeom prst="rect">
            <a:avLst/>
          </a:prstGeom>
        </p:spPr>
      </p:pic>
      <p:sp>
        <p:nvSpPr>
          <p:cNvPr id="17" name="TextBox 16"/>
          <p:cNvSpPr txBox="1"/>
          <p:nvPr/>
        </p:nvSpPr>
        <p:spPr>
          <a:xfrm>
            <a:off x="1597684" y="3358677"/>
            <a:ext cx="2872668" cy="1200329"/>
          </a:xfrm>
          <a:prstGeom prst="rect">
            <a:avLst/>
          </a:prstGeom>
          <a:noFill/>
        </p:spPr>
        <p:txBody>
          <a:bodyPr wrap="square" rtlCol="0">
            <a:spAutoFit/>
          </a:bodyPr>
          <a:lstStyle>
            <a:defPPr>
              <a:defRPr lang="ru-RU"/>
            </a:defPPr>
            <a:lvl1pPr algn="just">
              <a:defRPr sz="1200"/>
            </a:lvl1pPr>
          </a:lstStyle>
          <a:p>
            <a:r>
              <a:rPr lang="en-US" dirty="0"/>
              <a:t>Penetration of bank accounts (10% out of total population in big cities) allows us to utilize Payment gateway facility. Access can be provided by local Banks directly or via specialized  payment platform Myanmar Payment Union.</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11" y="1172351"/>
            <a:ext cx="1747998" cy="1100591"/>
          </a:xfrm>
          <a:prstGeom prst="rect">
            <a:avLst/>
          </a:prstGeom>
        </p:spPr>
      </p:pic>
      <p:sp>
        <p:nvSpPr>
          <p:cNvPr id="20" name="TextBox 19"/>
          <p:cNvSpPr txBox="1"/>
          <p:nvPr/>
        </p:nvSpPr>
        <p:spPr>
          <a:xfrm>
            <a:off x="2102701" y="1412776"/>
            <a:ext cx="2367651" cy="646331"/>
          </a:xfrm>
          <a:prstGeom prst="rect">
            <a:avLst/>
          </a:prstGeom>
          <a:noFill/>
        </p:spPr>
        <p:txBody>
          <a:bodyPr wrap="square" rtlCol="0">
            <a:spAutoFit/>
          </a:bodyPr>
          <a:lstStyle>
            <a:defPPr>
              <a:defRPr lang="ru-RU"/>
            </a:defPPr>
            <a:lvl1pPr algn="just">
              <a:defRPr sz="1200"/>
            </a:lvl1pPr>
          </a:lstStyle>
          <a:p>
            <a:r>
              <a:rPr lang="en-US" dirty="0"/>
              <a:t>High penetration of banks branches in big cities (600 branches in Yangon), make bank</a:t>
            </a:r>
          </a:p>
        </p:txBody>
      </p:sp>
      <p:sp>
        <p:nvSpPr>
          <p:cNvPr id="21" name="TextBox 20"/>
          <p:cNvSpPr txBox="1"/>
          <p:nvPr/>
        </p:nvSpPr>
        <p:spPr>
          <a:xfrm>
            <a:off x="540847" y="1988840"/>
            <a:ext cx="3917069" cy="646331"/>
          </a:xfrm>
          <a:prstGeom prst="rect">
            <a:avLst/>
          </a:prstGeom>
          <a:noFill/>
        </p:spPr>
        <p:txBody>
          <a:bodyPr wrap="square" rtlCol="0">
            <a:spAutoFit/>
          </a:bodyPr>
          <a:lstStyle>
            <a:defPPr>
              <a:defRPr lang="ru-RU"/>
            </a:defPPr>
            <a:lvl1pPr algn="just">
              <a:defRPr sz="1200"/>
            </a:lvl1pPr>
          </a:lstStyle>
          <a:p>
            <a:r>
              <a:rPr lang="en-US" dirty="0"/>
              <a:t>transfers possible in Myanmar. </a:t>
            </a:r>
          </a:p>
          <a:p>
            <a:r>
              <a:rPr lang="en-US" dirty="0"/>
              <a:t>It is possible same-day settlement among all account-to-account transfers. </a:t>
            </a:r>
          </a:p>
        </p:txBody>
      </p:sp>
      <p:sp>
        <p:nvSpPr>
          <p:cNvPr id="23" name="Rectangle 22"/>
          <p:cNvSpPr/>
          <p:nvPr/>
        </p:nvSpPr>
        <p:spPr>
          <a:xfrm>
            <a:off x="5733292" y="1225298"/>
            <a:ext cx="3152632" cy="1015663"/>
          </a:xfrm>
          <a:prstGeom prst="rect">
            <a:avLst/>
          </a:prstGeom>
          <a:noFill/>
        </p:spPr>
        <p:txBody>
          <a:bodyPr wrap="square" rtlCol="0">
            <a:spAutoFit/>
          </a:bodyPr>
          <a:lstStyle/>
          <a:p>
            <a:pPr algn="just"/>
            <a:r>
              <a:rPr lang="en-US" sz="1200" dirty="0"/>
              <a:t>Different payment systems enables people to perform financial transactions using their mobile phones. Maximum limit per payment transaction per day is $164 (Classic account), $416 (Power account). </a:t>
            </a:r>
          </a:p>
        </p:txBody>
      </p:sp>
      <p:sp>
        <p:nvSpPr>
          <p:cNvPr id="25" name="Rectangle 24"/>
          <p:cNvSpPr/>
          <p:nvPr/>
        </p:nvSpPr>
        <p:spPr>
          <a:xfrm rot="16200000">
            <a:off x="-787641" y="1911099"/>
            <a:ext cx="2032460" cy="42727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More popular</a:t>
            </a:r>
            <a:endParaRPr lang="en-US" sz="1400" dirty="0"/>
          </a:p>
        </p:txBody>
      </p:sp>
      <p:sp>
        <p:nvSpPr>
          <p:cNvPr id="26" name="Rectangle 25"/>
          <p:cNvSpPr/>
          <p:nvPr/>
        </p:nvSpPr>
        <p:spPr>
          <a:xfrm rot="16200000">
            <a:off x="-801054" y="4157626"/>
            <a:ext cx="2069489" cy="42727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Less popular</a:t>
            </a:r>
            <a:endParaRPr lang="en-US" sz="1400" dirty="0"/>
          </a:p>
        </p:txBody>
      </p:sp>
      <p:sp>
        <p:nvSpPr>
          <p:cNvPr id="27" name="Rectangle 26"/>
          <p:cNvSpPr/>
          <p:nvPr/>
        </p:nvSpPr>
        <p:spPr>
          <a:xfrm>
            <a:off x="442228" y="687496"/>
            <a:ext cx="4028124" cy="4272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Easy to get an access</a:t>
            </a:r>
            <a:endParaRPr lang="en-US" sz="1400" dirty="0"/>
          </a:p>
        </p:txBody>
      </p:sp>
      <p:sp>
        <p:nvSpPr>
          <p:cNvPr id="28" name="Rectangle 27"/>
          <p:cNvSpPr/>
          <p:nvPr/>
        </p:nvSpPr>
        <p:spPr>
          <a:xfrm>
            <a:off x="4644008" y="681231"/>
            <a:ext cx="4275911" cy="42727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t>Hard to get an access</a:t>
            </a:r>
            <a:endParaRPr lang="en-US" sz="1400" dirty="0"/>
          </a:p>
        </p:txBody>
      </p:sp>
      <p:sp>
        <p:nvSpPr>
          <p:cNvPr id="29" name="TextBox 28"/>
          <p:cNvSpPr txBox="1"/>
          <p:nvPr/>
        </p:nvSpPr>
        <p:spPr>
          <a:xfrm>
            <a:off x="5541590" y="3615407"/>
            <a:ext cx="3363702" cy="646331"/>
          </a:xfrm>
          <a:prstGeom prst="rect">
            <a:avLst/>
          </a:prstGeom>
          <a:noFill/>
        </p:spPr>
        <p:txBody>
          <a:bodyPr wrap="square" rtlCol="0">
            <a:spAutoFit/>
          </a:bodyPr>
          <a:lstStyle/>
          <a:p>
            <a:pPr algn="just"/>
            <a:r>
              <a:rPr lang="en-US" sz="1200" dirty="0"/>
              <a:t>Big retail chain</a:t>
            </a:r>
            <a:r>
              <a:rPr lang="ru-RU" sz="1200" dirty="0"/>
              <a:t> «</a:t>
            </a:r>
            <a:r>
              <a:rPr lang="en-US" sz="1200" dirty="0"/>
              <a:t>Red Dot</a:t>
            </a:r>
            <a:r>
              <a:rPr lang="ru-RU" sz="1200" dirty="0"/>
              <a:t>»</a:t>
            </a:r>
            <a:r>
              <a:rPr lang="en-US" sz="1200" dirty="0"/>
              <a:t> with 10,000 of branches can accept to collect repayments from our customers. </a:t>
            </a:r>
          </a:p>
        </p:txBody>
      </p:sp>
      <p:cxnSp>
        <p:nvCxnSpPr>
          <p:cNvPr id="31" name="Straight Connector 30"/>
          <p:cNvCxnSpPr/>
          <p:nvPr/>
        </p:nvCxnSpPr>
        <p:spPr>
          <a:xfrm>
            <a:off x="4572000" y="1180135"/>
            <a:ext cx="0" cy="4337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28409" y="3285691"/>
            <a:ext cx="8474782" cy="508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9511" y="5852425"/>
            <a:ext cx="8706413" cy="30777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All payment channels are possible. We can start with bank transfers and shortly approach </a:t>
            </a:r>
            <a:r>
              <a:rPr lang="en-GB" sz="1400" dirty="0"/>
              <a:t>other </a:t>
            </a:r>
            <a:r>
              <a:rPr lang="en-US" sz="1400" dirty="0"/>
              <a:t>channels. </a:t>
            </a:r>
          </a:p>
        </p:txBody>
      </p:sp>
      <p:pic>
        <p:nvPicPr>
          <p:cNvPr id="30" name="Рисунок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158" y="4592364"/>
            <a:ext cx="651654" cy="457130"/>
          </a:xfrm>
          <a:prstGeom prst="rect">
            <a:avLst/>
          </a:prstGeom>
        </p:spPr>
      </p:pic>
      <p:pic>
        <p:nvPicPr>
          <p:cNvPr id="33" name="Рисунок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9676" y="4693185"/>
            <a:ext cx="889362" cy="336879"/>
          </a:xfrm>
          <a:prstGeom prst="rect">
            <a:avLst/>
          </a:prstGeom>
        </p:spPr>
      </p:pic>
      <p:pic>
        <p:nvPicPr>
          <p:cNvPr id="34" name="Рисунок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5525" y="4564678"/>
            <a:ext cx="673459" cy="673459"/>
          </a:xfrm>
          <a:prstGeom prst="rect">
            <a:avLst/>
          </a:prstGeom>
        </p:spPr>
      </p:pic>
      <p:pic>
        <p:nvPicPr>
          <p:cNvPr id="36" name="Рисунок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5411" y="4642353"/>
            <a:ext cx="853649" cy="491746"/>
          </a:xfrm>
          <a:prstGeom prst="rect">
            <a:avLst/>
          </a:prstGeom>
        </p:spPr>
      </p:pic>
      <p:pic>
        <p:nvPicPr>
          <p:cNvPr id="37" name="Рисунок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51" y="2635821"/>
            <a:ext cx="651654" cy="457130"/>
          </a:xfrm>
          <a:prstGeom prst="rect">
            <a:avLst/>
          </a:prstGeom>
        </p:spPr>
      </p:pic>
      <p:pic>
        <p:nvPicPr>
          <p:cNvPr id="38" name="Рисунок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7569" y="2736642"/>
            <a:ext cx="889362" cy="336879"/>
          </a:xfrm>
          <a:prstGeom prst="rect">
            <a:avLst/>
          </a:prstGeom>
        </p:spPr>
      </p:pic>
      <p:pic>
        <p:nvPicPr>
          <p:cNvPr id="39" name="Рисунок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3418" y="2608135"/>
            <a:ext cx="673459" cy="673459"/>
          </a:xfrm>
          <a:prstGeom prst="rect">
            <a:avLst/>
          </a:prstGeom>
        </p:spPr>
      </p:pic>
      <p:pic>
        <p:nvPicPr>
          <p:cNvPr id="40" name="Рисунок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3304" y="2685810"/>
            <a:ext cx="853649" cy="491746"/>
          </a:xfrm>
          <a:prstGeom prst="rect">
            <a:avLst/>
          </a:prstGeom>
        </p:spPr>
      </p:pic>
      <p:pic>
        <p:nvPicPr>
          <p:cNvPr id="41" name="Рисунок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50488" y="2551501"/>
            <a:ext cx="339980" cy="339980"/>
          </a:xfrm>
          <a:prstGeom prst="rect">
            <a:avLst/>
          </a:prstGeom>
        </p:spPr>
      </p:pic>
      <p:pic>
        <p:nvPicPr>
          <p:cNvPr id="42" name="Рисунок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33173" y="2562321"/>
            <a:ext cx="330819" cy="330819"/>
          </a:xfrm>
          <a:prstGeom prst="rect">
            <a:avLst/>
          </a:prstGeom>
        </p:spPr>
      </p:pic>
      <p:pic>
        <p:nvPicPr>
          <p:cNvPr id="43" name="Рисунок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09608" y="2548348"/>
            <a:ext cx="486646" cy="312844"/>
          </a:xfrm>
          <a:prstGeom prst="rect">
            <a:avLst/>
          </a:prstGeom>
        </p:spPr>
      </p:pic>
      <p:pic>
        <p:nvPicPr>
          <p:cNvPr id="44" name="Рисунок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52986" y="2573547"/>
            <a:ext cx="308368" cy="308368"/>
          </a:xfrm>
          <a:prstGeom prst="rect">
            <a:avLst/>
          </a:prstGeom>
        </p:spPr>
      </p:pic>
      <p:pic>
        <p:nvPicPr>
          <p:cNvPr id="45" name="Рисунок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80601" y="2576154"/>
            <a:ext cx="322537" cy="322537"/>
          </a:xfrm>
          <a:prstGeom prst="rect">
            <a:avLst/>
          </a:prstGeom>
        </p:spPr>
      </p:pic>
      <p:pic>
        <p:nvPicPr>
          <p:cNvPr id="46" name="Рисунок 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11555" y="2629784"/>
            <a:ext cx="741199" cy="197200"/>
          </a:xfrm>
          <a:prstGeom prst="rect">
            <a:avLst/>
          </a:prstGeom>
        </p:spPr>
      </p:pic>
      <p:pic>
        <p:nvPicPr>
          <p:cNvPr id="1026" name="Picture 2" descr="Картинки по запросу reddot myanm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11556" y="3499452"/>
            <a:ext cx="739802" cy="739802"/>
          </a:xfrm>
          <a:prstGeom prst="rect">
            <a:avLst/>
          </a:prstGeom>
          <a:noFill/>
          <a:extLst>
            <a:ext uri="{909E8E84-426E-40DD-AFC4-6F175D3DCCD1}">
              <a14:hiddenFill xmlns:a14="http://schemas.microsoft.com/office/drawing/2010/main">
                <a:solidFill>
                  <a:srgbClr val="FFFFFF"/>
                </a:solidFill>
              </a14:hiddenFill>
            </a:ext>
          </a:extLst>
        </p:spPr>
      </p:pic>
      <p:pic>
        <p:nvPicPr>
          <p:cNvPr id="47" name="Рисунок 4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89482" y="1413533"/>
            <a:ext cx="903305" cy="712986"/>
          </a:xfrm>
          <a:prstGeom prst="rect">
            <a:avLst/>
          </a:prstGeom>
        </p:spPr>
      </p:pic>
    </p:spTree>
    <p:extLst>
      <p:ext uri="{BB962C8B-B14F-4D97-AF65-F5344CB8AC3E}">
        <p14:creationId xmlns:p14="http://schemas.microsoft.com/office/powerpoint/2010/main" val="40869058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5. Digital sales</a:t>
            </a:r>
          </a:p>
        </p:txBody>
      </p:sp>
      <p:sp>
        <p:nvSpPr>
          <p:cNvPr id="4" name="Номер слайда 3"/>
          <p:cNvSpPr>
            <a:spLocks noGrp="1"/>
          </p:cNvSpPr>
          <p:nvPr>
            <p:ph type="sldNum" sz="quarter" idx="12"/>
          </p:nvPr>
        </p:nvSpPr>
        <p:spPr/>
        <p:txBody>
          <a:bodyPr/>
          <a:lstStyle/>
          <a:p>
            <a:fld id="{D7F305DA-160D-498F-B102-A1D8643B4A2C}" type="slidenum">
              <a:rPr lang="ru-RU" smtClean="0"/>
              <a:pPr/>
              <a:t>21</a:t>
            </a:fld>
            <a:endParaRPr lang="ru-RU"/>
          </a:p>
        </p:txBody>
      </p:sp>
    </p:spTree>
    <p:extLst>
      <p:ext uri="{BB962C8B-B14F-4D97-AF65-F5344CB8AC3E}">
        <p14:creationId xmlns:p14="http://schemas.microsoft.com/office/powerpoint/2010/main" val="2919758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40" y="145003"/>
            <a:ext cx="8159540" cy="312281"/>
          </a:xfrm>
        </p:spPr>
        <p:txBody>
          <a:bodyPr/>
          <a:lstStyle/>
          <a:p>
            <a:r>
              <a:rPr lang="en-US" dirty="0"/>
              <a:t>Facebook is the dominant digital channel</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22</a:t>
            </a:fld>
            <a:endParaRPr lang="ru-RU" dirty="0"/>
          </a:p>
        </p:txBody>
      </p:sp>
      <p:sp>
        <p:nvSpPr>
          <p:cNvPr id="4" name="Прямоугольник 3"/>
          <p:cNvSpPr/>
          <p:nvPr/>
        </p:nvSpPr>
        <p:spPr>
          <a:xfrm>
            <a:off x="188832" y="6467917"/>
            <a:ext cx="4224233" cy="307777"/>
          </a:xfrm>
          <a:prstGeom prst="rect">
            <a:avLst/>
          </a:prstGeom>
        </p:spPr>
        <p:txBody>
          <a:bodyPr wrap="none">
            <a:spAutoFit/>
          </a:bodyPr>
          <a:lstStyle/>
          <a:p>
            <a:r>
              <a:rPr lang="en-US" sz="1400" dirty="0">
                <a:solidFill>
                  <a:srgbClr val="444444"/>
                </a:solidFill>
                <a:latin typeface="Roboto"/>
              </a:rPr>
              <a:t>Source : </a:t>
            </a:r>
            <a:r>
              <a:rPr lang="en-US" sz="1400" dirty="0" err="1">
                <a:solidFill>
                  <a:srgbClr val="444444"/>
                </a:solidFill>
                <a:latin typeface="Roboto"/>
              </a:rPr>
              <a:t>OnDeviceResearch</a:t>
            </a:r>
            <a:r>
              <a:rPr lang="en-US" sz="1400" dirty="0">
                <a:solidFill>
                  <a:srgbClr val="444444"/>
                </a:solidFill>
                <a:latin typeface="Roboto"/>
              </a:rPr>
              <a:t> </a:t>
            </a:r>
            <a:r>
              <a:rPr lang="en-US" sz="1400" dirty="0">
                <a:solidFill>
                  <a:srgbClr val="444444"/>
                </a:solidFill>
                <a:latin typeface="Roboto"/>
                <a:hlinkClick r:id="rId3"/>
              </a:rPr>
              <a:t>http://goo.gl/Zxw3p5</a:t>
            </a:r>
            <a:r>
              <a:rPr lang="en-US" sz="1400" dirty="0">
                <a:solidFill>
                  <a:srgbClr val="444444"/>
                </a:solidFill>
                <a:latin typeface="Roboto"/>
              </a:rPr>
              <a:t> </a:t>
            </a:r>
            <a:endParaRPr lang="ru-RU" sz="1400" dirty="0"/>
          </a:p>
        </p:txBody>
      </p:sp>
      <p:grpSp>
        <p:nvGrpSpPr>
          <p:cNvPr id="3" name="Группа 2"/>
          <p:cNvGrpSpPr/>
          <p:nvPr/>
        </p:nvGrpSpPr>
        <p:grpSpPr>
          <a:xfrm>
            <a:off x="323528" y="620688"/>
            <a:ext cx="8215811" cy="4956791"/>
            <a:chOff x="323528" y="620688"/>
            <a:chExt cx="7200800" cy="4344411"/>
          </a:xfrm>
        </p:grpSpPr>
        <p:pic>
          <p:nvPicPr>
            <p:cNvPr id="11" name="Рисунок 10"/>
            <p:cNvPicPr>
              <a:picLocks noChangeAspect="1"/>
            </p:cNvPicPr>
            <p:nvPr/>
          </p:nvPicPr>
          <p:blipFill rotWithShape="1">
            <a:blip r:embed="rId4"/>
            <a:srcRect l="15167" t="18982" r="14747" b="5919"/>
            <a:stretch/>
          </p:blipFill>
          <p:spPr>
            <a:xfrm>
              <a:off x="323528" y="620688"/>
              <a:ext cx="7200800" cy="4344411"/>
            </a:xfrm>
            <a:prstGeom prst="rect">
              <a:avLst/>
            </a:prstGeom>
          </p:spPr>
        </p:pic>
        <p:pic>
          <p:nvPicPr>
            <p:cNvPr id="6" name="Рисунок 5"/>
            <p:cNvPicPr>
              <a:picLocks noChangeAspect="1"/>
            </p:cNvPicPr>
            <p:nvPr/>
          </p:nvPicPr>
          <p:blipFill rotWithShape="1">
            <a:blip r:embed="rId4"/>
            <a:srcRect l="15167" t="3521" r="73145" b="80872"/>
            <a:stretch/>
          </p:blipFill>
          <p:spPr>
            <a:xfrm>
              <a:off x="3039661" y="746750"/>
              <a:ext cx="1196553" cy="899599"/>
            </a:xfrm>
            <a:prstGeom prst="rect">
              <a:avLst/>
            </a:prstGeom>
          </p:spPr>
        </p:pic>
      </p:grpSp>
      <p:sp>
        <p:nvSpPr>
          <p:cNvPr id="21" name="TextBox 12"/>
          <p:cNvSpPr txBox="1">
            <a:spLocks/>
          </p:cNvSpPr>
          <p:nvPr/>
        </p:nvSpPr>
        <p:spPr>
          <a:xfrm>
            <a:off x="323528" y="5642664"/>
            <a:ext cx="8305800" cy="738664"/>
          </a:xfrm>
          <a:prstGeom prst="rect">
            <a:avLst/>
          </a:prstGeom>
          <a:solidFill>
            <a:schemeClr val="bg1"/>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95% of our internet users explore internet surface via Facebook. (including search requests, data sharing </a:t>
            </a:r>
            <a:r>
              <a:rPr lang="en-US" sz="1400" dirty="0" err="1"/>
              <a:t>etc</a:t>
            </a:r>
            <a:r>
              <a:rPr lang="en-US" sz="1400" dirty="0"/>
              <a:t>) </a:t>
            </a:r>
          </a:p>
          <a:p>
            <a:r>
              <a:rPr lang="en-US" sz="1400" dirty="0"/>
              <a:t>Facebook users annual growth is more than</a:t>
            </a:r>
            <a:r>
              <a:rPr lang="ru-RU" sz="1400" dirty="0"/>
              <a:t> 30% </a:t>
            </a:r>
            <a:r>
              <a:rPr lang="en-US" sz="1400" dirty="0"/>
              <a:t>(9,5 mln users in august 2016)</a:t>
            </a:r>
          </a:p>
          <a:p>
            <a:r>
              <a:rPr lang="en-US" sz="1400" dirty="0"/>
              <a:t>Mobile operators in Myanmar offer free access to Facebook. </a:t>
            </a:r>
          </a:p>
        </p:txBody>
      </p:sp>
    </p:spTree>
    <p:extLst>
      <p:ext uri="{BB962C8B-B14F-4D97-AF65-F5344CB8AC3E}">
        <p14:creationId xmlns:p14="http://schemas.microsoft.com/office/powerpoint/2010/main" val="2726550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40" y="145003"/>
            <a:ext cx="8159540" cy="312281"/>
          </a:xfrm>
        </p:spPr>
        <p:txBody>
          <a:bodyPr/>
          <a:lstStyle/>
          <a:p>
            <a:r>
              <a:rPr lang="en-US" dirty="0"/>
              <a:t>Facts from Myanmar digital space</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Рисунок 2"/>
          <p:cNvPicPr>
            <a:picLocks noChangeAspect="1"/>
          </p:cNvPicPr>
          <p:nvPr/>
        </p:nvPicPr>
        <p:blipFill rotWithShape="1">
          <a:blip r:embed="rId3"/>
          <a:srcRect l="15350" t="15619" r="16138" b="10586"/>
          <a:stretch/>
        </p:blipFill>
        <p:spPr>
          <a:xfrm>
            <a:off x="4081496" y="1943100"/>
            <a:ext cx="5030030" cy="3050627"/>
          </a:xfrm>
          <a:prstGeom prst="rect">
            <a:avLst/>
          </a:prstGeom>
        </p:spPr>
      </p:pic>
      <p:pic>
        <p:nvPicPr>
          <p:cNvPr id="4" name="Рисунок 3"/>
          <p:cNvPicPr>
            <a:picLocks noChangeAspect="1"/>
          </p:cNvPicPr>
          <p:nvPr/>
        </p:nvPicPr>
        <p:blipFill rotWithShape="1">
          <a:blip r:embed="rId4"/>
          <a:srcRect l="15750" t="16185" r="16526" b="9385"/>
          <a:stretch/>
        </p:blipFill>
        <p:spPr>
          <a:xfrm>
            <a:off x="119002" y="3809999"/>
            <a:ext cx="3957810" cy="2449171"/>
          </a:xfrm>
          <a:prstGeom prst="rect">
            <a:avLst/>
          </a:prstGeom>
        </p:spPr>
      </p:pic>
      <p:pic>
        <p:nvPicPr>
          <p:cNvPr id="5" name="Рисунок 4"/>
          <p:cNvPicPr>
            <a:picLocks noChangeAspect="1"/>
          </p:cNvPicPr>
          <p:nvPr/>
        </p:nvPicPr>
        <p:blipFill rotWithShape="1">
          <a:blip r:embed="rId5"/>
          <a:srcRect l="15733" t="38234" r="18118" b="13297"/>
          <a:stretch/>
        </p:blipFill>
        <p:spPr>
          <a:xfrm>
            <a:off x="25111" y="1658976"/>
            <a:ext cx="4056385" cy="1673546"/>
          </a:xfrm>
          <a:prstGeom prst="rect">
            <a:avLst/>
          </a:prstGeom>
        </p:spPr>
      </p:pic>
      <p:sp>
        <p:nvSpPr>
          <p:cNvPr id="8"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23</a:t>
            </a:fld>
            <a:endParaRPr lang="ru-RU" dirty="0"/>
          </a:p>
        </p:txBody>
      </p:sp>
      <p:sp>
        <p:nvSpPr>
          <p:cNvPr id="9" name="Прямоугольник 8"/>
          <p:cNvSpPr/>
          <p:nvPr/>
        </p:nvSpPr>
        <p:spPr>
          <a:xfrm>
            <a:off x="188832" y="6467917"/>
            <a:ext cx="4002442" cy="307777"/>
          </a:xfrm>
          <a:prstGeom prst="rect">
            <a:avLst/>
          </a:prstGeom>
        </p:spPr>
        <p:txBody>
          <a:bodyPr wrap="none">
            <a:spAutoFit/>
          </a:bodyPr>
          <a:lstStyle/>
          <a:p>
            <a:r>
              <a:rPr lang="en-US" sz="1400" dirty="0">
                <a:solidFill>
                  <a:srgbClr val="444444"/>
                </a:solidFill>
                <a:latin typeface="Roboto"/>
              </a:rPr>
              <a:t>Source : </a:t>
            </a:r>
            <a:r>
              <a:rPr lang="en-US" sz="1400" dirty="0" err="1">
                <a:solidFill>
                  <a:srgbClr val="444444"/>
                </a:solidFill>
                <a:latin typeface="Roboto"/>
              </a:rPr>
              <a:t>OnDeviceResearch</a:t>
            </a:r>
            <a:r>
              <a:rPr lang="en-US" sz="1400" dirty="0">
                <a:solidFill>
                  <a:srgbClr val="444444"/>
                </a:solidFill>
                <a:latin typeface="Roboto"/>
              </a:rPr>
              <a:t> </a:t>
            </a:r>
            <a:r>
              <a:rPr lang="en-US" sz="1400" dirty="0">
                <a:hlinkClick r:id="rId6"/>
              </a:rPr>
              <a:t>http://goo.gl/TJ8jYC</a:t>
            </a:r>
            <a:r>
              <a:rPr lang="en-US" sz="1400" dirty="0"/>
              <a:t> </a:t>
            </a:r>
            <a:endParaRPr lang="ru-RU" sz="1400" dirty="0"/>
          </a:p>
        </p:txBody>
      </p:sp>
      <p:pic>
        <p:nvPicPr>
          <p:cNvPr id="13" name="Рисунок 12"/>
          <p:cNvPicPr>
            <a:picLocks noChangeAspect="1"/>
          </p:cNvPicPr>
          <p:nvPr/>
        </p:nvPicPr>
        <p:blipFill rotWithShape="1">
          <a:blip r:embed="rId5"/>
          <a:srcRect l="15733" t="16947" r="41961" b="64682"/>
          <a:stretch/>
        </p:blipFill>
        <p:spPr>
          <a:xfrm>
            <a:off x="119002" y="1024657"/>
            <a:ext cx="2594289" cy="634319"/>
          </a:xfrm>
          <a:prstGeom prst="rect">
            <a:avLst/>
          </a:prstGeom>
        </p:spPr>
      </p:pic>
      <p:sp>
        <p:nvSpPr>
          <p:cNvPr id="14" name="Title 1"/>
          <p:cNvSpPr txBox="1">
            <a:spLocks/>
          </p:cNvSpPr>
          <p:nvPr/>
        </p:nvSpPr>
        <p:spPr>
          <a:xfrm>
            <a:off x="0" y="686826"/>
            <a:ext cx="3115322"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sz="2000" dirty="0">
                <a:solidFill>
                  <a:schemeClr val="tx1"/>
                </a:solidFill>
              </a:rPr>
              <a:t>Monopoly for Viber:</a:t>
            </a:r>
          </a:p>
        </p:txBody>
      </p:sp>
      <p:pic>
        <p:nvPicPr>
          <p:cNvPr id="10" name="Рисунок 9"/>
          <p:cNvPicPr>
            <a:picLocks noChangeAspect="1"/>
          </p:cNvPicPr>
          <p:nvPr/>
        </p:nvPicPr>
        <p:blipFill rotWithShape="1">
          <a:blip r:embed="rId5"/>
          <a:srcRect l="65540" t="10080" r="19552" b="64847"/>
          <a:stretch/>
        </p:blipFill>
        <p:spPr>
          <a:xfrm>
            <a:off x="2743199" y="800099"/>
            <a:ext cx="914207" cy="865723"/>
          </a:xfrm>
          <a:prstGeom prst="rect">
            <a:avLst/>
          </a:prstGeom>
        </p:spPr>
      </p:pic>
      <p:sp>
        <p:nvSpPr>
          <p:cNvPr id="15" name="Title 1"/>
          <p:cNvSpPr txBox="1">
            <a:spLocks/>
          </p:cNvSpPr>
          <p:nvPr/>
        </p:nvSpPr>
        <p:spPr>
          <a:xfrm>
            <a:off x="4076812" y="1619193"/>
            <a:ext cx="3115322"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sz="2000" dirty="0">
                <a:solidFill>
                  <a:schemeClr val="tx1"/>
                </a:solidFill>
              </a:rPr>
              <a:t>Android nation:</a:t>
            </a:r>
          </a:p>
        </p:txBody>
      </p:sp>
      <p:sp>
        <p:nvSpPr>
          <p:cNvPr id="16" name="Title 1"/>
          <p:cNvSpPr txBox="1">
            <a:spLocks/>
          </p:cNvSpPr>
          <p:nvPr/>
        </p:nvSpPr>
        <p:spPr>
          <a:xfrm>
            <a:off x="30557" y="3525901"/>
            <a:ext cx="3115322"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sz="2000" dirty="0">
                <a:solidFill>
                  <a:schemeClr val="tx1"/>
                </a:solidFill>
              </a:rPr>
              <a:t>Huawei`s utter dominance:</a:t>
            </a:r>
          </a:p>
        </p:txBody>
      </p:sp>
    </p:spTree>
    <p:extLst>
      <p:ext uri="{BB962C8B-B14F-4D97-AF65-F5344CB8AC3E}">
        <p14:creationId xmlns:p14="http://schemas.microsoft.com/office/powerpoint/2010/main" val="1906490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txBox="1">
            <a:spLocks/>
          </p:cNvSpPr>
          <p:nvPr/>
        </p:nvSpPr>
        <p:spPr>
          <a:xfrm>
            <a:off x="201641" y="21135"/>
            <a:ext cx="7754735" cy="52754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dirty="0"/>
              <a:t>Life testing of Myanmar digital space</a:t>
            </a:r>
          </a:p>
        </p:txBody>
      </p:sp>
      <p:sp>
        <p:nvSpPr>
          <p:cNvPr id="6"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24</a:t>
            </a:fld>
            <a:endParaRPr lang="ru-RU" dirty="0"/>
          </a:p>
        </p:txBody>
      </p:sp>
      <p:sp>
        <p:nvSpPr>
          <p:cNvPr id="2" name="Прямоугольник 1"/>
          <p:cNvSpPr/>
          <p:nvPr/>
        </p:nvSpPr>
        <p:spPr>
          <a:xfrm>
            <a:off x="361347" y="1124744"/>
            <a:ext cx="8424936" cy="3970318"/>
          </a:xfrm>
          <a:prstGeom prst="rect">
            <a:avLst/>
          </a:prstGeom>
        </p:spPr>
        <p:txBody>
          <a:bodyPr wrap="square">
            <a:spAutoFit/>
          </a:bodyPr>
          <a:lstStyle/>
          <a:p>
            <a:pPr algn="just"/>
            <a:r>
              <a:rPr lang="en-US" dirty="0"/>
              <a:t>	Like most Southeast Asian countries, Facebook in Myanmar is the main sales channel.</a:t>
            </a:r>
            <a:r>
              <a:rPr lang="ru-RU" dirty="0"/>
              <a:t> </a:t>
            </a:r>
            <a:r>
              <a:rPr lang="ru-RU" dirty="0" err="1"/>
              <a:t>Therefore</a:t>
            </a:r>
            <a:r>
              <a:rPr lang="ru-RU" dirty="0"/>
              <a:t>, </a:t>
            </a:r>
            <a:r>
              <a:rPr lang="en-US" dirty="0"/>
              <a:t>Facebook</a:t>
            </a:r>
            <a:r>
              <a:rPr lang="ru-RU" dirty="0"/>
              <a:t> </a:t>
            </a:r>
            <a:r>
              <a:rPr lang="ru-RU" dirty="0" err="1"/>
              <a:t>was</a:t>
            </a:r>
            <a:r>
              <a:rPr lang="ru-RU" dirty="0"/>
              <a:t> </a:t>
            </a:r>
            <a:r>
              <a:rPr lang="ru-RU" dirty="0" err="1"/>
              <a:t>chosen</a:t>
            </a:r>
            <a:r>
              <a:rPr lang="ru-RU" dirty="0"/>
              <a:t> </a:t>
            </a:r>
            <a:r>
              <a:rPr lang="ru-RU" dirty="0" err="1"/>
              <a:t>for</a:t>
            </a:r>
            <a:r>
              <a:rPr lang="ru-RU" dirty="0"/>
              <a:t> </a:t>
            </a:r>
            <a:r>
              <a:rPr lang="ru-RU" dirty="0" err="1"/>
              <a:t>the</a:t>
            </a:r>
            <a:r>
              <a:rPr lang="ru-RU" dirty="0"/>
              <a:t> </a:t>
            </a:r>
            <a:r>
              <a:rPr lang="en-US" dirty="0"/>
              <a:t>pilot testing for our loan product</a:t>
            </a:r>
            <a:r>
              <a:rPr lang="ru-RU" dirty="0"/>
              <a:t>.</a:t>
            </a:r>
            <a:endParaRPr lang="en-US" dirty="0"/>
          </a:p>
          <a:p>
            <a:pPr algn="just"/>
            <a:endParaRPr lang="en-US" dirty="0"/>
          </a:p>
          <a:p>
            <a:pPr algn="just"/>
            <a:r>
              <a:rPr lang="en-US" b="1" dirty="0"/>
              <a:t>Pilot Description:</a:t>
            </a:r>
          </a:p>
          <a:p>
            <a:pPr marL="342900" indent="-342900" algn="just">
              <a:buAutoNum type="arabicPeriod"/>
            </a:pPr>
            <a:r>
              <a:rPr lang="en-US" dirty="0"/>
              <a:t>The creation of advertisements. For the viral effect we choose images with local currency, short and simple slogan.</a:t>
            </a:r>
          </a:p>
          <a:p>
            <a:pPr marL="342900" indent="-342900" algn="just">
              <a:buAutoNum type="arabicPeriod"/>
            </a:pPr>
            <a:r>
              <a:rPr lang="en-US" dirty="0"/>
              <a:t>Targeting: men and women from 23 years to 65 years. Personal interests: finance, personal loans.</a:t>
            </a:r>
          </a:p>
          <a:p>
            <a:pPr algn="just"/>
            <a:endParaRPr lang="en-US" dirty="0"/>
          </a:p>
          <a:p>
            <a:pPr algn="just"/>
            <a:r>
              <a:rPr lang="en-US" b="1" dirty="0"/>
              <a:t>Pilot results:</a:t>
            </a:r>
          </a:p>
          <a:p>
            <a:pPr algn="just"/>
            <a:r>
              <a:rPr lang="en-US" dirty="0"/>
              <a:t>	In 2 days of advertising we have got about 12,000 website visitors and 494 successful applications for the price of 6 cents each. </a:t>
            </a:r>
          </a:p>
          <a:p>
            <a:pPr algn="just"/>
            <a:r>
              <a:rPr lang="en-US" dirty="0"/>
              <a:t>	Advertisements have a great viral effect, which led the average cost of site visitor for less 1 cent. </a:t>
            </a:r>
          </a:p>
        </p:txBody>
      </p:sp>
    </p:spTree>
    <p:extLst>
      <p:ext uri="{BB962C8B-B14F-4D97-AF65-F5344CB8AC3E}">
        <p14:creationId xmlns:p14="http://schemas.microsoft.com/office/powerpoint/2010/main" val="585798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11000" y="764704"/>
            <a:ext cx="3509472" cy="26642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79512" y="164391"/>
            <a:ext cx="8159540" cy="312281"/>
          </a:xfrm>
        </p:spPr>
        <p:txBody>
          <a:bodyPr/>
          <a:lstStyle/>
          <a:p>
            <a:pPr fontAlgn="t"/>
            <a:r>
              <a:rPr lang="en-US" dirty="0"/>
              <a:t>Online advertising test: Advertising slogan</a:t>
            </a:r>
            <a:endParaRPr lang="en-US" dirty="0">
              <a:solidFill>
                <a:srgbClr val="000000"/>
              </a:solidFill>
              <a:latin typeface="Calibri" panose="020F05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80" y="771872"/>
            <a:ext cx="4867275" cy="5105400"/>
          </a:xfrm>
          <a:prstGeom prst="rect">
            <a:avLst/>
          </a:prstGeom>
        </p:spPr>
      </p:pic>
      <p:sp>
        <p:nvSpPr>
          <p:cNvPr id="7" name="Rectangle 6"/>
          <p:cNvSpPr/>
          <p:nvPr/>
        </p:nvSpPr>
        <p:spPr>
          <a:xfrm>
            <a:off x="5311000" y="767019"/>
            <a:ext cx="3509472" cy="2585323"/>
          </a:xfrm>
          <a:prstGeom prst="rect">
            <a:avLst/>
          </a:prstGeom>
        </p:spPr>
        <p:txBody>
          <a:bodyPr wrap="square">
            <a:spAutoFit/>
          </a:bodyPr>
          <a:lstStyle/>
          <a:p>
            <a:r>
              <a:rPr lang="en-US" b="1" dirty="0"/>
              <a:t>Our slogan: </a:t>
            </a:r>
          </a:p>
          <a:p>
            <a:endParaRPr lang="en-US" b="1" dirty="0"/>
          </a:p>
          <a:p>
            <a:r>
              <a:rPr lang="en-US" i="1" dirty="0"/>
              <a:t>Need Cash Urgently? </a:t>
            </a:r>
          </a:p>
          <a:p>
            <a:endParaRPr lang="en-US" i="1" dirty="0"/>
          </a:p>
          <a:p>
            <a:r>
              <a:rPr lang="en-US" i="1" dirty="0"/>
              <a:t>Borrow up to 500.000! Fast and easy application process. </a:t>
            </a:r>
          </a:p>
          <a:p>
            <a:r>
              <a:rPr lang="en-US" i="1" dirty="0"/>
              <a:t>Apply online now!</a:t>
            </a:r>
          </a:p>
          <a:p>
            <a:endParaRPr lang="en-US" i="1" dirty="0"/>
          </a:p>
          <a:p>
            <a:r>
              <a:rPr lang="en-US" i="1" dirty="0"/>
              <a:t>Easy to apply. Easy to get.</a:t>
            </a:r>
            <a:endParaRPr lang="en-US" dirty="0"/>
          </a:p>
        </p:txBody>
      </p:sp>
      <p:sp>
        <p:nvSpPr>
          <p:cNvPr id="8"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25</a:t>
            </a:fld>
            <a:endParaRPr lang="ru-RU"/>
          </a:p>
        </p:txBody>
      </p:sp>
    </p:spTree>
    <p:extLst>
      <p:ext uri="{BB962C8B-B14F-4D97-AF65-F5344CB8AC3E}">
        <p14:creationId xmlns:p14="http://schemas.microsoft.com/office/powerpoint/2010/main" val="2630027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txBox="1">
            <a:spLocks/>
          </p:cNvSpPr>
          <p:nvPr/>
        </p:nvSpPr>
        <p:spPr>
          <a:xfrm>
            <a:off x="251520" y="44624"/>
            <a:ext cx="7754735" cy="52754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dirty="0"/>
              <a:t>Customers acquisition via Facebook</a:t>
            </a:r>
          </a:p>
        </p:txBody>
      </p:sp>
      <p:sp>
        <p:nvSpPr>
          <p:cNvPr id="6"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26</a:t>
            </a:fld>
            <a:endParaRPr lang="ru-RU" dirty="0"/>
          </a:p>
        </p:txBody>
      </p:sp>
      <p:pic>
        <p:nvPicPr>
          <p:cNvPr id="3" name="Рисунок 2"/>
          <p:cNvPicPr>
            <a:picLocks noChangeAspect="1"/>
          </p:cNvPicPr>
          <p:nvPr/>
        </p:nvPicPr>
        <p:blipFill rotWithShape="1">
          <a:blip r:embed="rId2"/>
          <a:srcRect l="74321" t="47179" r="6779" b="9781"/>
          <a:stretch/>
        </p:blipFill>
        <p:spPr>
          <a:xfrm>
            <a:off x="5830786" y="615285"/>
            <a:ext cx="3288407" cy="3821828"/>
          </a:xfrm>
          <a:prstGeom prst="rect">
            <a:avLst/>
          </a:prstGeom>
        </p:spPr>
      </p:pic>
      <p:pic>
        <p:nvPicPr>
          <p:cNvPr id="9" name="Рисунок 8"/>
          <p:cNvPicPr>
            <a:picLocks noChangeAspect="1"/>
          </p:cNvPicPr>
          <p:nvPr/>
        </p:nvPicPr>
        <p:blipFill rotWithShape="1">
          <a:blip r:embed="rId3"/>
          <a:srcRect l="75003" t="46752" r="6717" b="8191"/>
          <a:stretch/>
        </p:blipFill>
        <p:spPr>
          <a:xfrm>
            <a:off x="-1" y="619974"/>
            <a:ext cx="3034517" cy="3817139"/>
          </a:xfrm>
          <a:prstGeom prst="rect">
            <a:avLst/>
          </a:prstGeom>
        </p:spPr>
      </p:pic>
      <p:sp>
        <p:nvSpPr>
          <p:cNvPr id="18" name="Заголовок 1"/>
          <p:cNvSpPr txBox="1">
            <a:spLocks/>
          </p:cNvSpPr>
          <p:nvPr/>
        </p:nvSpPr>
        <p:spPr>
          <a:xfrm>
            <a:off x="73092" y="4379141"/>
            <a:ext cx="4498908" cy="1944216"/>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sz="2000" b="1" dirty="0">
                <a:solidFill>
                  <a:schemeClr val="tx1"/>
                </a:solidFill>
              </a:rPr>
              <a:t>Our slogan: </a:t>
            </a:r>
          </a:p>
          <a:p>
            <a:r>
              <a:rPr lang="en-US" sz="2000" i="1" dirty="0">
                <a:solidFill>
                  <a:schemeClr val="tx1"/>
                </a:solidFill>
              </a:rPr>
              <a:t>- Need Cash Urgently? </a:t>
            </a:r>
          </a:p>
          <a:p>
            <a:r>
              <a:rPr lang="en-US" sz="2000" i="1" dirty="0">
                <a:solidFill>
                  <a:schemeClr val="tx1"/>
                </a:solidFill>
              </a:rPr>
              <a:t>- Borrow up to 500.000! Fast and easy application process. Apply online now!</a:t>
            </a:r>
          </a:p>
          <a:p>
            <a:r>
              <a:rPr lang="en-US" sz="2000" i="1" dirty="0">
                <a:solidFill>
                  <a:schemeClr val="tx1"/>
                </a:solidFill>
              </a:rPr>
              <a:t>- Easy to apply. Easy to get.</a:t>
            </a:r>
          </a:p>
        </p:txBody>
      </p:sp>
      <p:pic>
        <p:nvPicPr>
          <p:cNvPr id="7" name="Рисунок 6"/>
          <p:cNvPicPr>
            <a:picLocks noChangeAspect="1"/>
          </p:cNvPicPr>
          <p:nvPr/>
        </p:nvPicPr>
        <p:blipFill rotWithShape="1">
          <a:blip r:embed="rId4"/>
          <a:srcRect l="75044" t="46743" r="6844" b="9950"/>
          <a:stretch/>
        </p:blipFill>
        <p:spPr>
          <a:xfrm>
            <a:off x="2876847" y="627861"/>
            <a:ext cx="3131929" cy="3821828"/>
          </a:xfrm>
          <a:prstGeom prst="rect">
            <a:avLst/>
          </a:prstGeom>
        </p:spPr>
      </p:pic>
      <p:sp>
        <p:nvSpPr>
          <p:cNvPr id="2" name="Прямоугольник 1"/>
          <p:cNvSpPr/>
          <p:nvPr/>
        </p:nvSpPr>
        <p:spPr>
          <a:xfrm>
            <a:off x="5220072" y="4636874"/>
            <a:ext cx="3763643" cy="1600438"/>
          </a:xfrm>
          <a:prstGeom prst="rect">
            <a:avLst/>
          </a:prstGeom>
          <a:ln>
            <a:solidFill>
              <a:srgbClr val="0070C0"/>
            </a:solidFill>
          </a:ln>
        </p:spPr>
        <p:txBody>
          <a:bodyPr wrap="square">
            <a:spAutoFit/>
          </a:bodyPr>
          <a:lstStyle/>
          <a:p>
            <a:r>
              <a:rPr lang="en-US" sz="1400" b="1" dirty="0"/>
              <a:t>Results in 2 days only :</a:t>
            </a:r>
          </a:p>
          <a:p>
            <a:pPr marL="285750" indent="-285750">
              <a:buFontTx/>
              <a:buChar char="-"/>
            </a:pPr>
            <a:r>
              <a:rPr lang="en-US" sz="1400" dirty="0"/>
              <a:t>2 500 Post shares</a:t>
            </a:r>
          </a:p>
          <a:p>
            <a:pPr marL="285750" indent="-285750">
              <a:buFontTx/>
              <a:buChar char="-"/>
            </a:pPr>
            <a:r>
              <a:rPr lang="en-US" sz="1400" dirty="0"/>
              <a:t>4 700 Likes</a:t>
            </a:r>
          </a:p>
          <a:p>
            <a:pPr marL="285750" indent="-285750">
              <a:buFontTx/>
              <a:buChar char="-"/>
            </a:pPr>
            <a:r>
              <a:rPr lang="en-US" sz="1400" dirty="0"/>
              <a:t>388 Comments</a:t>
            </a:r>
          </a:p>
          <a:p>
            <a:r>
              <a:rPr lang="en-US" sz="1400" b="1" dirty="0"/>
              <a:t>high efficiency of advertising campaign due to</a:t>
            </a:r>
            <a:r>
              <a:rPr lang="en-US" sz="1400" dirty="0"/>
              <a:t> </a:t>
            </a:r>
          </a:p>
          <a:p>
            <a:pPr marL="285750" indent="-285750">
              <a:buFontTx/>
              <a:buChar char="-"/>
            </a:pPr>
            <a:r>
              <a:rPr lang="en-US" sz="1400" dirty="0"/>
              <a:t>Viral effect </a:t>
            </a:r>
          </a:p>
          <a:p>
            <a:pPr marL="285750" indent="-285750">
              <a:buFontTx/>
              <a:buChar char="-"/>
            </a:pPr>
            <a:r>
              <a:rPr lang="en-US" sz="1400" dirty="0"/>
              <a:t>Novelty offer</a:t>
            </a:r>
          </a:p>
        </p:txBody>
      </p:sp>
    </p:spTree>
    <p:extLst>
      <p:ext uri="{BB962C8B-B14F-4D97-AF65-F5344CB8AC3E}">
        <p14:creationId xmlns:p14="http://schemas.microsoft.com/office/powerpoint/2010/main" val="1978107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9145016" cy="360040"/>
          </a:xfrm>
        </p:spPr>
        <p:txBody>
          <a:bodyPr/>
          <a:lstStyle/>
          <a:p>
            <a:r>
              <a:rPr lang="en-US" dirty="0"/>
              <a:t>Online advertising test: website site design</a:t>
            </a:r>
            <a:endParaRPr lang="ru-RU" dirty="0"/>
          </a:p>
        </p:txBody>
      </p:sp>
      <p:sp>
        <p:nvSpPr>
          <p:cNvPr id="4" name="Slide Number Placeholder 3"/>
          <p:cNvSpPr>
            <a:spLocks noGrp="1"/>
          </p:cNvSpPr>
          <p:nvPr>
            <p:ph type="sldNum" sz="quarter" idx="12"/>
          </p:nvPr>
        </p:nvSpPr>
        <p:spPr/>
        <p:txBody>
          <a:bodyPr/>
          <a:lstStyle/>
          <a:p>
            <a:fld id="{D7F305DA-160D-498F-B102-A1D8643B4A2C}" type="slidenum">
              <a:rPr lang="ru-RU" smtClean="0"/>
              <a:pPr/>
              <a:t>27</a:t>
            </a:fld>
            <a:endParaRPr lang="ru-RU"/>
          </a:p>
        </p:txBody>
      </p:sp>
      <p:pic>
        <p:nvPicPr>
          <p:cNvPr id="6" name="Picture 5"/>
          <p:cNvPicPr>
            <a:picLocks noChangeAspect="1"/>
          </p:cNvPicPr>
          <p:nvPr/>
        </p:nvPicPr>
        <p:blipFill>
          <a:blip r:embed="rId2"/>
          <a:stretch>
            <a:fillRect/>
          </a:stretch>
        </p:blipFill>
        <p:spPr>
          <a:xfrm>
            <a:off x="791717" y="640950"/>
            <a:ext cx="7632847" cy="5686871"/>
          </a:xfrm>
          <a:prstGeom prst="rect">
            <a:avLst/>
          </a:prstGeom>
        </p:spPr>
      </p:pic>
      <p:sp>
        <p:nvSpPr>
          <p:cNvPr id="7" name="TextBox 6"/>
          <p:cNvSpPr txBox="1"/>
          <p:nvPr/>
        </p:nvSpPr>
        <p:spPr>
          <a:xfrm>
            <a:off x="1106751" y="6017188"/>
            <a:ext cx="4285660" cy="369332"/>
          </a:xfrm>
          <a:prstGeom prst="rect">
            <a:avLst/>
          </a:prstGeom>
          <a:noFill/>
        </p:spPr>
        <p:txBody>
          <a:bodyPr wrap="none" rtlCol="0">
            <a:spAutoFit/>
          </a:bodyPr>
          <a:lstStyle/>
          <a:p>
            <a:r>
              <a:rPr lang="en-US" dirty="0">
                <a:solidFill>
                  <a:schemeClr val="bg1"/>
                </a:solidFill>
              </a:rPr>
              <a:t>We used MY model for the test campaign. </a:t>
            </a:r>
            <a:endParaRPr lang="ru-RU" dirty="0">
              <a:solidFill>
                <a:schemeClr val="bg1"/>
              </a:solidFill>
            </a:endParaRPr>
          </a:p>
        </p:txBody>
      </p:sp>
      <p:sp>
        <p:nvSpPr>
          <p:cNvPr id="8" name="Oval 7"/>
          <p:cNvSpPr/>
          <p:nvPr/>
        </p:nvSpPr>
        <p:spPr>
          <a:xfrm>
            <a:off x="2195736" y="4365104"/>
            <a:ext cx="1152128"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58151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dirty="0"/>
              <a:t>Online advertising test: </a:t>
            </a:r>
            <a:r>
              <a:rPr lang="en-US" dirty="0" err="1"/>
              <a:t>Successfull</a:t>
            </a:r>
            <a:r>
              <a:rPr lang="en-US" dirty="0"/>
              <a:t> applications</a:t>
            </a:r>
            <a:endParaRPr lang="en-US" dirty="0">
              <a:solidFill>
                <a:srgbClr val="000000"/>
              </a:solidFill>
              <a:latin typeface="Calibri" panose="020F0502020204030204" pitchFamily="34" charset="0"/>
            </a:endParaRPr>
          </a:p>
        </p:txBody>
      </p:sp>
      <p:graphicFrame>
        <p:nvGraphicFramePr>
          <p:cNvPr id="7" name="Chart 6"/>
          <p:cNvGraphicFramePr>
            <a:graphicFrameLocks/>
          </p:cNvGraphicFramePr>
          <p:nvPr>
            <p:extLst/>
          </p:nvPr>
        </p:nvGraphicFramePr>
        <p:xfrm>
          <a:off x="298842" y="692696"/>
          <a:ext cx="8352928" cy="4608512"/>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Straight Connector 3"/>
          <p:cNvCxnSpPr/>
          <p:nvPr/>
        </p:nvCxnSpPr>
        <p:spPr>
          <a:xfrm>
            <a:off x="2483768" y="692696"/>
            <a:ext cx="72008" cy="4464496"/>
          </a:xfrm>
          <a:prstGeom prst="line">
            <a:avLst/>
          </a:prstGeom>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7077665" y="908720"/>
            <a:ext cx="1370503"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FB-advertising</a:t>
            </a:r>
          </a:p>
        </p:txBody>
      </p:sp>
      <p:sp>
        <p:nvSpPr>
          <p:cNvPr id="8" name="Rectangle 7"/>
          <p:cNvSpPr/>
          <p:nvPr/>
        </p:nvSpPr>
        <p:spPr>
          <a:xfrm>
            <a:off x="349190" y="5564991"/>
            <a:ext cx="8304375" cy="738664"/>
          </a:xfrm>
          <a:prstGeom prst="rect">
            <a:avLst/>
          </a:prstGeom>
          <a:solidFill>
            <a:schemeClr val="accent1">
              <a:lumMod val="20000"/>
              <a:lumOff val="80000"/>
            </a:schemeClr>
          </a:solidFill>
          <a:ln>
            <a:solidFill>
              <a:schemeClr val="tx1"/>
            </a:solidFill>
          </a:ln>
        </p:spPr>
        <p:txBody>
          <a:bodyPr wrap="square">
            <a:spAutoFit/>
          </a:bodyPr>
          <a:lstStyle/>
          <a:p>
            <a:r>
              <a:rPr lang="en-US" sz="1400" dirty="0"/>
              <a:t>Date of advertising: 13-14 Aug</a:t>
            </a:r>
          </a:p>
          <a:p>
            <a:r>
              <a:rPr lang="en-US" sz="1400" dirty="0"/>
              <a:t>13 Aug</a:t>
            </a:r>
            <a:r>
              <a:rPr lang="ru-RU" sz="1400" dirty="0"/>
              <a:t> – 14 </a:t>
            </a:r>
            <a:r>
              <a:rPr lang="en-US" sz="1400" dirty="0"/>
              <a:t>Aug 472 Success app</a:t>
            </a:r>
          </a:p>
          <a:p>
            <a:r>
              <a:rPr lang="en-US" sz="1400" dirty="0"/>
              <a:t>From 15 Aug to 21 Aug (“long tail”) – 205 success app as “referrer” and “direct-traffic”</a:t>
            </a:r>
          </a:p>
        </p:txBody>
      </p:sp>
      <p:sp>
        <p:nvSpPr>
          <p:cNvPr id="9"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28</a:t>
            </a:fld>
            <a:endParaRPr lang="ru-RU"/>
          </a:p>
        </p:txBody>
      </p:sp>
    </p:spTree>
    <p:extLst>
      <p:ext uri="{BB962C8B-B14F-4D97-AF65-F5344CB8AC3E}">
        <p14:creationId xmlns:p14="http://schemas.microsoft.com/office/powerpoint/2010/main" val="15772320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dirty="0"/>
              <a:t>Online advertising test: sales results 13-14 Aug</a:t>
            </a:r>
            <a:endParaRPr lang="en-US" dirty="0">
              <a:solidFill>
                <a:srgbClr val="000000"/>
              </a:solidFill>
              <a:latin typeface="Calibri" panose="020F0502020204030204" pitchFamily="34" charset="0"/>
            </a:endParaRPr>
          </a:p>
        </p:txBody>
      </p:sp>
      <p:pic>
        <p:nvPicPr>
          <p:cNvPr id="5" name="Picture 3"/>
          <p:cNvPicPr>
            <a:picLocks noChangeAspect="1"/>
          </p:cNvPicPr>
          <p:nvPr/>
        </p:nvPicPr>
        <p:blipFill rotWithShape="1">
          <a:blip r:embed="rId3"/>
          <a:srcRect l="70066" t="94941"/>
          <a:stretch/>
        </p:blipFill>
        <p:spPr>
          <a:xfrm>
            <a:off x="5969921" y="5995146"/>
            <a:ext cx="2611361" cy="314167"/>
          </a:xfrm>
          <a:prstGeom prst="rect">
            <a:avLst/>
          </a:prstGeom>
        </p:spPr>
      </p:pic>
      <p:sp>
        <p:nvSpPr>
          <p:cNvPr id="7"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29</a:t>
            </a:fld>
            <a:endParaRPr lang="ru-RU"/>
          </a:p>
        </p:txBody>
      </p:sp>
      <p:graphicFrame>
        <p:nvGraphicFramePr>
          <p:cNvPr id="9" name="Таблица 8"/>
          <p:cNvGraphicFramePr>
            <a:graphicFrameLocks noGrp="1"/>
          </p:cNvGraphicFramePr>
          <p:nvPr>
            <p:extLst>
              <p:ext uri="{D42A27DB-BD31-4B8C-83A1-F6EECF244321}">
                <p14:modId xmlns:p14="http://schemas.microsoft.com/office/powerpoint/2010/main" val="1276010322"/>
              </p:ext>
            </p:extLst>
          </p:nvPr>
        </p:nvGraphicFramePr>
        <p:xfrm>
          <a:off x="5870958" y="790319"/>
          <a:ext cx="3116126" cy="627213"/>
        </p:xfrm>
        <a:graphic>
          <a:graphicData uri="http://schemas.openxmlformats.org/drawingml/2006/table">
            <a:tbl>
              <a:tblPr>
                <a:tableStyleId>{5C22544A-7EE6-4342-B048-85BDC9FD1C3A}</a:tableStyleId>
              </a:tblPr>
              <a:tblGrid>
                <a:gridCol w="1482547">
                  <a:extLst>
                    <a:ext uri="{9D8B030D-6E8A-4147-A177-3AD203B41FA5}">
                      <a16:colId xmlns:a16="http://schemas.microsoft.com/office/drawing/2014/main" val="3883062527"/>
                    </a:ext>
                  </a:extLst>
                </a:gridCol>
                <a:gridCol w="768742">
                  <a:extLst>
                    <a:ext uri="{9D8B030D-6E8A-4147-A177-3AD203B41FA5}">
                      <a16:colId xmlns:a16="http://schemas.microsoft.com/office/drawing/2014/main" val="3497330714"/>
                    </a:ext>
                  </a:extLst>
                </a:gridCol>
                <a:gridCol w="864837">
                  <a:extLst>
                    <a:ext uri="{9D8B030D-6E8A-4147-A177-3AD203B41FA5}">
                      <a16:colId xmlns:a16="http://schemas.microsoft.com/office/drawing/2014/main" val="1670402558"/>
                    </a:ext>
                  </a:extLst>
                </a:gridCol>
              </a:tblGrid>
              <a:tr h="209071">
                <a:tc>
                  <a:txBody>
                    <a:bodyPr/>
                    <a:lstStyle/>
                    <a:p>
                      <a:pPr algn="ctr" fontAlgn="b"/>
                      <a:r>
                        <a:rPr lang="en-US" sz="1000" u="none" strike="noStrike" dirty="0">
                          <a:effectLst/>
                        </a:rPr>
                        <a:t>SEX</a:t>
                      </a:r>
                      <a:endParaRPr lang="en-US" sz="1000" b="1"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US" sz="1000" u="none" strike="noStrike" dirty="0">
                          <a:effectLst/>
                        </a:rPr>
                        <a:t>People quantity</a:t>
                      </a:r>
                      <a:endParaRPr lang="en-US" sz="10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ru-RU"/>
                    </a:p>
                  </a:txBody>
                  <a:tcPr/>
                </a:tc>
                <a:extLst>
                  <a:ext uri="{0D108BD9-81ED-4DB2-BD59-A6C34878D82A}">
                    <a16:rowId xmlns:a16="http://schemas.microsoft.com/office/drawing/2014/main" val="1046915108"/>
                  </a:ext>
                </a:extLst>
              </a:tr>
              <a:tr h="209071">
                <a:tc>
                  <a:txBody>
                    <a:bodyPr/>
                    <a:lstStyle/>
                    <a:p>
                      <a:pPr algn="l" fontAlgn="t"/>
                      <a:r>
                        <a:rPr lang="en-US" sz="1000" u="none" strike="noStrike" dirty="0">
                          <a:effectLst/>
                        </a:rPr>
                        <a:t> Female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ru-RU" sz="1000" u="none" strike="noStrike" dirty="0">
                          <a:effectLst/>
                        </a:rPr>
                        <a:t>179</a:t>
                      </a:r>
                      <a:endParaRPr lang="ru-RU" sz="10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b"/>
                      <a:r>
                        <a:rPr lang="ru-RU" sz="1000" u="none" strike="noStrike" dirty="0">
                          <a:effectLst/>
                        </a:rPr>
                        <a:t>27%</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93323852"/>
                  </a:ext>
                </a:extLst>
              </a:tr>
              <a:tr h="209071">
                <a:tc>
                  <a:txBody>
                    <a:bodyPr/>
                    <a:lstStyle/>
                    <a:p>
                      <a:pPr algn="l" fontAlgn="t"/>
                      <a:r>
                        <a:rPr lang="en-US" sz="1000" u="none" strike="noStrike" dirty="0">
                          <a:effectLst/>
                        </a:rPr>
                        <a:t> Male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ru-RU" sz="1000" u="none" strike="noStrike" dirty="0">
                          <a:effectLst/>
                        </a:rPr>
                        <a:t>473</a:t>
                      </a:r>
                      <a:endParaRPr lang="ru-RU" sz="10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b"/>
                      <a:r>
                        <a:rPr lang="ru-RU" sz="1000" u="none" strike="noStrike" dirty="0">
                          <a:effectLst/>
                        </a:rPr>
                        <a:t>73%</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31010731"/>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3584600279"/>
              </p:ext>
            </p:extLst>
          </p:nvPr>
        </p:nvGraphicFramePr>
        <p:xfrm>
          <a:off x="5898982" y="1988840"/>
          <a:ext cx="3116126" cy="1233813"/>
        </p:xfrm>
        <a:graphic>
          <a:graphicData uri="http://schemas.openxmlformats.org/drawingml/2006/table">
            <a:tbl>
              <a:tblPr>
                <a:tableStyleId>{5C22544A-7EE6-4342-B048-85BDC9FD1C3A}</a:tableStyleId>
              </a:tblPr>
              <a:tblGrid>
                <a:gridCol w="1444341">
                  <a:extLst>
                    <a:ext uri="{9D8B030D-6E8A-4147-A177-3AD203B41FA5}">
                      <a16:colId xmlns:a16="http://schemas.microsoft.com/office/drawing/2014/main" val="993189377"/>
                    </a:ext>
                  </a:extLst>
                </a:gridCol>
                <a:gridCol w="865591">
                  <a:extLst>
                    <a:ext uri="{9D8B030D-6E8A-4147-A177-3AD203B41FA5}">
                      <a16:colId xmlns:a16="http://schemas.microsoft.com/office/drawing/2014/main" val="1700317255"/>
                    </a:ext>
                  </a:extLst>
                </a:gridCol>
                <a:gridCol w="806194">
                  <a:extLst>
                    <a:ext uri="{9D8B030D-6E8A-4147-A177-3AD203B41FA5}">
                      <a16:colId xmlns:a16="http://schemas.microsoft.com/office/drawing/2014/main" val="1386338702"/>
                    </a:ext>
                  </a:extLst>
                </a:gridCol>
              </a:tblGrid>
              <a:tr h="298918">
                <a:tc>
                  <a:txBody>
                    <a:bodyPr/>
                    <a:lstStyle/>
                    <a:p>
                      <a:pPr algn="ctr" fontAlgn="b"/>
                      <a:r>
                        <a:rPr lang="en-US" sz="1000" u="none" strike="noStrike" dirty="0">
                          <a:effectLst/>
                        </a:rPr>
                        <a:t>Salary</a:t>
                      </a:r>
                    </a:p>
                    <a:p>
                      <a:pPr algn="ctr" fontAlgn="b"/>
                      <a:endParaRPr lang="en-US" sz="1000" b="1"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US" sz="1000" u="none" strike="noStrike" dirty="0">
                          <a:effectLst/>
                        </a:rPr>
                        <a:t>People quantity</a:t>
                      </a:r>
                      <a:endParaRPr lang="en-US" sz="10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ru-RU"/>
                    </a:p>
                  </a:txBody>
                  <a:tcPr/>
                </a:tc>
                <a:extLst>
                  <a:ext uri="{0D108BD9-81ED-4DB2-BD59-A6C34878D82A}">
                    <a16:rowId xmlns:a16="http://schemas.microsoft.com/office/drawing/2014/main" val="245039957"/>
                  </a:ext>
                </a:extLst>
              </a:tr>
              <a:tr h="200451">
                <a:tc>
                  <a:txBody>
                    <a:bodyPr/>
                    <a:lstStyle/>
                    <a:p>
                      <a:pPr algn="l" fontAlgn="b"/>
                      <a:r>
                        <a:rPr lang="en-US" sz="1000" u="none" strike="noStrike" dirty="0">
                          <a:effectLst/>
                        </a:rPr>
                        <a:t> &lt; 213 USD </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191</a:t>
                      </a:r>
                      <a:endParaRPr lang="ru-RU"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29%</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1796897"/>
                  </a:ext>
                </a:extLst>
              </a:tr>
              <a:tr h="200451">
                <a:tc>
                  <a:txBody>
                    <a:bodyPr/>
                    <a:lstStyle/>
                    <a:p>
                      <a:pPr algn="l" fontAlgn="b"/>
                      <a:r>
                        <a:rPr lang="en-US" sz="1000" u="none" strike="noStrike" dirty="0">
                          <a:effectLst/>
                        </a:rPr>
                        <a:t> 210 – 340 USD</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a:effectLst/>
                        </a:rPr>
                        <a:t>259</a:t>
                      </a:r>
                      <a:endParaRPr lang="ru-RU"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40%</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5765033"/>
                  </a:ext>
                </a:extLst>
              </a:tr>
              <a:tr h="200451">
                <a:tc>
                  <a:txBody>
                    <a:bodyPr/>
                    <a:lstStyle/>
                    <a:p>
                      <a:pPr algn="l" fontAlgn="b"/>
                      <a:r>
                        <a:rPr lang="en-US" sz="1000" u="none" strike="noStrike" dirty="0">
                          <a:effectLst/>
                        </a:rPr>
                        <a:t> 340 - 510 USD</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142</a:t>
                      </a:r>
                      <a:endParaRPr lang="ru-RU"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22%</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5924331"/>
                  </a:ext>
                </a:extLst>
              </a:tr>
              <a:tr h="101984">
                <a:tc>
                  <a:txBody>
                    <a:bodyPr/>
                    <a:lstStyle/>
                    <a:p>
                      <a:pPr algn="l" fontAlgn="b"/>
                      <a:r>
                        <a:rPr lang="en-US" sz="1000" u="none" strike="noStrike" dirty="0">
                          <a:effectLst/>
                        </a:rPr>
                        <a:t> 510 - 680 USD</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a:effectLst/>
                        </a:rPr>
                        <a:t>33</a:t>
                      </a:r>
                      <a:endParaRPr lang="ru-RU"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5%</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0471782"/>
                  </a:ext>
                </a:extLst>
              </a:tr>
              <a:tr h="101984">
                <a:tc>
                  <a:txBody>
                    <a:bodyPr/>
                    <a:lstStyle/>
                    <a:p>
                      <a:pPr algn="l" fontAlgn="b"/>
                      <a:r>
                        <a:rPr lang="en-US" sz="1000" u="none" strike="noStrike" dirty="0">
                          <a:effectLst/>
                        </a:rPr>
                        <a:t> &gt; 680 USD</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27</a:t>
                      </a:r>
                      <a:endParaRPr lang="ru-RU"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4%</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54477404"/>
                  </a:ext>
                </a:extLst>
              </a:tr>
            </a:tbl>
          </a:graphicData>
        </a:graphic>
      </p:graphicFrame>
      <p:pic>
        <p:nvPicPr>
          <p:cNvPr id="11" name="Picture 7"/>
          <p:cNvPicPr>
            <a:picLocks noChangeAspect="1"/>
          </p:cNvPicPr>
          <p:nvPr/>
        </p:nvPicPr>
        <p:blipFill>
          <a:blip r:embed="rId4"/>
          <a:stretch>
            <a:fillRect/>
          </a:stretch>
        </p:blipFill>
        <p:spPr>
          <a:xfrm>
            <a:off x="5870958" y="3965983"/>
            <a:ext cx="3116126" cy="1444545"/>
          </a:xfrm>
          <a:prstGeom prst="rect">
            <a:avLst/>
          </a:prstGeom>
        </p:spPr>
      </p:pic>
      <p:graphicFrame>
        <p:nvGraphicFramePr>
          <p:cNvPr id="3" name="Таблица 2"/>
          <p:cNvGraphicFramePr>
            <a:graphicFrameLocks noGrp="1"/>
          </p:cNvGraphicFramePr>
          <p:nvPr>
            <p:extLst>
              <p:ext uri="{D42A27DB-BD31-4B8C-83A1-F6EECF244321}">
                <p14:modId xmlns:p14="http://schemas.microsoft.com/office/powerpoint/2010/main" val="1674363686"/>
              </p:ext>
            </p:extLst>
          </p:nvPr>
        </p:nvGraphicFramePr>
        <p:xfrm>
          <a:off x="49930" y="692699"/>
          <a:ext cx="5705022" cy="5616614"/>
        </p:xfrm>
        <a:graphic>
          <a:graphicData uri="http://schemas.openxmlformats.org/drawingml/2006/table">
            <a:tbl>
              <a:tblPr>
                <a:tableStyleId>{5C22544A-7EE6-4342-B048-85BDC9FD1C3A}</a:tableStyleId>
              </a:tblPr>
              <a:tblGrid>
                <a:gridCol w="4210459">
                  <a:extLst>
                    <a:ext uri="{9D8B030D-6E8A-4147-A177-3AD203B41FA5}">
                      <a16:colId xmlns:a16="http://schemas.microsoft.com/office/drawing/2014/main" val="2623077223"/>
                    </a:ext>
                  </a:extLst>
                </a:gridCol>
                <a:gridCol w="630519">
                  <a:extLst>
                    <a:ext uri="{9D8B030D-6E8A-4147-A177-3AD203B41FA5}">
                      <a16:colId xmlns:a16="http://schemas.microsoft.com/office/drawing/2014/main" val="1824134715"/>
                    </a:ext>
                  </a:extLst>
                </a:gridCol>
                <a:gridCol w="864044">
                  <a:extLst>
                    <a:ext uri="{9D8B030D-6E8A-4147-A177-3AD203B41FA5}">
                      <a16:colId xmlns:a16="http://schemas.microsoft.com/office/drawing/2014/main" val="3094658179"/>
                    </a:ext>
                  </a:extLst>
                </a:gridCol>
              </a:tblGrid>
              <a:tr h="192281">
                <a:tc>
                  <a:txBody>
                    <a:bodyPr/>
                    <a:lstStyle/>
                    <a:p>
                      <a:pPr algn="l" fontAlgn="ctr"/>
                      <a:r>
                        <a:rPr lang="en-US" sz="1100" u="none" strike="noStrike" dirty="0">
                          <a:effectLst/>
                        </a:rPr>
                        <a:t>Online sales funnel</a:t>
                      </a:r>
                      <a:endParaRPr lang="en-US" sz="1100" b="1" i="0" u="none" strike="noStrike" dirty="0">
                        <a:solidFill>
                          <a:srgbClr val="000000"/>
                        </a:solidFill>
                        <a:effectLst/>
                        <a:latin typeface="Calibri" panose="020F0502020204030204" pitchFamily="34" charset="0"/>
                      </a:endParaRPr>
                    </a:p>
                  </a:txBody>
                  <a:tcPr marL="0" marR="0" marT="0" marB="0" anchor="ctr">
                    <a:solidFill>
                      <a:schemeClr val="accent5">
                        <a:lumMod val="60000"/>
                        <a:lumOff val="40000"/>
                      </a:schemeClr>
                    </a:solidFill>
                  </a:tcPr>
                </a:tc>
                <a:tc>
                  <a:txBody>
                    <a:bodyPr/>
                    <a:lstStyle/>
                    <a:p>
                      <a:pPr algn="ctr" fontAlgn="ctr"/>
                      <a:r>
                        <a:rPr lang="ru-RU" sz="1100" u="none" strike="noStrike" dirty="0">
                          <a:effectLst/>
                        </a:rPr>
                        <a:t> </a:t>
                      </a:r>
                      <a:endParaRPr lang="ru-RU" sz="1100" b="0" i="0" u="none" strike="noStrike" dirty="0">
                        <a:solidFill>
                          <a:srgbClr val="000000"/>
                        </a:solidFill>
                        <a:effectLst/>
                        <a:latin typeface="Calibri" panose="020F0502020204030204" pitchFamily="34" charset="0"/>
                      </a:endParaRPr>
                    </a:p>
                  </a:txBody>
                  <a:tcPr marL="0" marR="0" marT="0" marB="0" anchor="ctr">
                    <a:solidFill>
                      <a:schemeClr val="accent5">
                        <a:lumMod val="60000"/>
                        <a:lumOff val="40000"/>
                      </a:schemeClr>
                    </a:solidFill>
                  </a:tcPr>
                </a:tc>
                <a:tc>
                  <a:txBody>
                    <a:bodyPr/>
                    <a:lstStyle/>
                    <a:p>
                      <a:pPr algn="ctr" fontAlgn="ctr"/>
                      <a:r>
                        <a:rPr lang="ru-RU" sz="1100" u="none" strike="noStrike" dirty="0">
                          <a:effectLst/>
                        </a:rPr>
                        <a:t> </a:t>
                      </a:r>
                      <a:endParaRPr lang="ru-RU" sz="1100" b="0" i="0" u="none" strike="noStrike" dirty="0">
                        <a:solidFill>
                          <a:srgbClr val="000000"/>
                        </a:solidFill>
                        <a:effectLst/>
                        <a:latin typeface="Calibri" panose="020F0502020204030204" pitchFamily="34"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1073664135"/>
                  </a:ext>
                </a:extLst>
              </a:tr>
              <a:tr h="248400">
                <a:tc>
                  <a:txBody>
                    <a:bodyPr/>
                    <a:lstStyle/>
                    <a:p>
                      <a:pPr algn="l" fontAlgn="ctr"/>
                      <a:r>
                        <a:rPr lang="en-US" sz="1100" u="none" strike="noStrike" dirty="0">
                          <a:effectLst/>
                        </a:rPr>
                        <a:t>Impressions</a:t>
                      </a:r>
                      <a:endParaRPr lang="en-US" sz="11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187 398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dirty="0">
                          <a:effectLst/>
                        </a:rPr>
                        <a:t> </a:t>
                      </a:r>
                      <a:endParaRPr lang="ru-RU"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01504647"/>
                  </a:ext>
                </a:extLst>
              </a:tr>
              <a:tr h="248400">
                <a:tc>
                  <a:txBody>
                    <a:bodyPr/>
                    <a:lstStyle/>
                    <a:p>
                      <a:pPr algn="l" fontAlgn="ctr"/>
                      <a:r>
                        <a:rPr lang="en-US" sz="1100" u="none" strike="noStrike">
                          <a:effectLst/>
                        </a:rPr>
                        <a:t>Visits</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11 991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dirty="0">
                          <a:effectLst/>
                        </a:rPr>
                        <a:t>6,40%</a:t>
                      </a:r>
                      <a:endParaRPr lang="ru-RU"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87426201"/>
                  </a:ext>
                </a:extLst>
              </a:tr>
              <a:tr h="192281">
                <a:tc>
                  <a:txBody>
                    <a:bodyPr/>
                    <a:lstStyle/>
                    <a:p>
                      <a:pPr algn="l" fontAlgn="ctr"/>
                      <a:r>
                        <a:rPr lang="en-US" sz="1100" u="none" strike="noStrike">
                          <a:effectLst/>
                        </a:rPr>
                        <a:t>Users</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dirty="0">
                          <a:effectLst/>
                        </a:rPr>
                        <a:t>0,00%</a:t>
                      </a:r>
                      <a:endParaRPr lang="ru-RU"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658562198"/>
                  </a:ext>
                </a:extLst>
              </a:tr>
              <a:tr h="248400">
                <a:tc>
                  <a:txBody>
                    <a:bodyPr/>
                    <a:lstStyle/>
                    <a:p>
                      <a:pPr algn="l" fontAlgn="ctr"/>
                      <a:r>
                        <a:rPr lang="en-US" sz="1100" u="none" strike="noStrike" dirty="0" err="1">
                          <a:effectLst/>
                        </a:rPr>
                        <a:t>ShortApp</a:t>
                      </a:r>
                      <a:r>
                        <a:rPr lang="en-US" sz="1100" u="none" strike="noStrike" dirty="0">
                          <a:effectLst/>
                        </a:rPr>
                        <a:t> (Leads)</a:t>
                      </a:r>
                      <a:endParaRPr lang="en-US" sz="11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1 470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12%</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804086052"/>
                  </a:ext>
                </a:extLst>
              </a:tr>
              <a:tr h="248400">
                <a:tc>
                  <a:txBody>
                    <a:bodyPr/>
                    <a:lstStyle/>
                    <a:p>
                      <a:pPr algn="l" fontAlgn="ctr"/>
                      <a:r>
                        <a:rPr lang="en-US" sz="1100" u="none" strike="noStrike">
                          <a:effectLst/>
                        </a:rPr>
                        <a:t>Qualified ShortApp (app passed step 0 successfully)</a:t>
                      </a:r>
                      <a:endParaRPr lang="en-US" sz="1100" b="0" i="1" u="none" strike="noStrike">
                        <a:solidFill>
                          <a:srgbClr val="000000"/>
                        </a:solidFill>
                        <a:effectLst/>
                        <a:latin typeface="Calibri" panose="020F0502020204030204" pitchFamily="34" charset="0"/>
                      </a:endParaRPr>
                    </a:p>
                  </a:txBody>
                  <a:tcPr marL="117766" marR="0" marT="0" marB="0" anchor="ctr"/>
                </a:tc>
                <a:tc>
                  <a:txBody>
                    <a:bodyPr/>
                    <a:lstStyle/>
                    <a:p>
                      <a:pPr algn="ctr" fontAlgn="ctr"/>
                      <a:r>
                        <a:rPr lang="ru-RU" sz="1100" u="none" strike="noStrike">
                          <a:effectLst/>
                        </a:rPr>
                        <a:t>            947 </a:t>
                      </a:r>
                      <a:endParaRPr lang="ru-RU" sz="1100" b="0" i="1"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64%</a:t>
                      </a:r>
                      <a:endParaRPr lang="ru-RU" sz="1100" b="0" i="1"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969217130"/>
                  </a:ext>
                </a:extLst>
              </a:tr>
              <a:tr h="248400">
                <a:tc>
                  <a:txBody>
                    <a:bodyPr/>
                    <a:lstStyle/>
                    <a:p>
                      <a:pPr algn="l" fontAlgn="ctr"/>
                      <a:r>
                        <a:rPr lang="en-US" sz="1100" u="none" strike="noStrike">
                          <a:effectLst/>
                        </a:rPr>
                        <a:t>LongApp (Completed web application)</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523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36%</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11183821"/>
                  </a:ext>
                </a:extLst>
              </a:tr>
              <a:tr h="248400">
                <a:tc>
                  <a:txBody>
                    <a:bodyPr/>
                    <a:lstStyle/>
                    <a:p>
                      <a:pPr algn="l" fontAlgn="ctr"/>
                      <a:r>
                        <a:rPr lang="en-US" sz="1100" u="none" strike="noStrike">
                          <a:effectLst/>
                        </a:rPr>
                        <a:t>Successful web app - No stopfactors on website, forecast based on APAC</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494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68%</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76736260"/>
                  </a:ext>
                </a:extLst>
              </a:tr>
              <a:tr h="248400">
                <a:tc>
                  <a:txBody>
                    <a:bodyPr/>
                    <a:lstStyle/>
                    <a:p>
                      <a:pPr algn="l" fontAlgn="ctr"/>
                      <a:r>
                        <a:rPr lang="en-US" sz="1100" u="none" strike="noStrike" dirty="0">
                          <a:effectLst/>
                        </a:rPr>
                        <a:t>Applications (Registered in Master file) - forecast based on APAC</a:t>
                      </a:r>
                      <a:endParaRPr lang="en-US" sz="1100" b="1" i="0" u="none" strike="noStrike" dirty="0">
                        <a:solidFill>
                          <a:srgbClr val="000000"/>
                        </a:solidFill>
                        <a:effectLst/>
                        <a:latin typeface="Calibri" panose="020F0502020204030204" pitchFamily="34" charset="0"/>
                      </a:endParaRPr>
                    </a:p>
                  </a:txBody>
                  <a:tcPr marL="0" marR="0" marT="0" marB="0" anchor="ctr">
                    <a:solidFill>
                      <a:srgbClr val="FFFF66"/>
                    </a:solidFill>
                  </a:tcPr>
                </a:tc>
                <a:tc>
                  <a:txBody>
                    <a:bodyPr/>
                    <a:lstStyle/>
                    <a:p>
                      <a:pPr algn="ctr" fontAlgn="ctr"/>
                      <a:r>
                        <a:rPr lang="ru-RU" sz="1100" u="none" strike="noStrike">
                          <a:effectLst/>
                        </a:rPr>
                        <a:t>             425 </a:t>
                      </a:r>
                      <a:endParaRPr lang="ru-RU" sz="1100" b="0" i="0" u="none" strike="noStrike">
                        <a:solidFill>
                          <a:srgbClr val="000000"/>
                        </a:solidFill>
                        <a:effectLst/>
                        <a:latin typeface="Calibri" panose="020F0502020204030204" pitchFamily="34" charset="0"/>
                      </a:endParaRPr>
                    </a:p>
                  </a:txBody>
                  <a:tcPr marL="0" marR="0" marT="0" marB="0" anchor="ctr">
                    <a:solidFill>
                      <a:srgbClr val="FFFF66"/>
                    </a:solidFill>
                  </a:tcPr>
                </a:tc>
                <a:tc>
                  <a:txBody>
                    <a:bodyPr/>
                    <a:lstStyle/>
                    <a:p>
                      <a:pPr algn="ctr" fontAlgn="ctr"/>
                      <a:r>
                        <a:rPr lang="ru-RU" sz="1100" u="none" strike="noStrike">
                          <a:effectLst/>
                        </a:rPr>
                        <a:t>86%</a:t>
                      </a:r>
                      <a:endParaRPr lang="ru-RU" sz="1100" b="0" i="0" u="none" strike="noStrike">
                        <a:solidFill>
                          <a:srgbClr val="000000"/>
                        </a:solidFill>
                        <a:effectLst/>
                        <a:latin typeface="Calibri" panose="020F0502020204030204" pitchFamily="34" charset="0"/>
                      </a:endParaRPr>
                    </a:p>
                  </a:txBody>
                  <a:tcPr marL="0" marR="0" marT="0" marB="0" anchor="ctr">
                    <a:solidFill>
                      <a:srgbClr val="FFFF66"/>
                    </a:solidFill>
                  </a:tcPr>
                </a:tc>
                <a:extLst>
                  <a:ext uri="{0D108BD9-81ED-4DB2-BD59-A6C34878D82A}">
                    <a16:rowId xmlns:a16="http://schemas.microsoft.com/office/drawing/2014/main" val="877313985"/>
                  </a:ext>
                </a:extLst>
              </a:tr>
              <a:tr h="248400">
                <a:tc>
                  <a:txBody>
                    <a:bodyPr/>
                    <a:lstStyle/>
                    <a:p>
                      <a:pPr algn="l" fontAlgn="ctr"/>
                      <a:r>
                        <a:rPr lang="en-US" sz="1100" u="none" strike="noStrike">
                          <a:effectLst/>
                        </a:rPr>
                        <a:t>Loans dibursed and collected by client (forecast based on APAC)</a:t>
                      </a:r>
                      <a:endParaRPr lang="en-US" sz="1100" b="1" i="0" u="none" strike="noStrike">
                        <a:solidFill>
                          <a:srgbClr val="000000"/>
                        </a:solidFill>
                        <a:effectLst/>
                        <a:latin typeface="Calibri" panose="020F0502020204030204" pitchFamily="34" charset="0"/>
                      </a:endParaRPr>
                    </a:p>
                  </a:txBody>
                  <a:tcPr marL="0" marR="0" marT="0" marB="0" anchor="ctr">
                    <a:solidFill>
                      <a:srgbClr val="FFFF66"/>
                    </a:solidFill>
                  </a:tcPr>
                </a:tc>
                <a:tc>
                  <a:txBody>
                    <a:bodyPr/>
                    <a:lstStyle/>
                    <a:p>
                      <a:pPr algn="ctr" fontAlgn="ctr"/>
                      <a:r>
                        <a:rPr lang="ru-RU" sz="1100" u="none" strike="noStrike">
                          <a:effectLst/>
                        </a:rPr>
                        <a:t>               83 </a:t>
                      </a:r>
                      <a:endParaRPr lang="ru-RU" sz="1100" b="0" i="0" u="none" strike="noStrike">
                        <a:solidFill>
                          <a:srgbClr val="000000"/>
                        </a:solidFill>
                        <a:effectLst/>
                        <a:latin typeface="Calibri" panose="020F0502020204030204" pitchFamily="34" charset="0"/>
                      </a:endParaRPr>
                    </a:p>
                  </a:txBody>
                  <a:tcPr marL="0" marR="0" marT="0" marB="0" anchor="ctr">
                    <a:solidFill>
                      <a:srgbClr val="FFFF66"/>
                    </a:solidFill>
                  </a:tcPr>
                </a:tc>
                <a:tc>
                  <a:txBody>
                    <a:bodyPr/>
                    <a:lstStyle/>
                    <a:p>
                      <a:pPr algn="ctr" fontAlgn="ctr"/>
                      <a:r>
                        <a:rPr lang="ru-RU" sz="1100" u="none" strike="noStrike" dirty="0">
                          <a:effectLst/>
                        </a:rPr>
                        <a:t>20%</a:t>
                      </a:r>
                      <a:endParaRPr lang="ru-RU" sz="1100" b="0" i="0" u="none" strike="noStrike" dirty="0">
                        <a:solidFill>
                          <a:srgbClr val="000000"/>
                        </a:solidFill>
                        <a:effectLst/>
                        <a:latin typeface="Calibri" panose="020F0502020204030204" pitchFamily="34" charset="0"/>
                      </a:endParaRPr>
                    </a:p>
                  </a:txBody>
                  <a:tcPr marL="0" marR="0" marT="0" marB="0" anchor="ctr">
                    <a:solidFill>
                      <a:srgbClr val="FFFF66"/>
                    </a:solidFill>
                  </a:tcPr>
                </a:tc>
                <a:extLst>
                  <a:ext uri="{0D108BD9-81ED-4DB2-BD59-A6C34878D82A}">
                    <a16:rowId xmlns:a16="http://schemas.microsoft.com/office/drawing/2014/main" val="1983434761"/>
                  </a:ext>
                </a:extLst>
              </a:tr>
              <a:tr h="192281">
                <a:tc>
                  <a:txBody>
                    <a:bodyPr/>
                    <a:lstStyle/>
                    <a:p>
                      <a:pPr algn="l" fontAlgn="ctr"/>
                      <a:r>
                        <a:rPr lang="ru-RU" sz="1100" u="none" strike="noStrike">
                          <a:effectLst/>
                        </a:rPr>
                        <a:t> </a:t>
                      </a:r>
                      <a:endParaRPr lang="ru-RU"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744769739"/>
                  </a:ext>
                </a:extLst>
              </a:tr>
              <a:tr h="192281">
                <a:tc>
                  <a:txBody>
                    <a:bodyPr/>
                    <a:lstStyle/>
                    <a:p>
                      <a:pPr algn="l" fontAlgn="ctr"/>
                      <a:r>
                        <a:rPr lang="en-US" sz="1100" u="none" strike="noStrike">
                          <a:effectLst/>
                        </a:rPr>
                        <a:t>Online ratios</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174699402"/>
                  </a:ext>
                </a:extLst>
              </a:tr>
              <a:tr h="192281">
                <a:tc>
                  <a:txBody>
                    <a:bodyPr/>
                    <a:lstStyle/>
                    <a:p>
                      <a:pPr algn="l" fontAlgn="ctr"/>
                      <a:r>
                        <a:rPr lang="en-US" sz="1100" u="none" strike="noStrike">
                          <a:effectLst/>
                        </a:rPr>
                        <a:t>CTR (Visits / Impressions), %</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6,40%</a:t>
                      </a:r>
                      <a:endParaRPr lang="ru-RU"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759677891"/>
                  </a:ext>
                </a:extLst>
              </a:tr>
              <a:tr h="192281">
                <a:tc>
                  <a:txBody>
                    <a:bodyPr/>
                    <a:lstStyle/>
                    <a:p>
                      <a:pPr algn="l" fontAlgn="ctr"/>
                      <a:r>
                        <a:rPr lang="en-US" sz="1100" u="none" strike="noStrike">
                          <a:effectLst/>
                        </a:rPr>
                        <a:t>Users/Visits, %</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506159614"/>
                  </a:ext>
                </a:extLst>
              </a:tr>
              <a:tr h="192281">
                <a:tc>
                  <a:txBody>
                    <a:bodyPr/>
                    <a:lstStyle/>
                    <a:p>
                      <a:pPr algn="l" fontAlgn="ctr"/>
                      <a:r>
                        <a:rPr lang="en-US" sz="1100" u="none" strike="noStrike">
                          <a:effectLst/>
                        </a:rPr>
                        <a:t>ShortApp(leads) / Visits, %</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12%</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230087758"/>
                  </a:ext>
                </a:extLst>
              </a:tr>
              <a:tr h="192281">
                <a:tc>
                  <a:txBody>
                    <a:bodyPr/>
                    <a:lstStyle/>
                    <a:p>
                      <a:pPr algn="l" fontAlgn="ctr"/>
                      <a:r>
                        <a:rPr lang="en-US" sz="1100" u="none" strike="noStrike" dirty="0">
                          <a:effectLst/>
                        </a:rPr>
                        <a:t>Qualified </a:t>
                      </a:r>
                      <a:r>
                        <a:rPr lang="en-US" sz="1100" u="none" strike="noStrike" dirty="0" err="1">
                          <a:effectLst/>
                        </a:rPr>
                        <a:t>ShortApp</a:t>
                      </a:r>
                      <a:r>
                        <a:rPr lang="en-US" sz="1100" u="none" strike="noStrike" dirty="0">
                          <a:effectLst/>
                        </a:rPr>
                        <a:t> / </a:t>
                      </a:r>
                      <a:r>
                        <a:rPr lang="en-US" sz="1100" u="none" strike="noStrike" dirty="0" err="1">
                          <a:effectLst/>
                        </a:rPr>
                        <a:t>ShortApp</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64%</a:t>
                      </a:r>
                      <a:endParaRPr lang="ru-RU" sz="1100" b="0" i="1"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83455731"/>
                  </a:ext>
                </a:extLst>
              </a:tr>
              <a:tr h="192281">
                <a:tc>
                  <a:txBody>
                    <a:bodyPr/>
                    <a:lstStyle/>
                    <a:p>
                      <a:pPr algn="l" fontAlgn="ctr"/>
                      <a:r>
                        <a:rPr lang="en-US" sz="1100" u="none" strike="noStrike" dirty="0" err="1">
                          <a:effectLst/>
                        </a:rPr>
                        <a:t>LongApp</a:t>
                      </a:r>
                      <a:r>
                        <a:rPr lang="en-US" sz="1100" u="none" strike="noStrike" dirty="0">
                          <a:effectLst/>
                        </a:rPr>
                        <a:t> / </a:t>
                      </a:r>
                      <a:r>
                        <a:rPr lang="en-US" sz="1100" u="none" strike="noStrike" dirty="0" err="1">
                          <a:effectLst/>
                        </a:rPr>
                        <a:t>ShortApp</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36%</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045629366"/>
                  </a:ext>
                </a:extLst>
              </a:tr>
              <a:tr h="192281">
                <a:tc>
                  <a:txBody>
                    <a:bodyPr/>
                    <a:lstStyle/>
                    <a:p>
                      <a:pPr algn="l" fontAlgn="ctr"/>
                      <a:r>
                        <a:rPr lang="en-US" sz="1100" u="none" strike="noStrike" dirty="0">
                          <a:effectLst/>
                        </a:rPr>
                        <a:t>Website checks passed (Successful web app) / </a:t>
                      </a:r>
                      <a:r>
                        <a:rPr lang="en-US" sz="1100" u="none" strike="noStrike" dirty="0" err="1">
                          <a:effectLst/>
                        </a:rPr>
                        <a:t>LongApp</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94%</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600138144"/>
                  </a:ext>
                </a:extLst>
              </a:tr>
              <a:tr h="192281">
                <a:tc>
                  <a:txBody>
                    <a:bodyPr/>
                    <a:lstStyle/>
                    <a:p>
                      <a:pPr algn="l" fontAlgn="ctr"/>
                      <a:r>
                        <a:rPr lang="en-US" sz="1100" u="none" strike="noStrike" dirty="0" err="1">
                          <a:effectLst/>
                        </a:rPr>
                        <a:t>LongApp</a:t>
                      </a:r>
                      <a:r>
                        <a:rPr lang="en-US" sz="1100" u="none" strike="noStrike" dirty="0">
                          <a:effectLst/>
                        </a:rPr>
                        <a:t> (Completed web application) / Visits, %</a:t>
                      </a:r>
                      <a:endParaRPr lang="en-US" sz="1100" b="1" i="0" u="none" strike="noStrike" dirty="0">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4,36%</a:t>
                      </a:r>
                      <a:endParaRPr lang="ru-RU"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2223819"/>
                  </a:ext>
                </a:extLst>
              </a:tr>
              <a:tr h="192281">
                <a:tc>
                  <a:txBody>
                    <a:bodyPr/>
                    <a:lstStyle/>
                    <a:p>
                      <a:pPr algn="l" fontAlgn="ctr"/>
                      <a:r>
                        <a:rPr lang="en-US" sz="1100" u="none" strike="noStrike">
                          <a:effectLst/>
                        </a:rPr>
                        <a:t>Total WEB CR, %</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4,12%</a:t>
                      </a:r>
                      <a:endParaRPr lang="ru-RU" sz="1100" b="1"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 </a:t>
                      </a:r>
                      <a:endParaRPr lang="ru-RU"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64135936"/>
                  </a:ext>
                </a:extLst>
              </a:tr>
              <a:tr h="192281">
                <a:tc>
                  <a:txBody>
                    <a:bodyPr/>
                    <a:lstStyle/>
                    <a:p>
                      <a:pPr algn="l" fontAlgn="ctr"/>
                      <a:r>
                        <a:rPr lang="en-US" sz="1100" u="none" strike="noStrike">
                          <a:effectLst/>
                        </a:rPr>
                        <a:t> Acquisition cost</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182372534"/>
                  </a:ext>
                </a:extLst>
              </a:tr>
              <a:tr h="248400">
                <a:tc>
                  <a:txBody>
                    <a:bodyPr/>
                    <a:lstStyle/>
                    <a:p>
                      <a:pPr algn="l" fontAlgn="ctr"/>
                      <a:r>
                        <a:rPr lang="en-US" sz="1100" u="none" strike="noStrike" dirty="0">
                          <a:effectLst/>
                        </a:rPr>
                        <a:t>Marketing budget, USD</a:t>
                      </a:r>
                      <a:endParaRPr lang="en-US" sz="1100" b="0" i="0" u="none" strike="noStrike" dirty="0">
                        <a:solidFill>
                          <a:srgbClr val="000000"/>
                        </a:solidFill>
                        <a:effectLst/>
                        <a:latin typeface="Calibri" panose="020F0502020204030204" pitchFamily="34" charset="0"/>
                      </a:endParaRPr>
                    </a:p>
                  </a:txBody>
                  <a:tcPr marL="117766" marR="0" marT="0" marB="0" anchor="ctr"/>
                </a:tc>
                <a:tc>
                  <a:txBody>
                    <a:bodyPr/>
                    <a:lstStyle/>
                    <a:p>
                      <a:pPr algn="ctr" fontAlgn="ctr"/>
                      <a:r>
                        <a:rPr lang="ru-RU" sz="1100" u="none" strike="noStrike">
                          <a:effectLst/>
                        </a:rPr>
                        <a:t>               28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66125417"/>
                  </a:ext>
                </a:extLst>
              </a:tr>
              <a:tr h="248400">
                <a:tc>
                  <a:txBody>
                    <a:bodyPr/>
                    <a:lstStyle/>
                    <a:p>
                      <a:pPr algn="l" fontAlgn="ctr"/>
                      <a:r>
                        <a:rPr lang="en-US" sz="1100" u="none" strike="noStrike" dirty="0">
                          <a:effectLst/>
                        </a:rPr>
                        <a:t>Acquisition cost per visit, USD</a:t>
                      </a:r>
                      <a:endParaRPr lang="en-US" sz="1100" b="0" i="0" u="none" strike="noStrike" dirty="0">
                        <a:solidFill>
                          <a:srgbClr val="000000"/>
                        </a:solidFill>
                        <a:effectLst/>
                        <a:latin typeface="Calibri" panose="020F0502020204030204" pitchFamily="34" charset="0"/>
                      </a:endParaRPr>
                    </a:p>
                  </a:txBody>
                  <a:tcPr marL="117766" marR="0" marT="0" marB="0" anchor="ctr"/>
                </a:tc>
                <a:tc>
                  <a:txBody>
                    <a:bodyPr/>
                    <a:lstStyle/>
                    <a:p>
                      <a:pPr algn="ctr" fontAlgn="ctr"/>
                      <a:r>
                        <a:rPr lang="ru-RU" sz="1100" u="none" strike="noStrike">
                          <a:effectLst/>
                        </a:rPr>
                        <a:t>         0,002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270332640"/>
                  </a:ext>
                </a:extLst>
              </a:tr>
              <a:tr h="248400">
                <a:tc>
                  <a:txBody>
                    <a:bodyPr/>
                    <a:lstStyle/>
                    <a:p>
                      <a:pPr algn="l" fontAlgn="ctr"/>
                      <a:r>
                        <a:rPr lang="en-US" sz="1100" u="none" strike="noStrike" dirty="0">
                          <a:effectLst/>
                        </a:rPr>
                        <a:t>Acquisition cost per application, USD</a:t>
                      </a:r>
                      <a:endParaRPr lang="en-US" sz="1100" b="0" i="0" u="none" strike="noStrike" dirty="0">
                        <a:solidFill>
                          <a:srgbClr val="000000"/>
                        </a:solidFill>
                        <a:effectLst/>
                        <a:latin typeface="Calibri" panose="020F0502020204030204" pitchFamily="34" charset="0"/>
                      </a:endParaRPr>
                    </a:p>
                  </a:txBody>
                  <a:tcPr marL="117766" marR="0" marT="0" marB="0" anchor="ctr"/>
                </a:tc>
                <a:tc>
                  <a:txBody>
                    <a:bodyPr/>
                    <a:lstStyle/>
                    <a:p>
                      <a:pPr algn="ctr" fontAlgn="ctr"/>
                      <a:r>
                        <a:rPr lang="ru-RU" sz="1100" u="none" strike="noStrike">
                          <a:effectLst/>
                        </a:rPr>
                        <a:t>            0,06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dirty="0">
                          <a:effectLst/>
                        </a:rPr>
                        <a:t> </a:t>
                      </a:r>
                      <a:endParaRPr lang="ru-RU"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95623635"/>
                  </a:ext>
                </a:extLst>
              </a:tr>
              <a:tr h="384561">
                <a:tc>
                  <a:txBody>
                    <a:bodyPr/>
                    <a:lstStyle/>
                    <a:p>
                      <a:pPr algn="l" fontAlgn="ctr"/>
                      <a:r>
                        <a:rPr lang="en-US" sz="1100" b="1" u="none" strike="noStrike" dirty="0">
                          <a:effectLst/>
                        </a:rPr>
                        <a:t>Acquisition cost per loan, USD (forecast based on APAC)</a:t>
                      </a:r>
                      <a:endParaRPr lang="en-US" sz="1100" b="1" i="0" u="none" strike="noStrike" dirty="0">
                        <a:solidFill>
                          <a:srgbClr val="000000"/>
                        </a:solidFill>
                        <a:effectLst/>
                        <a:latin typeface="Calibri" panose="020F0502020204030204" pitchFamily="34" charset="0"/>
                      </a:endParaRPr>
                    </a:p>
                  </a:txBody>
                  <a:tcPr marL="176649" marR="0" marT="0" marB="0" anchor="ctr">
                    <a:solidFill>
                      <a:srgbClr val="FFFF66"/>
                    </a:solidFill>
                  </a:tcPr>
                </a:tc>
                <a:tc>
                  <a:txBody>
                    <a:bodyPr/>
                    <a:lstStyle/>
                    <a:p>
                      <a:pPr algn="ctr" fontAlgn="ctr"/>
                      <a:r>
                        <a:rPr lang="ru-RU" sz="1100" b="1" u="none" strike="noStrike" dirty="0">
                          <a:effectLst/>
                        </a:rPr>
                        <a:t>            0,33 </a:t>
                      </a:r>
                      <a:endParaRPr lang="ru-RU" sz="1100" b="1" i="0" u="none" strike="noStrike" dirty="0">
                        <a:solidFill>
                          <a:srgbClr val="000000"/>
                        </a:solidFill>
                        <a:effectLst/>
                        <a:latin typeface="Calibri" panose="020F0502020204030204" pitchFamily="34" charset="0"/>
                      </a:endParaRPr>
                    </a:p>
                  </a:txBody>
                  <a:tcPr marL="0" marR="0" marT="0" marB="0" anchor="ctr">
                    <a:solidFill>
                      <a:srgbClr val="FFFF66"/>
                    </a:solidFill>
                  </a:tcPr>
                </a:tc>
                <a:tc>
                  <a:txBody>
                    <a:bodyPr/>
                    <a:lstStyle/>
                    <a:p>
                      <a:pPr algn="ctr" fontAlgn="ctr"/>
                      <a:r>
                        <a:rPr lang="ru-RU" sz="1100" u="none" strike="noStrike" dirty="0">
                          <a:effectLst/>
                        </a:rPr>
                        <a:t> </a:t>
                      </a:r>
                      <a:endParaRPr lang="ru-RU" sz="1100" b="1" i="0" u="none" strike="noStrike" dirty="0">
                        <a:solidFill>
                          <a:srgbClr val="000000"/>
                        </a:solidFill>
                        <a:effectLst/>
                        <a:latin typeface="Calibri" panose="020F0502020204030204" pitchFamily="34" charset="0"/>
                      </a:endParaRPr>
                    </a:p>
                  </a:txBody>
                  <a:tcPr marL="0" marR="0" marT="0" marB="0" anchor="ctr">
                    <a:solidFill>
                      <a:srgbClr val="FFFF66"/>
                    </a:solidFill>
                  </a:tcPr>
                </a:tc>
                <a:extLst>
                  <a:ext uri="{0D108BD9-81ED-4DB2-BD59-A6C34878D82A}">
                    <a16:rowId xmlns:a16="http://schemas.microsoft.com/office/drawing/2014/main" val="2272062651"/>
                  </a:ext>
                </a:extLst>
              </a:tr>
            </a:tbl>
          </a:graphicData>
        </a:graphic>
      </p:graphicFrame>
    </p:spTree>
    <p:extLst>
      <p:ext uri="{BB962C8B-B14F-4D97-AF65-F5344CB8AC3E}">
        <p14:creationId xmlns:p14="http://schemas.microsoft.com/office/powerpoint/2010/main" val="3987585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pPr>
              <a:spcBef>
                <a:spcPts val="600"/>
              </a:spcBef>
              <a:buFont typeface="+mj-lt"/>
              <a:buAutoNum type="arabicPeriod"/>
            </a:pPr>
            <a:r>
              <a:rPr lang="en-US" dirty="0"/>
              <a:t> Investment Summary</a:t>
            </a:r>
          </a:p>
        </p:txBody>
      </p:sp>
      <p:sp>
        <p:nvSpPr>
          <p:cNvPr id="4" name="Номер слайда 3"/>
          <p:cNvSpPr>
            <a:spLocks noGrp="1"/>
          </p:cNvSpPr>
          <p:nvPr>
            <p:ph type="sldNum" sz="quarter" idx="12"/>
          </p:nvPr>
        </p:nvSpPr>
        <p:spPr/>
        <p:txBody>
          <a:bodyPr/>
          <a:lstStyle/>
          <a:p>
            <a:fld id="{D7F305DA-160D-498F-B102-A1D8643B4A2C}" type="slidenum">
              <a:rPr lang="ru-RU" smtClean="0"/>
              <a:pPr/>
              <a:t>3</a:t>
            </a:fld>
            <a:endParaRPr lang="ru-RU"/>
          </a:p>
        </p:txBody>
      </p:sp>
    </p:spTree>
    <p:extLst>
      <p:ext uri="{BB962C8B-B14F-4D97-AF65-F5344CB8AC3E}">
        <p14:creationId xmlns:p14="http://schemas.microsoft.com/office/powerpoint/2010/main" val="19180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164391"/>
            <a:ext cx="8159540" cy="312281"/>
          </a:xfrm>
        </p:spPr>
        <p:txBody>
          <a:bodyPr>
            <a:noAutofit/>
          </a:bodyPr>
          <a:lstStyle/>
          <a:p>
            <a:pPr algn="l"/>
            <a:r>
              <a:rPr lang="en-US" dirty="0"/>
              <a:t>Marketing Mix &amp; Marketing cost </a:t>
            </a:r>
            <a:endParaRPr lang="ru-RU" dirty="0"/>
          </a:p>
        </p:txBody>
      </p:sp>
      <p:sp>
        <p:nvSpPr>
          <p:cNvPr id="6" name="Номер слайда 5"/>
          <p:cNvSpPr>
            <a:spLocks noGrp="1"/>
          </p:cNvSpPr>
          <p:nvPr>
            <p:ph type="sldNum" sz="quarter" idx="12"/>
          </p:nvPr>
        </p:nvSpPr>
        <p:spPr/>
        <p:txBody>
          <a:bodyPr/>
          <a:lstStyle/>
          <a:p>
            <a:fld id="{D7F305DA-160D-498F-B102-A1D8643B4A2C}" type="slidenum">
              <a:rPr lang="ru-RU" smtClean="0"/>
              <a:pPr/>
              <a:t>30</a:t>
            </a:fld>
            <a:endParaRPr lang="ru-RU" dirty="0"/>
          </a:p>
        </p:txBody>
      </p:sp>
      <p:sp>
        <p:nvSpPr>
          <p:cNvPr id="7" name="TextBox 6"/>
          <p:cNvSpPr txBox="1"/>
          <p:nvPr/>
        </p:nvSpPr>
        <p:spPr>
          <a:xfrm>
            <a:off x="130101" y="6485295"/>
            <a:ext cx="8496944" cy="276999"/>
          </a:xfrm>
          <a:prstGeom prst="rect">
            <a:avLst/>
          </a:prstGeom>
          <a:noFill/>
        </p:spPr>
        <p:txBody>
          <a:bodyPr wrap="square" rtlCol="0" anchor="t">
            <a:spAutoFit/>
          </a:bodyPr>
          <a:lstStyle/>
          <a:p>
            <a:r>
              <a:rPr lang="en-US" sz="1200" dirty="0"/>
              <a:t>* Will be managed by in-house Digital Marketing Manager</a:t>
            </a:r>
          </a:p>
        </p:txBody>
      </p:sp>
      <p:sp>
        <p:nvSpPr>
          <p:cNvPr id="11" name="TextBox 10"/>
          <p:cNvSpPr txBox="1"/>
          <p:nvPr/>
        </p:nvSpPr>
        <p:spPr>
          <a:xfrm>
            <a:off x="130101" y="3779976"/>
            <a:ext cx="8856984" cy="1815882"/>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600" dirty="0"/>
              <a:t>The assumptions based on results of pilot.</a:t>
            </a:r>
          </a:p>
          <a:p>
            <a:pPr fontAlgn="b"/>
            <a:r>
              <a:rPr lang="en-US" sz="1600" dirty="0"/>
              <a:t>Average lead cost </a:t>
            </a:r>
            <a:r>
              <a:rPr lang="ru-RU" sz="1600" dirty="0"/>
              <a:t> </a:t>
            </a:r>
            <a:r>
              <a:rPr lang="en-US" sz="1600" dirty="0"/>
              <a:t>		-</a:t>
            </a:r>
            <a:r>
              <a:rPr lang="ru-RU" sz="1600" dirty="0"/>
              <a:t>$1,0 </a:t>
            </a:r>
          </a:p>
          <a:p>
            <a:pPr fontAlgn="b"/>
            <a:r>
              <a:rPr lang="en-US" sz="1600" dirty="0"/>
              <a:t>Average MAC cost </a:t>
            </a:r>
            <a:r>
              <a:rPr lang="ru-RU" sz="1600" dirty="0"/>
              <a:t> </a:t>
            </a:r>
            <a:r>
              <a:rPr lang="en-US" sz="1600" dirty="0"/>
              <a:t>		-</a:t>
            </a:r>
            <a:r>
              <a:rPr lang="ru-RU" sz="1600" dirty="0"/>
              <a:t>$5,5 </a:t>
            </a:r>
          </a:p>
          <a:p>
            <a:pPr fontAlgn="b"/>
            <a:r>
              <a:rPr lang="en-US" sz="1600" dirty="0"/>
              <a:t>Average monthly sales 	-</a:t>
            </a:r>
            <a:r>
              <a:rPr lang="ru-RU" sz="1600" dirty="0"/>
              <a:t>3215</a:t>
            </a:r>
            <a:r>
              <a:rPr lang="en-US" sz="1600" dirty="0"/>
              <a:t> loans</a:t>
            </a:r>
          </a:p>
          <a:p>
            <a:pPr fontAlgn="b"/>
            <a:endParaRPr lang="en-US" sz="1600" dirty="0"/>
          </a:p>
          <a:p>
            <a:r>
              <a:rPr lang="en-US" sz="1600" dirty="0"/>
              <a:t>During the first months we will manage our Marketing mix to achieve the optimal cost per client based on our digital marketing experience in Philippines, Indonesia, Malaysia and Vietnam</a:t>
            </a:r>
          </a:p>
        </p:txBody>
      </p:sp>
      <p:graphicFrame>
        <p:nvGraphicFramePr>
          <p:cNvPr id="14" name="Table 2"/>
          <p:cNvGraphicFramePr>
            <a:graphicFrameLocks noGrp="1"/>
          </p:cNvGraphicFramePr>
          <p:nvPr>
            <p:extLst>
              <p:ext uri="{D42A27DB-BD31-4B8C-83A1-F6EECF244321}">
                <p14:modId xmlns:p14="http://schemas.microsoft.com/office/powerpoint/2010/main" val="1307163533"/>
              </p:ext>
            </p:extLst>
          </p:nvPr>
        </p:nvGraphicFramePr>
        <p:xfrm>
          <a:off x="130101" y="681139"/>
          <a:ext cx="8856983" cy="2698878"/>
        </p:xfrm>
        <a:graphic>
          <a:graphicData uri="http://schemas.openxmlformats.org/drawingml/2006/table">
            <a:tbl>
              <a:tblPr/>
              <a:tblGrid>
                <a:gridCol w="873902">
                  <a:extLst>
                    <a:ext uri="{9D8B030D-6E8A-4147-A177-3AD203B41FA5}">
                      <a16:colId xmlns:a16="http://schemas.microsoft.com/office/drawing/2014/main" val="3385118117"/>
                    </a:ext>
                  </a:extLst>
                </a:gridCol>
                <a:gridCol w="1424964">
                  <a:extLst>
                    <a:ext uri="{9D8B030D-6E8A-4147-A177-3AD203B41FA5}">
                      <a16:colId xmlns:a16="http://schemas.microsoft.com/office/drawing/2014/main" val="4122686316"/>
                    </a:ext>
                  </a:extLst>
                </a:gridCol>
                <a:gridCol w="874415">
                  <a:extLst>
                    <a:ext uri="{9D8B030D-6E8A-4147-A177-3AD203B41FA5}">
                      <a16:colId xmlns:a16="http://schemas.microsoft.com/office/drawing/2014/main" val="685962960"/>
                    </a:ext>
                  </a:extLst>
                </a:gridCol>
                <a:gridCol w="860312">
                  <a:extLst>
                    <a:ext uri="{9D8B030D-6E8A-4147-A177-3AD203B41FA5}">
                      <a16:colId xmlns:a16="http://schemas.microsoft.com/office/drawing/2014/main" val="3724411937"/>
                    </a:ext>
                  </a:extLst>
                </a:gridCol>
                <a:gridCol w="1551383">
                  <a:extLst>
                    <a:ext uri="{9D8B030D-6E8A-4147-A177-3AD203B41FA5}">
                      <a16:colId xmlns:a16="http://schemas.microsoft.com/office/drawing/2014/main" val="1848855387"/>
                    </a:ext>
                  </a:extLst>
                </a:gridCol>
                <a:gridCol w="860312">
                  <a:extLst>
                    <a:ext uri="{9D8B030D-6E8A-4147-A177-3AD203B41FA5}">
                      <a16:colId xmlns:a16="http://schemas.microsoft.com/office/drawing/2014/main" val="4038698087"/>
                    </a:ext>
                  </a:extLst>
                </a:gridCol>
                <a:gridCol w="1020947">
                  <a:extLst>
                    <a:ext uri="{9D8B030D-6E8A-4147-A177-3AD203B41FA5}">
                      <a16:colId xmlns:a16="http://schemas.microsoft.com/office/drawing/2014/main" val="4201662173"/>
                    </a:ext>
                  </a:extLst>
                </a:gridCol>
                <a:gridCol w="1390748">
                  <a:extLst>
                    <a:ext uri="{9D8B030D-6E8A-4147-A177-3AD203B41FA5}">
                      <a16:colId xmlns:a16="http://schemas.microsoft.com/office/drawing/2014/main" val="2783280011"/>
                    </a:ext>
                  </a:extLst>
                </a:gridCol>
              </a:tblGrid>
              <a:tr h="843376">
                <a:tc rowSpan="2">
                  <a:txBody>
                    <a:bodyPr/>
                    <a:lstStyle/>
                    <a:p>
                      <a:pPr algn="ctr" rtl="0" fontAlgn="ctr"/>
                      <a:r>
                        <a:rPr lang="ru-RU" sz="1400" b="1" i="0" u="none" strike="noStrike" dirty="0">
                          <a:solidFill>
                            <a:srgbClr val="FFFFFF"/>
                          </a:solidFill>
                          <a:effectLst/>
                          <a:latin typeface="+mn-lt"/>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rowSpan="2">
                  <a:txBody>
                    <a:bodyPr/>
                    <a:lstStyle/>
                    <a:p>
                      <a:pPr algn="ctr" rtl="0" fontAlgn="ctr"/>
                      <a:r>
                        <a:rPr lang="en-US" sz="1400" b="1" i="0" u="none" strike="noStrike" dirty="0">
                          <a:solidFill>
                            <a:srgbClr val="FFFFFF"/>
                          </a:solidFill>
                          <a:effectLst/>
                          <a:latin typeface="+mn-lt"/>
                        </a:rPr>
                        <a:t>Marketing tools*</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400" b="1" i="0" u="none" strike="noStrike">
                          <a:solidFill>
                            <a:srgbClr val="FFFFFF"/>
                          </a:solidFill>
                          <a:effectLst/>
                          <a:latin typeface="+mn-lt"/>
                        </a:rPr>
                        <a:t>Application  volume</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5B9BD5"/>
                    </a:solidFill>
                  </a:tcPr>
                </a:tc>
                <a:tc>
                  <a:txBody>
                    <a:bodyPr/>
                    <a:lstStyle/>
                    <a:p>
                      <a:pPr algn="ctr" rtl="0" fontAlgn="ctr"/>
                      <a:r>
                        <a:rPr lang="en-US" sz="1400" b="1" i="0" u="none" strike="noStrike">
                          <a:solidFill>
                            <a:srgbClr val="FFFFFF"/>
                          </a:solidFill>
                          <a:effectLst/>
                          <a:latin typeface="+mn-lt"/>
                        </a:rPr>
                        <a:t>Lead cost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5B9BD5"/>
                    </a:solidFill>
                  </a:tcPr>
                </a:tc>
                <a:tc rowSpan="2">
                  <a:txBody>
                    <a:bodyPr/>
                    <a:lstStyle/>
                    <a:p>
                      <a:pPr algn="ctr" rtl="0" fontAlgn="ctr"/>
                      <a:r>
                        <a:rPr lang="en-US" sz="1400" b="1" i="0" u="none" strike="noStrike" dirty="0">
                          <a:solidFill>
                            <a:srgbClr val="FFFFFF"/>
                          </a:solidFill>
                          <a:effectLst/>
                          <a:latin typeface="+mn-lt"/>
                        </a:rPr>
                        <a:t>Estimation maximum monthly leads</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400" b="1" i="0" u="none" strike="noStrike">
                          <a:solidFill>
                            <a:srgbClr val="FFFFFF"/>
                          </a:solidFill>
                          <a:effectLst/>
                          <a:latin typeface="+mn-lt"/>
                        </a:rPr>
                        <a:t>TCR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5B9BD5"/>
                    </a:solidFill>
                  </a:tcPr>
                </a:tc>
                <a:tc>
                  <a:txBody>
                    <a:bodyPr/>
                    <a:lstStyle/>
                    <a:p>
                      <a:pPr algn="ctr" rtl="0" fontAlgn="ctr"/>
                      <a:r>
                        <a:rPr lang="en-US" sz="1400" b="1" i="0" u="none" strike="noStrike">
                          <a:solidFill>
                            <a:srgbClr val="FFFFFF"/>
                          </a:solidFill>
                          <a:effectLst/>
                          <a:latin typeface="+mn-lt"/>
                        </a:rPr>
                        <a:t>Client cost (MAC)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5B9BD5"/>
                    </a:solidFill>
                  </a:tcPr>
                </a:tc>
                <a:tc rowSpan="2">
                  <a:txBody>
                    <a:bodyPr/>
                    <a:lstStyle/>
                    <a:p>
                      <a:pPr algn="ctr" rtl="0" fontAlgn="ctr"/>
                      <a:r>
                        <a:rPr lang="en-US" sz="1400" b="1" i="0" u="none" strike="noStrike">
                          <a:solidFill>
                            <a:srgbClr val="FFFFFF"/>
                          </a:solidFill>
                          <a:effectLst/>
                          <a:latin typeface="+mn-lt"/>
                        </a:rPr>
                        <a:t>Estimation maximum monthly clients</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959008997"/>
                  </a:ext>
                </a:extLst>
              </a:tr>
              <a:tr h="458356">
                <a:tc vMerge="1">
                  <a:txBody>
                    <a:bodyPr/>
                    <a:lstStyle/>
                    <a:p>
                      <a:endParaRPr lang="ru-RU"/>
                    </a:p>
                  </a:txBody>
                  <a:tcPr/>
                </a:tc>
                <a:tc vMerge="1">
                  <a:txBody>
                    <a:bodyPr/>
                    <a:lstStyle/>
                    <a:p>
                      <a:endParaRPr lang="ru-RU"/>
                    </a:p>
                  </a:txBody>
                  <a:tcPr/>
                </a:tc>
                <a:tc>
                  <a:txBody>
                    <a:bodyPr/>
                    <a:lstStyle/>
                    <a:p>
                      <a:pPr algn="ctr" rtl="0" fontAlgn="ctr"/>
                      <a:r>
                        <a:rPr lang="ru-RU" sz="1400" b="1" i="0" u="none" strike="noStrike" dirty="0">
                          <a:solidFill>
                            <a:srgbClr val="FFFFFF"/>
                          </a:solidFill>
                          <a:effectLst/>
                          <a:latin typeface="+mn-lt"/>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ru-RU" sz="1400" b="1" i="0" u="none" strike="noStrike">
                          <a:solidFill>
                            <a:srgbClr val="FFFFFF"/>
                          </a:solidFill>
                          <a:effectLst/>
                          <a:latin typeface="+mn-lt"/>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B9BD5"/>
                    </a:solidFill>
                  </a:tcPr>
                </a:tc>
                <a:tc vMerge="1">
                  <a:txBody>
                    <a:bodyPr/>
                    <a:lstStyle/>
                    <a:p>
                      <a:endParaRPr lang="ru-RU"/>
                    </a:p>
                  </a:txBody>
                  <a:tcPr/>
                </a:tc>
                <a:tc>
                  <a:txBody>
                    <a:bodyPr/>
                    <a:lstStyle/>
                    <a:p>
                      <a:pPr algn="ctr" rtl="0" fontAlgn="ctr"/>
                      <a:r>
                        <a:rPr lang="ru-RU" sz="1400" b="1" i="0" u="none" strike="noStrike">
                          <a:solidFill>
                            <a:srgbClr val="FFFFFF"/>
                          </a:solidFill>
                          <a:effectLst/>
                          <a:latin typeface="+mn-lt"/>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ru-RU" sz="1400" b="1" i="0" u="none" strike="noStrike">
                          <a:solidFill>
                            <a:srgbClr val="FFFFFF"/>
                          </a:solidFill>
                          <a:effectLst/>
                          <a:latin typeface="+mn-lt"/>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B9BD5"/>
                    </a:solidFill>
                  </a:tcPr>
                </a:tc>
                <a:tc vMerge="1">
                  <a:txBody>
                    <a:bodyPr/>
                    <a:lstStyle/>
                    <a:p>
                      <a:endParaRPr lang="ru-RU"/>
                    </a:p>
                  </a:txBody>
                  <a:tcPr/>
                </a:tc>
                <a:extLst>
                  <a:ext uri="{0D108BD9-81ED-4DB2-BD59-A6C34878D82A}">
                    <a16:rowId xmlns:a16="http://schemas.microsoft.com/office/drawing/2014/main" val="1506959829"/>
                  </a:ext>
                </a:extLst>
              </a:tr>
              <a:tr h="517104">
                <a:tc>
                  <a:txBody>
                    <a:bodyPr/>
                    <a:lstStyle/>
                    <a:p>
                      <a:pPr algn="ctr" rtl="0" fontAlgn="b"/>
                      <a:r>
                        <a:rPr lang="ru-RU" sz="1400" b="0" i="0" u="none" strike="noStrike" dirty="0">
                          <a:solidFill>
                            <a:srgbClr val="000000"/>
                          </a:solidFill>
                          <a:effectLst/>
                          <a:latin typeface="+mn-lt"/>
                        </a:rPr>
                        <a:t>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t"/>
                      <a:r>
                        <a:rPr lang="en-US" sz="1400" b="0" i="0" u="none" strike="noStrike" dirty="0">
                          <a:solidFill>
                            <a:srgbClr val="000000"/>
                          </a:solidFill>
                          <a:effectLst/>
                          <a:latin typeface="+mn-lt"/>
                        </a:rPr>
                        <a:t>Local </a:t>
                      </a:r>
                    </a:p>
                    <a:p>
                      <a:pPr algn="ctr" rtl="0" fontAlgn="t"/>
                      <a:r>
                        <a:rPr lang="en-US" sz="1400" b="0" i="0" u="none" strike="noStrike" dirty="0">
                          <a:solidFill>
                            <a:srgbClr val="000000"/>
                          </a:solidFill>
                          <a:effectLst/>
                          <a:latin typeface="+mn-lt"/>
                        </a:rPr>
                        <a:t>Display Network</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en-US" sz="1400" b="0" i="0" u="none" strike="noStrike" dirty="0">
                          <a:solidFill>
                            <a:srgbClr val="000000"/>
                          </a:solidFill>
                          <a:effectLst/>
                          <a:latin typeface="+mn-lt"/>
                        </a:rPr>
                        <a:t>15</a:t>
                      </a:r>
                      <a:r>
                        <a:rPr lang="ru-RU" sz="1400" b="0" i="0" u="none" strike="noStrike" dirty="0">
                          <a:solidFill>
                            <a:srgbClr val="000000"/>
                          </a:solidFill>
                          <a:effectLst/>
                          <a:latin typeface="+mn-lt"/>
                        </a:rPr>
                        <a:t>%</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dirty="0">
                          <a:solidFill>
                            <a:srgbClr val="000000"/>
                          </a:solidFill>
                          <a:effectLst/>
                          <a:latin typeface="+mn-lt"/>
                        </a:rPr>
                        <a:t>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ru-RU" sz="1400" b="0" i="0" u="none" strike="noStrike" dirty="0">
                          <a:solidFill>
                            <a:srgbClr val="000000"/>
                          </a:solidFill>
                          <a:effectLst/>
                          <a:latin typeface="+mn-lt"/>
                        </a:rPr>
                        <a:t>                          1 472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dirty="0">
                          <a:solidFill>
                            <a:srgbClr val="000000"/>
                          </a:solidFill>
                          <a:effectLst/>
                          <a:latin typeface="+mn-lt"/>
                        </a:rPr>
                        <a:t>18%</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dirty="0">
                          <a:solidFill>
                            <a:srgbClr val="000000"/>
                          </a:solidFill>
                          <a:effectLst/>
                          <a:latin typeface="+mn-lt"/>
                        </a:rPr>
                        <a:t> $       18,75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ru-RU" sz="1400" b="0" i="0" u="none" strike="noStrike" dirty="0">
                          <a:solidFill>
                            <a:srgbClr val="000000"/>
                          </a:solidFill>
                          <a:effectLst/>
                          <a:latin typeface="+mn-lt"/>
                        </a:rPr>
                        <a:t>                              265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259791406"/>
                  </a:ext>
                </a:extLst>
              </a:tr>
              <a:tr h="440021">
                <a:tc>
                  <a:txBody>
                    <a:bodyPr/>
                    <a:lstStyle/>
                    <a:p>
                      <a:pPr algn="ctr" rtl="0" fontAlgn="b"/>
                      <a:r>
                        <a:rPr lang="ru-RU" sz="1400" b="0" i="0" u="none" strike="noStrike">
                          <a:solidFill>
                            <a:srgbClr val="000000"/>
                          </a:solidFill>
                          <a:effectLst/>
                          <a:latin typeface="+mn-lt"/>
                        </a:rPr>
                        <a:t>2</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t"/>
                      <a:endParaRPr lang="en-US" sz="1400" b="0" i="0" u="none" strike="noStrike" dirty="0">
                        <a:solidFill>
                          <a:srgbClr val="000000"/>
                        </a:solidFill>
                        <a:effectLst/>
                        <a:latin typeface="+mn-lt"/>
                      </a:endParaRPr>
                    </a:p>
                    <a:p>
                      <a:pPr algn="ctr" rtl="0" fontAlgn="t"/>
                      <a:r>
                        <a:rPr lang="en-US" sz="1400" b="0" i="0" u="none" strike="noStrike" dirty="0">
                          <a:solidFill>
                            <a:srgbClr val="000000"/>
                          </a:solidFill>
                          <a:effectLst/>
                          <a:latin typeface="+mn-lt"/>
                        </a:rPr>
                        <a:t>Facebook</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en-US" sz="1400" b="0" i="0" u="none" strike="noStrike" dirty="0">
                          <a:solidFill>
                            <a:srgbClr val="000000"/>
                          </a:solidFill>
                          <a:effectLst/>
                          <a:latin typeface="+mn-lt"/>
                        </a:rPr>
                        <a:t>85</a:t>
                      </a:r>
                      <a:r>
                        <a:rPr lang="ru-RU" sz="1400" b="0" i="0" u="none" strike="noStrike" dirty="0">
                          <a:solidFill>
                            <a:srgbClr val="000000"/>
                          </a:solidFill>
                          <a:effectLst/>
                          <a:latin typeface="+mn-lt"/>
                        </a:rPr>
                        <a:t>%</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dirty="0">
                          <a:solidFill>
                            <a:srgbClr val="000000"/>
                          </a:solidFill>
                          <a:effectLst/>
                          <a:latin typeface="+mn-lt"/>
                        </a:rPr>
                        <a:t>0,8</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ru-RU" sz="1400" b="0" i="0" u="none" strike="noStrike">
                          <a:solidFill>
                            <a:srgbClr val="000000"/>
                          </a:solidFill>
                          <a:effectLst/>
                          <a:latin typeface="+mn-lt"/>
                        </a:rPr>
                        <a:t>                        16 391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a:solidFill>
                            <a:srgbClr val="000000"/>
                          </a:solidFill>
                          <a:effectLst/>
                          <a:latin typeface="+mn-lt"/>
                        </a:rPr>
                        <a:t>18%</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a:solidFill>
                            <a:srgbClr val="000000"/>
                          </a:solidFill>
                          <a:effectLst/>
                          <a:latin typeface="+mn-lt"/>
                        </a:rPr>
                        <a:t> $         4,44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ru-RU" sz="1400" b="0" i="0" u="none" strike="noStrike" dirty="0">
                          <a:solidFill>
                            <a:srgbClr val="000000"/>
                          </a:solidFill>
                          <a:effectLst/>
                          <a:latin typeface="+mn-lt"/>
                        </a:rPr>
                        <a:t>2 950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524549281"/>
                  </a:ext>
                </a:extLst>
              </a:tr>
              <a:tr h="440021">
                <a:tc>
                  <a:txBody>
                    <a:bodyPr/>
                    <a:lstStyle/>
                    <a:p>
                      <a:pPr algn="l" fontAlgn="t"/>
                      <a:r>
                        <a:rPr lang="ru-RU" sz="1400" b="0" i="0" u="none" strike="noStrike" dirty="0">
                          <a:solidFill>
                            <a:srgbClr val="000000"/>
                          </a:solidFill>
                          <a:effectLst/>
                          <a:latin typeface="+mn-lt"/>
                        </a:rPr>
                        <a:t> </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en-US" sz="1400" b="0" i="0" u="none" strike="noStrike">
                          <a:solidFill>
                            <a:srgbClr val="000000"/>
                          </a:solidFill>
                          <a:effectLst/>
                          <a:latin typeface="+mn-lt"/>
                        </a:rPr>
                        <a:t>Summary</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ru-RU" sz="1400" b="0" i="0" u="none" strike="noStrike">
                          <a:solidFill>
                            <a:srgbClr val="000000"/>
                          </a:solidFill>
                          <a:effectLst/>
                          <a:latin typeface="+mn-lt"/>
                        </a:rPr>
                        <a:t>100%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ru-RU" sz="1400" b="0" i="0" u="none" strike="noStrike">
                          <a:solidFill>
                            <a:srgbClr val="000000"/>
                          </a:solidFill>
                          <a:effectLst/>
                          <a:latin typeface="+mn-lt"/>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t"/>
                      <a:r>
                        <a:rPr lang="ru-RU" sz="1400" b="0" i="0" u="none" strike="noStrike">
                          <a:solidFill>
                            <a:srgbClr val="000000"/>
                          </a:solidFill>
                          <a:effectLst/>
                          <a:latin typeface="+mn-lt"/>
                        </a:rPr>
                        <a:t>                        17 863 </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t"/>
                      <a:r>
                        <a:rPr lang="ru-RU" sz="1400" b="0" i="0" u="none" strike="noStrike">
                          <a:solidFill>
                            <a:srgbClr val="000000"/>
                          </a:solidFill>
                          <a:effectLst/>
                          <a:latin typeface="+mn-lt"/>
                        </a:rPr>
                        <a:t> </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ru-RU" sz="1400" b="0" i="0" u="none" strike="noStrike">
                          <a:solidFill>
                            <a:srgbClr val="000000"/>
                          </a:solidFill>
                          <a:effectLst/>
                          <a:latin typeface="+mn-lt"/>
                        </a:rPr>
                        <a:t> $         6,10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t"/>
                      <a:r>
                        <a:rPr lang="ru-RU" sz="1400" b="0" i="0" u="none" strike="noStrike" dirty="0">
                          <a:solidFill>
                            <a:srgbClr val="000000"/>
                          </a:solidFill>
                          <a:effectLst/>
                          <a:latin typeface="+mn-lt"/>
                        </a:rPr>
                        <a:t>3 215 </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3764889593"/>
                  </a:ext>
                </a:extLst>
              </a:tr>
            </a:tbl>
          </a:graphicData>
        </a:graphic>
      </p:graphicFrame>
    </p:spTree>
    <p:extLst>
      <p:ext uri="{BB962C8B-B14F-4D97-AF65-F5344CB8AC3E}">
        <p14:creationId xmlns:p14="http://schemas.microsoft.com/office/powerpoint/2010/main" val="1282551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31</a:t>
            </a:fld>
            <a:endParaRPr lang="ru-RU"/>
          </a:p>
        </p:txBody>
      </p:sp>
      <p:sp>
        <p:nvSpPr>
          <p:cNvPr id="5" name="Title 1"/>
          <p:cNvSpPr>
            <a:spLocks noGrp="1"/>
          </p:cNvSpPr>
          <p:nvPr>
            <p:ph type="title"/>
          </p:nvPr>
        </p:nvSpPr>
        <p:spPr>
          <a:xfrm>
            <a:off x="395536" y="116632"/>
            <a:ext cx="8159540" cy="312281"/>
          </a:xfrm>
        </p:spPr>
        <p:txBody>
          <a:bodyPr/>
          <a:lstStyle/>
          <a:p>
            <a:r>
              <a:rPr lang="en-US" dirty="0"/>
              <a:t>Sales Plan</a:t>
            </a:r>
            <a:endParaRPr lang="en-US" b="1" dirty="0"/>
          </a:p>
        </p:txBody>
      </p:sp>
      <p:graphicFrame>
        <p:nvGraphicFramePr>
          <p:cNvPr id="3" name="Table 2"/>
          <p:cNvGraphicFramePr>
            <a:graphicFrameLocks noGrp="1"/>
          </p:cNvGraphicFramePr>
          <p:nvPr>
            <p:extLst>
              <p:ext uri="{D42A27DB-BD31-4B8C-83A1-F6EECF244321}">
                <p14:modId xmlns:p14="http://schemas.microsoft.com/office/powerpoint/2010/main" val="132749041"/>
              </p:ext>
            </p:extLst>
          </p:nvPr>
        </p:nvGraphicFramePr>
        <p:xfrm>
          <a:off x="179388" y="3461404"/>
          <a:ext cx="8785224" cy="2343860"/>
        </p:xfrm>
        <a:graphic>
          <a:graphicData uri="http://schemas.openxmlformats.org/drawingml/2006/table">
            <a:tbl>
              <a:tblPr/>
              <a:tblGrid>
                <a:gridCol w="2588118">
                  <a:extLst>
                    <a:ext uri="{9D8B030D-6E8A-4147-A177-3AD203B41FA5}">
                      <a16:colId xmlns:a16="http://schemas.microsoft.com/office/drawing/2014/main" val="20000"/>
                    </a:ext>
                  </a:extLst>
                </a:gridCol>
                <a:gridCol w="115642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152252">
                  <a:extLst>
                    <a:ext uri="{9D8B030D-6E8A-4147-A177-3AD203B41FA5}">
                      <a16:colId xmlns:a16="http://schemas.microsoft.com/office/drawing/2014/main" val="20005"/>
                    </a:ext>
                  </a:extLst>
                </a:gridCol>
              </a:tblGrid>
              <a:tr h="299098">
                <a:tc>
                  <a:txBody>
                    <a:bodyPr/>
                    <a:lstStyle/>
                    <a:p>
                      <a:pPr algn="ctr" fontAlgn="b"/>
                      <a:r>
                        <a:rPr lang="en-US" sz="1400" kern="1200" dirty="0">
                          <a:solidFill>
                            <a:schemeClr val="tx1"/>
                          </a:solidFill>
                          <a:latin typeface="+mn-lt"/>
                          <a:ea typeface="+mn-ea"/>
                          <a:cs typeface="+mn-cs"/>
                        </a:rPr>
                        <a:t>Parameter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538206">
                <a:tc>
                  <a:txBody>
                    <a:bodyPr/>
                    <a:lstStyle/>
                    <a:p>
                      <a:pPr algn="l" fontAlgn="b"/>
                      <a:r>
                        <a:rPr lang="en-US" sz="1400" kern="1200" dirty="0">
                          <a:solidFill>
                            <a:schemeClr val="tx1"/>
                          </a:solidFill>
                          <a:latin typeface="+mn-lt"/>
                          <a:ea typeface="+mn-ea"/>
                          <a:cs typeface="+mn-cs"/>
                        </a:rPr>
                        <a:t>Number of loans disbursed per month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400" b="0" i="0" u="none" strike="noStrike">
                          <a:solidFill>
                            <a:srgbClr val="000000"/>
                          </a:solidFill>
                          <a:effectLst/>
                          <a:latin typeface="Calibri" panose="020F0502020204030204" pitchFamily="34" charset="0"/>
                        </a:rPr>
                        <a:t>7900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400" b="0" i="0" u="none" strike="noStrike">
                          <a:solidFill>
                            <a:srgbClr val="000000"/>
                          </a:solidFill>
                          <a:effectLst/>
                          <a:latin typeface="Calibri" panose="020F0502020204030204" pitchFamily="34" charset="0"/>
                        </a:rPr>
                        <a:t>21000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400" b="0" i="0" u="none" strike="noStrike" dirty="0">
                          <a:solidFill>
                            <a:srgbClr val="000000"/>
                          </a:solidFill>
                          <a:effectLst/>
                          <a:latin typeface="Calibri" panose="020F0502020204030204" pitchFamily="34" charset="0"/>
                        </a:rPr>
                        <a:t>36000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400" b="0" i="0" u="none" strike="noStrike">
                          <a:solidFill>
                            <a:srgbClr val="000000"/>
                          </a:solidFill>
                          <a:effectLst/>
                          <a:latin typeface="Calibri" panose="020F0502020204030204" pitchFamily="34" charset="0"/>
                        </a:rPr>
                        <a:t>49100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400" b="0" i="0" u="none" strike="noStrike" dirty="0">
                          <a:solidFill>
                            <a:srgbClr val="000000"/>
                          </a:solidFill>
                          <a:effectLst/>
                          <a:latin typeface="Calibri" panose="020F0502020204030204" pitchFamily="34" charset="0"/>
                        </a:rPr>
                        <a:t>52200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9098">
                <a:tc gridSpan="6">
                  <a:txBody>
                    <a:bodyPr/>
                    <a:lstStyle/>
                    <a:p>
                      <a:pPr algn="ctr" fontAlgn="ct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2"/>
                  </a:ext>
                </a:extLst>
              </a:tr>
              <a:tr h="299098">
                <a:tc>
                  <a:txBody>
                    <a:bodyPr/>
                    <a:lstStyle/>
                    <a:p>
                      <a:pPr algn="l" fontAlgn="b"/>
                      <a:r>
                        <a:rPr lang="en-US" sz="1400" b="0" kern="1200" dirty="0">
                          <a:solidFill>
                            <a:schemeClr val="tx1"/>
                          </a:solidFill>
                          <a:latin typeface="+mn-lt"/>
                          <a:ea typeface="+mn-ea"/>
                          <a:cs typeface="+mn-cs"/>
                        </a:rPr>
                        <a:t>New sales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kern="1200" dirty="0">
                          <a:solidFill>
                            <a:schemeClr val="tx1"/>
                          </a:solidFill>
                          <a:latin typeface="+mn-lt"/>
                          <a:ea typeface="+mn-ea"/>
                          <a:cs typeface="+mn-cs"/>
                        </a:rPr>
                        <a:t>3400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6900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11200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14700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14800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4643380"/>
                  </a:ext>
                </a:extLst>
              </a:tr>
              <a:tr h="454180">
                <a:tc>
                  <a:txBody>
                    <a:bodyPr/>
                    <a:lstStyle/>
                    <a:p>
                      <a:pPr algn="l" fontAlgn="b"/>
                      <a:r>
                        <a:rPr lang="en-US" sz="1400" b="0" kern="1200" dirty="0">
                          <a:solidFill>
                            <a:schemeClr val="tx1"/>
                          </a:solidFill>
                          <a:latin typeface="+mn-lt"/>
                          <a:ea typeface="+mn-ea"/>
                          <a:cs typeface="+mn-cs"/>
                        </a:rPr>
                        <a:t>Prolongation sales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1600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8900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9300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13000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14400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929622"/>
                  </a:ext>
                </a:extLst>
              </a:tr>
              <a:tr h="454180">
                <a:tc>
                  <a:txBody>
                    <a:bodyPr/>
                    <a:lstStyle/>
                    <a:p>
                      <a:pPr algn="l" fontAlgn="b"/>
                      <a:r>
                        <a:rPr lang="en-US" sz="1400" b="0" kern="1200" dirty="0">
                          <a:solidFill>
                            <a:schemeClr val="tx1"/>
                          </a:solidFill>
                          <a:latin typeface="+mn-lt"/>
                          <a:ea typeface="+mn-ea"/>
                          <a:cs typeface="+mn-cs"/>
                        </a:rPr>
                        <a:t>Repeat sales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2900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5200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15500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21400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23000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65493285"/>
              </p:ext>
            </p:extLst>
          </p:nvPr>
        </p:nvGraphicFramePr>
        <p:xfrm>
          <a:off x="179388" y="1032060"/>
          <a:ext cx="8785224" cy="2005222"/>
        </p:xfrm>
        <a:graphic>
          <a:graphicData uri="http://schemas.openxmlformats.org/drawingml/2006/table">
            <a:tbl>
              <a:tblPr/>
              <a:tblGrid>
                <a:gridCol w="1872332">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1440160">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1152252">
                  <a:extLst>
                    <a:ext uri="{9D8B030D-6E8A-4147-A177-3AD203B41FA5}">
                      <a16:colId xmlns:a16="http://schemas.microsoft.com/office/drawing/2014/main" val="20006"/>
                    </a:ext>
                  </a:extLst>
                </a:gridCol>
              </a:tblGrid>
              <a:tr h="379694">
                <a:tc>
                  <a:txBody>
                    <a:bodyPr/>
                    <a:lstStyle/>
                    <a:p>
                      <a:pPr algn="ctr" fontAlgn="ctr"/>
                      <a:r>
                        <a:rPr lang="en-US" sz="1400" b="0" kern="1200" dirty="0">
                          <a:solidFill>
                            <a:schemeClr val="tx1"/>
                          </a:solidFill>
                          <a:latin typeface="+mn-lt"/>
                          <a:ea typeface="+mn-ea"/>
                          <a:cs typeface="+mn-cs"/>
                        </a:rPr>
                        <a:t> </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6</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9694">
                <a:tc>
                  <a:txBody>
                    <a:bodyPr/>
                    <a:lstStyle/>
                    <a:p>
                      <a:pPr algn="ctr" fontAlgn="ctr"/>
                      <a:r>
                        <a:rPr lang="en-US" sz="1400" kern="1200" dirty="0">
                          <a:solidFill>
                            <a:schemeClr val="tx1"/>
                          </a:solidFill>
                          <a:latin typeface="+mn-lt"/>
                          <a:ea typeface="+mn-ea"/>
                          <a:cs typeface="+mn-cs"/>
                        </a:rPr>
                        <a:t>Number of loans disbursed per month</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3</a:t>
                      </a:r>
                      <a:r>
                        <a:rPr lang="ru-RU" sz="1400" kern="1200" dirty="0">
                          <a:solidFill>
                            <a:schemeClr val="tx1"/>
                          </a:solidFill>
                          <a:latin typeface="+mn-lt"/>
                          <a:ea typeface="+mn-ea"/>
                          <a:cs typeface="+mn-cs"/>
                        </a:rPr>
                        <a:t>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600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900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1200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1</a:t>
                      </a:r>
                      <a:r>
                        <a:rPr lang="en-US" sz="1400" kern="1200" dirty="0">
                          <a:solidFill>
                            <a:schemeClr val="tx1"/>
                          </a:solidFill>
                          <a:latin typeface="+mn-lt"/>
                          <a:ea typeface="+mn-ea"/>
                          <a:cs typeface="+mn-cs"/>
                        </a:rPr>
                        <a:t>5</a:t>
                      </a:r>
                      <a:r>
                        <a:rPr lang="ru-RU" sz="1400" kern="1200" dirty="0">
                          <a:solidFill>
                            <a:schemeClr val="tx1"/>
                          </a:solidFill>
                          <a:latin typeface="+mn-lt"/>
                          <a:ea typeface="+mn-ea"/>
                          <a:cs typeface="+mn-cs"/>
                        </a:rPr>
                        <a:t>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9694">
                <a:tc>
                  <a:txBody>
                    <a:bodyPr/>
                    <a:lstStyle/>
                    <a:p>
                      <a:pPr marL="138113" indent="0" algn="l" fontAlgn="ctr">
                        <a:tabLst/>
                      </a:pPr>
                      <a:r>
                        <a:rPr lang="en-US" sz="1400" kern="1200" dirty="0">
                          <a:solidFill>
                            <a:schemeClr val="tx1"/>
                          </a:solidFill>
                          <a:latin typeface="+mn-lt"/>
                          <a:ea typeface="+mn-ea"/>
                          <a:cs typeface="+mn-cs"/>
                        </a:rPr>
                        <a:t>Share of new sales, % </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charset="0"/>
                        </a:rPr>
                        <a:t>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a:solidFill>
                            <a:srgbClr val="000000"/>
                          </a:solidFill>
                          <a:effectLst/>
                          <a:latin typeface="Calibri" charset="0"/>
                        </a:rPr>
                        <a:t>74%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a:solidFill>
                            <a:srgbClr val="000000"/>
                          </a:solidFill>
                          <a:effectLst/>
                          <a:latin typeface="Calibri" charset="0"/>
                        </a:rPr>
                        <a:t>72%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a:solidFill>
                            <a:srgbClr val="000000"/>
                          </a:solidFill>
                          <a:effectLst/>
                          <a:latin typeface="Calibri" charset="0"/>
                        </a:rPr>
                        <a:t>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charset="0"/>
                        </a:rPr>
                        <a:t>49%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6764186"/>
                  </a:ext>
                </a:extLst>
              </a:tr>
              <a:tr h="379694">
                <a:tc>
                  <a:txBody>
                    <a:bodyPr/>
                    <a:lstStyle/>
                    <a:p>
                      <a:pPr marL="95250" indent="0" algn="l" fontAlgn="ctr">
                        <a:tabLst/>
                      </a:pPr>
                      <a:r>
                        <a:rPr lang="en-US" sz="1400" kern="1200" dirty="0">
                          <a:solidFill>
                            <a:schemeClr val="tx1"/>
                          </a:solidFill>
                          <a:latin typeface="+mn-lt"/>
                          <a:ea typeface="+mn-ea"/>
                          <a:cs typeface="+mn-cs"/>
                        </a:rPr>
                        <a:t>Share of repeat sales, %</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charset="0"/>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charset="0"/>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charset="0"/>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a:solidFill>
                            <a:srgbClr val="000000"/>
                          </a:solidFill>
                          <a:effectLst/>
                          <a:latin typeface="Calibri"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a:solidFill>
                            <a:srgbClr val="000000"/>
                          </a:solidFill>
                          <a:effectLst/>
                          <a:latin typeface="Calibri" charset="0"/>
                        </a:rPr>
                        <a:t>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a:solidFill>
                            <a:srgbClr val="000000"/>
                          </a:solidFill>
                          <a:effectLst/>
                          <a:latin typeface="Calibri" charset="0"/>
                        </a:rPr>
                        <a:t>35%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2532509"/>
                  </a:ext>
                </a:extLst>
              </a:tr>
              <a:tr h="379694">
                <a:tc>
                  <a:txBody>
                    <a:bodyPr/>
                    <a:lstStyle/>
                    <a:p>
                      <a:pPr marL="95250" indent="0" algn="l" fontAlgn="ctr">
                        <a:tabLst/>
                      </a:pPr>
                      <a:r>
                        <a:rPr lang="en-US" sz="1400" kern="1200" dirty="0">
                          <a:solidFill>
                            <a:schemeClr val="tx1"/>
                          </a:solidFill>
                          <a:latin typeface="+mn-lt"/>
                          <a:ea typeface="+mn-ea"/>
                          <a:cs typeface="+mn-cs"/>
                        </a:rPr>
                        <a:t>Share of prolongations, %</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dirty="0">
                          <a:solidFill>
                            <a:srgbClr val="000000"/>
                          </a:solidFill>
                          <a:effectLst/>
                          <a:latin typeface="Calibri"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dirty="0">
                          <a:solidFill>
                            <a:srgbClr val="000000"/>
                          </a:solidFill>
                          <a:effectLst/>
                          <a:latin typeface="Calibri"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charset="0"/>
                        </a:rPr>
                        <a:t>17%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241305"/>
                  </a:ext>
                </a:extLst>
              </a:tr>
            </a:tbl>
          </a:graphicData>
        </a:graphic>
      </p:graphicFrame>
      <p:sp>
        <p:nvSpPr>
          <p:cNvPr id="10" name="TextBox 9"/>
          <p:cNvSpPr txBox="1"/>
          <p:nvPr/>
        </p:nvSpPr>
        <p:spPr>
          <a:xfrm>
            <a:off x="1547664" y="636271"/>
            <a:ext cx="6192688" cy="369332"/>
          </a:xfrm>
          <a:prstGeom prst="rect">
            <a:avLst/>
          </a:prstGeom>
          <a:noFill/>
        </p:spPr>
        <p:txBody>
          <a:bodyPr wrap="square" rtlCol="0">
            <a:spAutoFit/>
          </a:bodyPr>
          <a:lstStyle/>
          <a:p>
            <a:pPr algn="ctr"/>
            <a:r>
              <a:rPr lang="en-US" dirty="0"/>
              <a:t>Short term sales plan</a:t>
            </a:r>
          </a:p>
        </p:txBody>
      </p:sp>
      <p:sp>
        <p:nvSpPr>
          <p:cNvPr id="11" name="TextBox 10"/>
          <p:cNvSpPr txBox="1"/>
          <p:nvPr/>
        </p:nvSpPr>
        <p:spPr>
          <a:xfrm>
            <a:off x="1547664" y="3131676"/>
            <a:ext cx="6192688" cy="369332"/>
          </a:xfrm>
          <a:prstGeom prst="rect">
            <a:avLst/>
          </a:prstGeom>
          <a:noFill/>
        </p:spPr>
        <p:txBody>
          <a:bodyPr wrap="square" rtlCol="0">
            <a:spAutoFit/>
          </a:bodyPr>
          <a:lstStyle/>
          <a:p>
            <a:pPr algn="ctr"/>
            <a:r>
              <a:rPr lang="en-US" dirty="0"/>
              <a:t>Long term sales plan</a:t>
            </a:r>
          </a:p>
        </p:txBody>
      </p:sp>
    </p:spTree>
    <p:extLst>
      <p:ext uri="{BB962C8B-B14F-4D97-AF65-F5344CB8AC3E}">
        <p14:creationId xmlns:p14="http://schemas.microsoft.com/office/powerpoint/2010/main" val="10352062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Decision making &amp; Collection</a:t>
            </a:r>
          </a:p>
        </p:txBody>
      </p:sp>
      <p:sp>
        <p:nvSpPr>
          <p:cNvPr id="4" name="Номер слайда 3"/>
          <p:cNvSpPr>
            <a:spLocks noGrp="1"/>
          </p:cNvSpPr>
          <p:nvPr>
            <p:ph type="sldNum" sz="quarter" idx="12"/>
          </p:nvPr>
        </p:nvSpPr>
        <p:spPr/>
        <p:txBody>
          <a:bodyPr/>
          <a:lstStyle/>
          <a:p>
            <a:fld id="{D7F305DA-160D-498F-B102-A1D8643B4A2C}" type="slidenum">
              <a:rPr lang="ru-RU" smtClean="0"/>
              <a:pPr/>
              <a:t>32</a:t>
            </a:fld>
            <a:endParaRPr lang="ru-RU"/>
          </a:p>
        </p:txBody>
      </p:sp>
    </p:spTree>
    <p:extLst>
      <p:ext uri="{BB962C8B-B14F-4D97-AF65-F5344CB8AC3E}">
        <p14:creationId xmlns:p14="http://schemas.microsoft.com/office/powerpoint/2010/main" val="481388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92" y="116632"/>
            <a:ext cx="5135204" cy="312281"/>
          </a:xfrm>
        </p:spPr>
        <p:txBody>
          <a:bodyPr/>
          <a:lstStyle/>
          <a:p>
            <a:r>
              <a:rPr lang="en-US" dirty="0"/>
              <a:t>Credit and Limit Policy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33</a:t>
            </a:fld>
            <a:endParaRPr lang="ru-RU"/>
          </a:p>
        </p:txBody>
      </p:sp>
      <p:graphicFrame>
        <p:nvGraphicFramePr>
          <p:cNvPr id="5" name="Таблица 2"/>
          <p:cNvGraphicFramePr>
            <a:graphicFrameLocks noGrp="1"/>
          </p:cNvGraphicFramePr>
          <p:nvPr>
            <p:extLst>
              <p:ext uri="{D42A27DB-BD31-4B8C-83A1-F6EECF244321}">
                <p14:modId xmlns:p14="http://schemas.microsoft.com/office/powerpoint/2010/main" val="527736527"/>
              </p:ext>
            </p:extLst>
          </p:nvPr>
        </p:nvGraphicFramePr>
        <p:xfrm>
          <a:off x="35496" y="606584"/>
          <a:ext cx="9070226" cy="5886265"/>
        </p:xfrm>
        <a:graphic>
          <a:graphicData uri="http://schemas.openxmlformats.org/drawingml/2006/table">
            <a:tbl>
              <a:tblPr firstRow="1" bandRow="1">
                <a:tableStyleId>{5C22544A-7EE6-4342-B048-85BDC9FD1C3A}</a:tableStyleId>
              </a:tblPr>
              <a:tblGrid>
                <a:gridCol w="357505">
                  <a:extLst>
                    <a:ext uri="{9D8B030D-6E8A-4147-A177-3AD203B41FA5}">
                      <a16:colId xmlns:a16="http://schemas.microsoft.com/office/drawing/2014/main" val="20000"/>
                    </a:ext>
                  </a:extLst>
                </a:gridCol>
                <a:gridCol w="2268514">
                  <a:extLst>
                    <a:ext uri="{9D8B030D-6E8A-4147-A177-3AD203B41FA5}">
                      <a16:colId xmlns:a16="http://schemas.microsoft.com/office/drawing/2014/main" val="20001"/>
                    </a:ext>
                  </a:extLst>
                </a:gridCol>
                <a:gridCol w="6444207">
                  <a:extLst>
                    <a:ext uri="{9D8B030D-6E8A-4147-A177-3AD203B41FA5}">
                      <a16:colId xmlns:a16="http://schemas.microsoft.com/office/drawing/2014/main" val="20002"/>
                    </a:ext>
                  </a:extLst>
                </a:gridCol>
              </a:tblGrid>
              <a:tr h="250958">
                <a:tc>
                  <a:txBody>
                    <a:bodyPr/>
                    <a:lstStyle/>
                    <a:p>
                      <a:pPr algn="ctr"/>
                      <a:r>
                        <a:rPr lang="en-US" sz="1200" dirty="0"/>
                        <a:t>#</a:t>
                      </a:r>
                    </a:p>
                  </a:txBody>
                  <a:tcPr anchor="ctr"/>
                </a:tc>
                <a:tc>
                  <a:txBody>
                    <a:bodyPr/>
                    <a:lstStyle/>
                    <a:p>
                      <a:pPr algn="ctr"/>
                      <a:r>
                        <a:rPr lang="en-US" sz="1200" dirty="0"/>
                        <a:t>Rule</a:t>
                      </a:r>
                    </a:p>
                  </a:txBody>
                  <a:tcPr anchor="ctr"/>
                </a:tc>
                <a:tc>
                  <a:txBody>
                    <a:bodyPr/>
                    <a:lstStyle/>
                    <a:p>
                      <a:pPr algn="ctr"/>
                      <a:r>
                        <a:rPr lang="en-US" sz="1200" dirty="0"/>
                        <a:t>Description</a:t>
                      </a:r>
                    </a:p>
                  </a:txBody>
                  <a:tcPr anchor="ctr"/>
                </a:tc>
                <a:extLst>
                  <a:ext uri="{0D108BD9-81ED-4DB2-BD59-A6C34878D82A}">
                    <a16:rowId xmlns:a16="http://schemas.microsoft.com/office/drawing/2014/main" val="10000"/>
                  </a:ext>
                </a:extLst>
              </a:tr>
              <a:tr h="237016">
                <a:tc>
                  <a:txBody>
                    <a:bodyPr/>
                    <a:lstStyle/>
                    <a:p>
                      <a:pPr algn="ctr"/>
                      <a:r>
                        <a:rPr lang="en-US" sz="1100" dirty="0">
                          <a:latin typeface="+mn-lt"/>
                        </a:rPr>
                        <a:t>1</a:t>
                      </a:r>
                    </a:p>
                  </a:txBody>
                  <a:tcPr anchor="ctr"/>
                </a:tc>
                <a:tc>
                  <a:txBody>
                    <a:bodyPr/>
                    <a:lstStyle/>
                    <a:p>
                      <a:pPr algn="l" fontAlgn="t"/>
                      <a:r>
                        <a:rPr lang="en-US" sz="1100" b="1" i="0" u="none" strike="noStrike" dirty="0">
                          <a:solidFill>
                            <a:srgbClr val="000000"/>
                          </a:solidFill>
                          <a:effectLst/>
                          <a:latin typeface="+mn-lt"/>
                        </a:rPr>
                        <a:t>Customer segment</a:t>
                      </a:r>
                    </a:p>
                  </a:txBody>
                  <a:tcPr marL="12700" marR="12700" marT="12700" marB="0"/>
                </a:tc>
                <a:tc>
                  <a:txBody>
                    <a:bodyPr/>
                    <a:lstStyle/>
                    <a:p>
                      <a:pPr algn="l" fontAlgn="t"/>
                      <a:r>
                        <a:rPr lang="en-US" sz="1100" b="0" i="0" u="none" strike="noStrike" dirty="0">
                          <a:solidFill>
                            <a:srgbClr val="000000"/>
                          </a:solidFill>
                          <a:effectLst/>
                          <a:latin typeface="+mn-lt"/>
                        </a:rPr>
                        <a:t>All customers, valid bank account is obligatory</a:t>
                      </a:r>
                    </a:p>
                  </a:txBody>
                  <a:tcPr marL="12700" marR="12700" marT="12700" marB="0"/>
                </a:tc>
                <a:extLst>
                  <a:ext uri="{0D108BD9-81ED-4DB2-BD59-A6C34878D82A}">
                    <a16:rowId xmlns:a16="http://schemas.microsoft.com/office/drawing/2014/main" val="10006"/>
                  </a:ext>
                </a:extLst>
              </a:tr>
              <a:tr h="778435">
                <a:tc>
                  <a:txBody>
                    <a:bodyPr/>
                    <a:lstStyle/>
                    <a:p>
                      <a:pPr algn="ctr"/>
                      <a:r>
                        <a:rPr lang="en-US" sz="1100" kern="1200" baseline="0" dirty="0">
                          <a:latin typeface="+mn-lt"/>
                          <a:ea typeface="+mn-ea"/>
                          <a:cs typeface="+mn-cs"/>
                        </a:rPr>
                        <a:t>2</a:t>
                      </a:r>
                      <a:endParaRPr lang="en-US" sz="1100" kern="1200" baseline="0" dirty="0">
                        <a:solidFill>
                          <a:schemeClr val="dk1"/>
                        </a:solidFill>
                        <a:latin typeface="+mn-lt"/>
                        <a:ea typeface="+mn-ea"/>
                        <a:cs typeface="+mn-cs"/>
                      </a:endParaRPr>
                    </a:p>
                  </a:txBody>
                  <a:tcPr anchor="ctr"/>
                </a:tc>
                <a:tc>
                  <a:txBody>
                    <a:bodyPr/>
                    <a:lstStyle/>
                    <a:p>
                      <a:pPr algn="l" fontAlgn="t"/>
                      <a:r>
                        <a:rPr lang="en-US" sz="1100" b="1" i="0" u="none" strike="noStrike" kern="1200" dirty="0">
                          <a:solidFill>
                            <a:srgbClr val="000000"/>
                          </a:solidFill>
                          <a:effectLst/>
                          <a:latin typeface="+mn-lt"/>
                          <a:ea typeface="+mn-ea"/>
                          <a:cs typeface="+mn-cs"/>
                        </a:rPr>
                        <a:t>1st loan policy</a:t>
                      </a:r>
                    </a:p>
                  </a:txBody>
                  <a:tcPr marL="12700" marR="12700" marT="12700" marB="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dirty="0">
                          <a:solidFill>
                            <a:schemeClr val="tx1"/>
                          </a:solidFill>
                          <a:latin typeface="+mn-lt"/>
                          <a:ea typeface="+mn-ea"/>
                          <a:cs typeface="+mn-cs"/>
                        </a:rPr>
                        <a:t>50k MMK via Bank domestic remittance (15% of </a:t>
                      </a:r>
                      <a:r>
                        <a:rPr lang="en-US" sz="1100" u="none" strike="noStrike" dirty="0">
                          <a:effectLst/>
                        </a:rPr>
                        <a:t>average</a:t>
                      </a:r>
                      <a:r>
                        <a:rPr lang="en-US" sz="1100" kern="1200" baseline="0" dirty="0">
                          <a:solidFill>
                            <a:schemeClr val="tx1"/>
                          </a:solidFill>
                          <a:latin typeface="+mn-lt"/>
                          <a:ea typeface="+mn-ea"/>
                          <a:cs typeface="+mn-cs"/>
                        </a:rPr>
                        <a:t> salary</a:t>
                      </a:r>
                      <a:r>
                        <a:rPr lang="en-US" sz="1100" b="0" kern="1200" baseline="0" dirty="0">
                          <a:solidFill>
                            <a:schemeClr val="tx1"/>
                          </a:solidFill>
                          <a:latin typeface="+mn-lt"/>
                          <a:ea typeface="+mn-ea"/>
                          <a:cs typeface="+mn-cs"/>
                        </a:rPr>
                        <a:t>, </a:t>
                      </a:r>
                      <a:r>
                        <a:rPr lang="en-US" sz="1100" b="0" dirty="0">
                          <a:solidFill>
                            <a:schemeClr val="tx1"/>
                          </a:solidFill>
                        </a:rPr>
                        <a:t>equivalent</a:t>
                      </a:r>
                      <a:r>
                        <a:rPr lang="en-US" sz="1100" b="0" baseline="0" dirty="0">
                          <a:solidFill>
                            <a:schemeClr val="tx1"/>
                          </a:solidFill>
                        </a:rPr>
                        <a:t> of </a:t>
                      </a:r>
                      <a:r>
                        <a:rPr lang="en-US" sz="1100" kern="1200" baseline="0" dirty="0">
                          <a:solidFill>
                            <a:schemeClr val="tx1"/>
                          </a:solidFill>
                          <a:latin typeface="+mn-lt"/>
                          <a:ea typeface="+mn-ea"/>
                          <a:cs typeface="+mn-cs"/>
                        </a:rPr>
                        <a:t>41usd)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dirty="0">
                          <a:solidFill>
                            <a:schemeClr val="tx1"/>
                          </a:solidFill>
                          <a:latin typeface="+mn-lt"/>
                          <a:ea typeface="+mn-ea"/>
                          <a:cs typeface="+mn-cs"/>
                        </a:rPr>
                        <a:t>100k MMK on bank account (30% of </a:t>
                      </a:r>
                      <a:r>
                        <a:rPr lang="en-US" sz="1100" u="none" strike="noStrike" dirty="0">
                          <a:effectLst/>
                        </a:rPr>
                        <a:t>average</a:t>
                      </a:r>
                      <a:r>
                        <a:rPr lang="en-US" sz="1100" kern="1200" baseline="0" dirty="0">
                          <a:solidFill>
                            <a:schemeClr val="tx1"/>
                          </a:solidFill>
                          <a:latin typeface="+mn-lt"/>
                          <a:ea typeface="+mn-ea"/>
                          <a:cs typeface="+mn-cs"/>
                        </a:rPr>
                        <a:t> salary</a:t>
                      </a:r>
                      <a:r>
                        <a:rPr lang="en-US" sz="1100" b="0" kern="1200" baseline="0" dirty="0">
                          <a:solidFill>
                            <a:schemeClr val="tx1"/>
                          </a:solidFill>
                          <a:latin typeface="+mn-lt"/>
                          <a:ea typeface="+mn-ea"/>
                          <a:cs typeface="+mn-cs"/>
                        </a:rPr>
                        <a:t>, </a:t>
                      </a:r>
                      <a:r>
                        <a:rPr lang="en-US" sz="1100" b="0" dirty="0">
                          <a:solidFill>
                            <a:schemeClr val="tx1"/>
                          </a:solidFill>
                        </a:rPr>
                        <a:t>equivalent</a:t>
                      </a:r>
                      <a:r>
                        <a:rPr lang="en-US" sz="1100" b="0" baseline="0" dirty="0">
                          <a:solidFill>
                            <a:schemeClr val="tx1"/>
                          </a:solidFill>
                        </a:rPr>
                        <a:t> of </a:t>
                      </a:r>
                      <a:r>
                        <a:rPr lang="en-US" sz="1100" kern="1200" baseline="0" dirty="0">
                          <a:solidFill>
                            <a:schemeClr val="tx1"/>
                          </a:solidFill>
                          <a:latin typeface="+mn-lt"/>
                          <a:ea typeface="+mn-ea"/>
                          <a:cs typeface="+mn-cs"/>
                        </a:rPr>
                        <a:t>82usd)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solidFill>
                            <a:schemeClr val="tx1"/>
                          </a:solidFill>
                          <a:latin typeface="+mn-lt"/>
                        </a:rPr>
                        <a:t>Loan amount does not exceed 30% of customer’s average monthly net Income </a:t>
                      </a:r>
                      <a:endParaRPr lang="en-US" sz="1100"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none" strike="noStrike" dirty="0">
                          <a:effectLst/>
                        </a:rPr>
                        <a:t>Loan amount depends on the region, age, credit history </a:t>
                      </a:r>
                      <a:r>
                        <a:rPr lang="en-US" sz="1100" baseline="0" dirty="0">
                          <a:solidFill>
                            <a:schemeClr val="tx1"/>
                          </a:solidFill>
                          <a:latin typeface="+mn-lt"/>
                        </a:rPr>
                        <a:t>and it is to be chosen from the list of 5 values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aseline="0" dirty="0">
                          <a:solidFill>
                            <a:schemeClr val="tx1"/>
                          </a:solidFill>
                          <a:latin typeface="+mn-lt"/>
                        </a:rPr>
                        <a:t>     [50k; 100k; 150k; 200k; 250k MMK] </a:t>
                      </a:r>
                      <a:endParaRPr lang="en-US" sz="1100" u="none" strike="noStrike" dirty="0">
                        <a:effectLst/>
                      </a:endParaRPr>
                    </a:p>
                  </a:txBody>
                  <a:tcPr marL="12700" marR="12700" marT="12700" marB="0"/>
                </a:tc>
                <a:extLst>
                  <a:ext uri="{0D108BD9-81ED-4DB2-BD59-A6C34878D82A}">
                    <a16:rowId xmlns:a16="http://schemas.microsoft.com/office/drawing/2014/main" val="10008"/>
                  </a:ext>
                </a:extLst>
              </a:tr>
              <a:tr h="237016">
                <a:tc>
                  <a:txBody>
                    <a:bodyPr/>
                    <a:lstStyle/>
                    <a:p>
                      <a:pPr algn="ctr"/>
                      <a:r>
                        <a:rPr lang="en-US" sz="1100" dirty="0">
                          <a:latin typeface="+mn-lt"/>
                        </a:rPr>
                        <a:t>3</a:t>
                      </a:r>
                    </a:p>
                  </a:txBody>
                  <a:tcPr anchor="ctr"/>
                </a:tc>
                <a:tc>
                  <a:txBody>
                    <a:bodyPr/>
                    <a:lstStyle/>
                    <a:p>
                      <a:pPr algn="l" fontAlgn="t"/>
                      <a:r>
                        <a:rPr lang="en-US" sz="1100" b="1" i="0" u="none" strike="noStrike" dirty="0">
                          <a:solidFill>
                            <a:srgbClr val="000000"/>
                          </a:solidFill>
                          <a:effectLst/>
                          <a:latin typeface="+mn-lt"/>
                        </a:rPr>
                        <a:t>Tenure</a:t>
                      </a:r>
                    </a:p>
                  </a:txBody>
                  <a:tcPr marL="12700" marR="12700" marT="12700" marB="0"/>
                </a:tc>
                <a:tc>
                  <a:txBody>
                    <a:bodyPr/>
                    <a:lstStyle/>
                    <a:p>
                      <a:pPr algn="l" fontAlgn="t"/>
                      <a:r>
                        <a:rPr lang="ru-RU" sz="1100" b="0" i="0" u="none" strike="noStrike" dirty="0">
                          <a:solidFill>
                            <a:srgbClr val="000000"/>
                          </a:solidFill>
                          <a:effectLst/>
                          <a:latin typeface="+mn-lt"/>
                        </a:rPr>
                        <a:t>7,</a:t>
                      </a:r>
                      <a:r>
                        <a:rPr lang="ru-RU" sz="1100" b="0" i="0" u="none" strike="noStrike" baseline="0" dirty="0">
                          <a:solidFill>
                            <a:srgbClr val="000000"/>
                          </a:solidFill>
                          <a:effectLst/>
                          <a:latin typeface="+mn-lt"/>
                        </a:rPr>
                        <a:t> </a:t>
                      </a:r>
                      <a:r>
                        <a:rPr lang="en-US" sz="1100" b="0" i="0" u="none" strike="noStrike" dirty="0">
                          <a:solidFill>
                            <a:srgbClr val="000000"/>
                          </a:solidFill>
                          <a:effectLst/>
                          <a:latin typeface="+mn-lt"/>
                        </a:rPr>
                        <a:t>15, 21, 30 days</a:t>
                      </a:r>
                    </a:p>
                  </a:txBody>
                  <a:tcPr marL="12700" marR="12700" marT="12700" marB="0"/>
                </a:tc>
                <a:extLst>
                  <a:ext uri="{0D108BD9-81ED-4DB2-BD59-A6C34878D82A}">
                    <a16:rowId xmlns:a16="http://schemas.microsoft.com/office/drawing/2014/main" val="2657506883"/>
                  </a:ext>
                </a:extLst>
              </a:tr>
              <a:tr h="237016">
                <a:tc>
                  <a:txBody>
                    <a:bodyPr/>
                    <a:lstStyle/>
                    <a:p>
                      <a:pPr algn="ctr"/>
                      <a:r>
                        <a:rPr lang="en-US" sz="1100" dirty="0">
                          <a:latin typeface="+mn-lt"/>
                        </a:rPr>
                        <a:t>4</a:t>
                      </a:r>
                    </a:p>
                  </a:txBody>
                  <a:tcPr anchor="ctr"/>
                </a:tc>
                <a:tc>
                  <a:txBody>
                    <a:bodyPr/>
                    <a:lstStyle/>
                    <a:p>
                      <a:pPr algn="l" fontAlgn="t"/>
                      <a:r>
                        <a:rPr lang="en-US" sz="1100" b="1" i="0" u="none" strike="noStrike" dirty="0">
                          <a:solidFill>
                            <a:srgbClr val="000000"/>
                          </a:solidFill>
                          <a:effectLst/>
                          <a:latin typeface="+mn-lt"/>
                        </a:rPr>
                        <a:t>ID copy</a:t>
                      </a:r>
                    </a:p>
                  </a:txBody>
                  <a:tcPr marL="12700" marR="12700" marT="12700" marB="0"/>
                </a:tc>
                <a:tc>
                  <a:txBody>
                    <a:bodyPr/>
                    <a:lstStyle/>
                    <a:p>
                      <a:pPr algn="l" fontAlgn="t"/>
                      <a:r>
                        <a:rPr lang="en-US" sz="1100" b="0" i="0" u="none" strike="noStrike" dirty="0">
                          <a:solidFill>
                            <a:srgbClr val="000000"/>
                          </a:solidFill>
                          <a:effectLst/>
                          <a:latin typeface="+mn-lt"/>
                        </a:rPr>
                        <a:t>not required</a:t>
                      </a:r>
                    </a:p>
                  </a:txBody>
                  <a:tcPr marL="12700" marR="12700" marT="12700" marB="0"/>
                </a:tc>
                <a:extLst>
                  <a:ext uri="{0D108BD9-81ED-4DB2-BD59-A6C34878D82A}">
                    <a16:rowId xmlns:a16="http://schemas.microsoft.com/office/drawing/2014/main" val="3559330445"/>
                  </a:ext>
                </a:extLst>
              </a:tr>
              <a:tr h="237016">
                <a:tc>
                  <a:txBody>
                    <a:bodyPr/>
                    <a:lstStyle/>
                    <a:p>
                      <a:pPr algn="ctr"/>
                      <a:r>
                        <a:rPr lang="en-US" sz="1100" dirty="0">
                          <a:latin typeface="+mn-lt"/>
                        </a:rPr>
                        <a:t>5</a:t>
                      </a:r>
                    </a:p>
                  </a:txBody>
                  <a:tcPr anchor="ctr"/>
                </a:tc>
                <a:tc>
                  <a:txBody>
                    <a:bodyPr/>
                    <a:lstStyle/>
                    <a:p>
                      <a:pPr algn="l" fontAlgn="t"/>
                      <a:r>
                        <a:rPr lang="en-US" sz="1100" b="1" i="0" u="none" strike="noStrike" dirty="0">
                          <a:solidFill>
                            <a:srgbClr val="000000"/>
                          </a:solidFill>
                          <a:effectLst/>
                          <a:latin typeface="+mn-lt"/>
                        </a:rPr>
                        <a:t>Identification</a:t>
                      </a:r>
                    </a:p>
                  </a:txBody>
                  <a:tcPr marL="12700" marR="12700" marT="12700" marB="0"/>
                </a:tc>
                <a:tc>
                  <a:txBody>
                    <a:bodyPr/>
                    <a:lstStyle/>
                    <a:p>
                      <a:pPr algn="l" fontAlgn="t"/>
                      <a:r>
                        <a:rPr lang="en-US" sz="1100" b="0" i="0" u="none" strike="noStrike" dirty="0">
                          <a:solidFill>
                            <a:srgbClr val="000000"/>
                          </a:solidFill>
                          <a:effectLst/>
                          <a:latin typeface="+mn-lt"/>
                        </a:rPr>
                        <a:t>Done at disbursement at the bank branch</a:t>
                      </a:r>
                    </a:p>
                  </a:txBody>
                  <a:tcPr marL="12700" marR="12700" marT="12700" marB="0"/>
                </a:tc>
                <a:extLst>
                  <a:ext uri="{0D108BD9-81ED-4DB2-BD59-A6C34878D82A}">
                    <a16:rowId xmlns:a16="http://schemas.microsoft.com/office/drawing/2014/main" val="2845805673"/>
                  </a:ext>
                </a:extLst>
              </a:tr>
              <a:tr h="237016">
                <a:tc>
                  <a:txBody>
                    <a:bodyPr/>
                    <a:lstStyle/>
                    <a:p>
                      <a:pPr algn="ctr"/>
                      <a:r>
                        <a:rPr lang="en-US" sz="1100" dirty="0">
                          <a:latin typeface="+mn-lt"/>
                        </a:rPr>
                        <a:t>6</a:t>
                      </a:r>
                    </a:p>
                  </a:txBody>
                  <a:tcPr anchor="ctr"/>
                </a:tc>
                <a:tc>
                  <a:txBody>
                    <a:bodyPr/>
                    <a:lstStyle/>
                    <a:p>
                      <a:pPr algn="l" fontAlgn="t"/>
                      <a:r>
                        <a:rPr lang="en-US" sz="1100" b="1" i="0" u="none" strike="noStrike" dirty="0">
                          <a:solidFill>
                            <a:srgbClr val="000000"/>
                          </a:solidFill>
                          <a:effectLst/>
                          <a:latin typeface="+mn-lt"/>
                        </a:rPr>
                        <a:t>Address proof doc</a:t>
                      </a:r>
                    </a:p>
                  </a:txBody>
                  <a:tcPr marL="12700" marR="12700" marT="12700" marB="0"/>
                </a:tc>
                <a:tc>
                  <a:txBody>
                    <a:bodyPr/>
                    <a:lstStyle/>
                    <a:p>
                      <a:pPr algn="l" fontAlgn="t"/>
                      <a:r>
                        <a:rPr lang="en-US" sz="1100" b="0" i="0" u="none" strike="noStrike" dirty="0">
                          <a:solidFill>
                            <a:srgbClr val="000000"/>
                          </a:solidFill>
                          <a:effectLst/>
                          <a:latin typeface="+mn-lt"/>
                        </a:rPr>
                        <a:t>Copy of the document is not required</a:t>
                      </a:r>
                    </a:p>
                  </a:txBody>
                  <a:tcPr marL="12700" marR="12700" marT="12700" marB="0"/>
                </a:tc>
                <a:extLst>
                  <a:ext uri="{0D108BD9-81ED-4DB2-BD59-A6C34878D82A}">
                    <a16:rowId xmlns:a16="http://schemas.microsoft.com/office/drawing/2014/main" val="10007"/>
                  </a:ext>
                </a:extLst>
              </a:tr>
              <a:tr h="237016">
                <a:tc>
                  <a:txBody>
                    <a:bodyPr/>
                    <a:lstStyle/>
                    <a:p>
                      <a:pPr algn="ctr"/>
                      <a:r>
                        <a:rPr lang="en-US" sz="1100" dirty="0">
                          <a:latin typeface="+mn-lt"/>
                        </a:rPr>
                        <a:t>7</a:t>
                      </a:r>
                    </a:p>
                  </a:txBody>
                  <a:tcPr anchor="ctr"/>
                </a:tc>
                <a:tc>
                  <a:txBody>
                    <a:bodyPr/>
                    <a:lstStyle/>
                    <a:p>
                      <a:pPr algn="l" fontAlgn="t"/>
                      <a:r>
                        <a:rPr lang="en-US" sz="1100" b="1" i="0" u="none" strike="noStrike" dirty="0">
                          <a:solidFill>
                            <a:srgbClr val="000000"/>
                          </a:solidFill>
                          <a:effectLst/>
                          <a:latin typeface="+mn-lt"/>
                        </a:rPr>
                        <a:t>Income proof doc</a:t>
                      </a:r>
                    </a:p>
                  </a:txBody>
                  <a:tcPr marL="12700" marR="12700" marT="12700" marB="0"/>
                </a:tc>
                <a:tc>
                  <a:txBody>
                    <a:bodyPr/>
                    <a:lstStyle/>
                    <a:p>
                      <a:pPr algn="l" fontAlgn="t"/>
                      <a:r>
                        <a:rPr lang="en-US" sz="1100" b="0" i="0" u="none" strike="noStrike" dirty="0">
                          <a:solidFill>
                            <a:srgbClr val="000000"/>
                          </a:solidFill>
                          <a:effectLst/>
                          <a:latin typeface="+mn-lt"/>
                        </a:rPr>
                        <a:t>Copy of the document is not required</a:t>
                      </a:r>
                    </a:p>
                  </a:txBody>
                  <a:tcPr marL="12700" marR="12700" marT="12700" marB="0"/>
                </a:tc>
                <a:extLst>
                  <a:ext uri="{0D108BD9-81ED-4DB2-BD59-A6C34878D82A}">
                    <a16:rowId xmlns:a16="http://schemas.microsoft.com/office/drawing/2014/main" val="10009"/>
                  </a:ext>
                </a:extLst>
              </a:tr>
              <a:tr h="237016">
                <a:tc>
                  <a:txBody>
                    <a:bodyPr/>
                    <a:lstStyle/>
                    <a:p>
                      <a:pPr algn="ctr"/>
                      <a:r>
                        <a:rPr lang="en-US" sz="1100" dirty="0">
                          <a:latin typeface="+mn-lt"/>
                        </a:rPr>
                        <a:t>8</a:t>
                      </a:r>
                    </a:p>
                  </a:txBody>
                  <a:tcPr anchor="ctr"/>
                </a:tc>
                <a:tc>
                  <a:txBody>
                    <a:bodyPr/>
                    <a:lstStyle/>
                    <a:p>
                      <a:pPr algn="l" fontAlgn="t"/>
                      <a:r>
                        <a:rPr lang="en-US" sz="1100" b="1" i="0" u="none" strike="noStrike" dirty="0">
                          <a:solidFill>
                            <a:srgbClr val="000000"/>
                          </a:solidFill>
                          <a:effectLst/>
                          <a:latin typeface="+mn-lt"/>
                        </a:rPr>
                        <a:t>Credit bureau</a:t>
                      </a:r>
                    </a:p>
                  </a:txBody>
                  <a:tcPr marL="12700" marR="12700" marT="12700" marB="0"/>
                </a:tc>
                <a:tc>
                  <a:txBody>
                    <a:bodyPr/>
                    <a:lstStyle/>
                    <a:p>
                      <a:pPr marL="11113" marR="0" lvl="0" indent="0" algn="l" defTabSz="914400" rtl="0" eaLnBrk="1" fontAlgn="t" latinLnBrk="0" hangingPunct="1">
                        <a:lnSpc>
                          <a:spcPct val="100000"/>
                        </a:lnSpc>
                        <a:spcBef>
                          <a:spcPts val="0"/>
                        </a:spcBef>
                        <a:spcAft>
                          <a:spcPts val="0"/>
                        </a:spcAft>
                        <a:buClrTx/>
                        <a:buSzTx/>
                        <a:buFont typeface="Arial" charset="0"/>
                        <a:buNone/>
                        <a:tabLst/>
                        <a:defRPr/>
                      </a:pPr>
                      <a:r>
                        <a:rPr lang="en-GB" sz="1100" b="0" i="0" u="none" strike="noStrike" dirty="0">
                          <a:solidFill>
                            <a:srgbClr val="000000"/>
                          </a:solidFill>
                          <a:effectLst/>
                          <a:latin typeface="+mn-lt"/>
                        </a:rPr>
                        <a:t>No</a:t>
                      </a:r>
                      <a:r>
                        <a:rPr lang="en-GB" sz="1100" b="0" i="0" u="none" strike="noStrike" baseline="0" dirty="0">
                          <a:solidFill>
                            <a:srgbClr val="000000"/>
                          </a:solidFill>
                          <a:effectLst/>
                          <a:latin typeface="+mn-lt"/>
                        </a:rPr>
                        <a:t> access to credit bureau in country now. It will be opened in 2 years (in 2016 passed Credit Bureau law)</a:t>
                      </a:r>
                      <a:endParaRPr lang="en-US" sz="1100" b="0" i="0" u="none" strike="noStrike" dirty="0">
                        <a:solidFill>
                          <a:srgbClr val="FF0000"/>
                        </a:solidFill>
                        <a:effectLst/>
                        <a:latin typeface="+mn-lt"/>
                      </a:endParaRPr>
                    </a:p>
                  </a:txBody>
                  <a:tcPr marL="12700" marR="12700" marT="12700" marB="0"/>
                </a:tc>
                <a:extLst>
                  <a:ext uri="{0D108BD9-81ED-4DB2-BD59-A6C34878D82A}">
                    <a16:rowId xmlns:a16="http://schemas.microsoft.com/office/drawing/2014/main" val="10010"/>
                  </a:ext>
                </a:extLst>
              </a:tr>
              <a:tr h="318345">
                <a:tc>
                  <a:txBody>
                    <a:bodyPr/>
                    <a:lstStyle/>
                    <a:p>
                      <a:pPr algn="ctr"/>
                      <a:r>
                        <a:rPr lang="en-US" sz="1100" dirty="0">
                          <a:latin typeface="+mn-lt"/>
                        </a:rPr>
                        <a:t>9</a:t>
                      </a:r>
                    </a:p>
                  </a:txBody>
                  <a:tcPr anchor="ctr"/>
                </a:tc>
                <a:tc>
                  <a:txBody>
                    <a:bodyPr/>
                    <a:lstStyle/>
                    <a:p>
                      <a:pPr algn="l" fontAlgn="t"/>
                      <a:r>
                        <a:rPr lang="en-US" sz="1100" b="1" i="0" u="none" strike="noStrike" dirty="0">
                          <a:solidFill>
                            <a:srgbClr val="000000"/>
                          </a:solidFill>
                          <a:effectLst/>
                          <a:latin typeface="+mn-lt"/>
                        </a:rPr>
                        <a:t>Anti-fraud auto checks</a:t>
                      </a:r>
                    </a:p>
                  </a:txBody>
                  <a:tcPr marL="12700" marR="12700" marT="12700" marB="0"/>
                </a:tc>
                <a:tc>
                  <a:txBody>
                    <a:bodyPr/>
                    <a:lstStyle/>
                    <a:p>
                      <a:pPr algn="l" fontAlgn="t"/>
                      <a:r>
                        <a:rPr lang="en-US" sz="1100" b="0" i="0" u="none" strike="noStrike" dirty="0">
                          <a:solidFill>
                            <a:srgbClr val="000000"/>
                          </a:solidFill>
                          <a:effectLst/>
                          <a:latin typeface="+mn-lt"/>
                        </a:rPr>
                        <a:t>Following</a:t>
                      </a:r>
                      <a:r>
                        <a:rPr lang="en-US" sz="1100" b="0" i="0" u="none" strike="noStrike" baseline="0" dirty="0">
                          <a:solidFill>
                            <a:srgbClr val="000000"/>
                          </a:solidFill>
                          <a:effectLst/>
                          <a:latin typeface="+mn-lt"/>
                        </a:rPr>
                        <a:t> customer’s data to be cross-checked </a:t>
                      </a:r>
                      <a:r>
                        <a:rPr lang="en-US" sz="1100" b="0" i="0" u="none" strike="noStrike" dirty="0">
                          <a:solidFill>
                            <a:srgbClr val="000000"/>
                          </a:solidFill>
                          <a:effectLst/>
                          <a:latin typeface="+mn-lt"/>
                        </a:rPr>
                        <a:t>against existing customers who</a:t>
                      </a:r>
                      <a:r>
                        <a:rPr lang="en-US" sz="1100" b="0" i="0" u="none" strike="noStrike" baseline="0" dirty="0">
                          <a:solidFill>
                            <a:srgbClr val="000000"/>
                          </a:solidFill>
                          <a:effectLst/>
                          <a:latin typeface="+mn-lt"/>
                        </a:rPr>
                        <a:t> </a:t>
                      </a:r>
                      <a:r>
                        <a:rPr lang="en-GB" sz="1100" b="0" i="0" u="none" strike="noStrike" baseline="0" dirty="0">
                          <a:solidFill>
                            <a:srgbClr val="000000"/>
                          </a:solidFill>
                          <a:effectLst/>
                          <a:latin typeface="+mn-lt"/>
                        </a:rPr>
                        <a:t>are </a:t>
                      </a:r>
                      <a:r>
                        <a:rPr lang="en-US" sz="1100" b="0" i="0" u="none" strike="noStrike" dirty="0">
                          <a:solidFill>
                            <a:srgbClr val="000000"/>
                          </a:solidFill>
                          <a:effectLst/>
                          <a:latin typeface="+mn-lt"/>
                        </a:rPr>
                        <a:t>delinquent:</a:t>
                      </a:r>
                    </a:p>
                    <a:p>
                      <a:pPr algn="l" fontAlgn="t"/>
                      <a:r>
                        <a:rPr lang="en-US" sz="1100" b="0" i="0" u="none" strike="noStrike" dirty="0">
                          <a:solidFill>
                            <a:srgbClr val="000000"/>
                          </a:solidFill>
                          <a:effectLst/>
                          <a:latin typeface="+mn-lt"/>
                        </a:rPr>
                        <a:t>phone numbers, bank account numbers, IDs, contact and work phones, IPs, Devices. </a:t>
                      </a:r>
                    </a:p>
                  </a:txBody>
                  <a:tcPr marL="12700" marR="12700" marT="12700" marB="0"/>
                </a:tc>
                <a:extLst>
                  <a:ext uri="{0D108BD9-81ED-4DB2-BD59-A6C34878D82A}">
                    <a16:rowId xmlns:a16="http://schemas.microsoft.com/office/drawing/2014/main" val="10011"/>
                  </a:ext>
                </a:extLst>
              </a:tr>
              <a:tr h="237016">
                <a:tc>
                  <a:txBody>
                    <a:bodyPr/>
                    <a:lstStyle/>
                    <a:p>
                      <a:pPr algn="ctr"/>
                      <a:r>
                        <a:rPr lang="en-US" sz="1100" dirty="0">
                          <a:latin typeface="+mn-lt"/>
                        </a:rPr>
                        <a:t>10</a:t>
                      </a:r>
                    </a:p>
                  </a:txBody>
                  <a:tcPr anchor="ctr"/>
                </a:tc>
                <a:tc>
                  <a:txBody>
                    <a:bodyPr/>
                    <a:lstStyle/>
                    <a:p>
                      <a:pPr algn="l" fontAlgn="t"/>
                      <a:r>
                        <a:rPr lang="en-US" sz="1100" b="1" i="0" u="none" strike="noStrike" dirty="0">
                          <a:solidFill>
                            <a:srgbClr val="000000"/>
                          </a:solidFill>
                          <a:effectLst/>
                          <a:latin typeface="+mn-lt"/>
                        </a:rPr>
                        <a:t>Work phone in application form</a:t>
                      </a:r>
                    </a:p>
                  </a:txBody>
                  <a:tcPr marL="12700" marR="12700" marT="12700"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mn-lt"/>
                        </a:rPr>
                        <a:t>It has to be properly </a:t>
                      </a:r>
                      <a:r>
                        <a:rPr lang="en-GB" sz="1100" b="0" i="0" u="none" strike="noStrike" dirty="0">
                          <a:solidFill>
                            <a:srgbClr val="000000"/>
                          </a:solidFill>
                          <a:effectLst/>
                          <a:latin typeface="+mn-lt"/>
                        </a:rPr>
                        <a:t>declared</a:t>
                      </a:r>
                      <a:r>
                        <a:rPr lang="en-US" sz="1100" b="0" i="0" u="none" strike="noStrike" baseline="0" dirty="0">
                          <a:solidFill>
                            <a:srgbClr val="000000"/>
                          </a:solidFill>
                          <a:effectLst/>
                          <a:latin typeface="+mn-lt"/>
                        </a:rPr>
                        <a:t> in the application</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2"/>
                  </a:ext>
                </a:extLst>
              </a:tr>
              <a:tr h="237016">
                <a:tc>
                  <a:txBody>
                    <a:bodyPr/>
                    <a:lstStyle/>
                    <a:p>
                      <a:pPr algn="ctr"/>
                      <a:r>
                        <a:rPr lang="en-US" sz="1100" dirty="0">
                          <a:latin typeface="+mn-lt"/>
                        </a:rPr>
                        <a:t>11</a:t>
                      </a:r>
                    </a:p>
                  </a:txBody>
                  <a:tcPr anchor="ctr"/>
                </a:tc>
                <a:tc>
                  <a:txBody>
                    <a:bodyPr/>
                    <a:lstStyle/>
                    <a:p>
                      <a:pPr algn="l" fontAlgn="t"/>
                      <a:r>
                        <a:rPr lang="en-US" sz="1100" b="1" i="0" u="none" strike="noStrike">
                          <a:solidFill>
                            <a:srgbClr val="000000"/>
                          </a:solidFill>
                          <a:effectLst/>
                          <a:latin typeface="+mn-lt"/>
                        </a:rPr>
                        <a:t>Contact person in application form</a:t>
                      </a:r>
                    </a:p>
                  </a:txBody>
                  <a:tcPr marL="12700" marR="12700" marT="12700"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mn-lt"/>
                        </a:rPr>
                        <a:t>It has to be properly </a:t>
                      </a:r>
                      <a:r>
                        <a:rPr lang="en-GB" sz="1100" b="0" i="0" u="none" strike="noStrike" dirty="0">
                          <a:solidFill>
                            <a:srgbClr val="000000"/>
                          </a:solidFill>
                          <a:effectLst/>
                          <a:latin typeface="+mn-lt"/>
                        </a:rPr>
                        <a:t>declared</a:t>
                      </a:r>
                      <a:r>
                        <a:rPr lang="en-US" sz="1100" b="0" i="0" u="none" strike="noStrike" baseline="0" dirty="0">
                          <a:solidFill>
                            <a:srgbClr val="000000"/>
                          </a:solidFill>
                          <a:effectLst/>
                          <a:latin typeface="+mn-lt"/>
                        </a:rPr>
                        <a:t> in the application</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3"/>
                  </a:ext>
                </a:extLst>
              </a:tr>
              <a:tr h="237016">
                <a:tc>
                  <a:txBody>
                    <a:bodyPr/>
                    <a:lstStyle/>
                    <a:p>
                      <a:pPr algn="ctr"/>
                      <a:r>
                        <a:rPr lang="en-US" sz="1100" dirty="0">
                          <a:latin typeface="+mn-lt"/>
                        </a:rPr>
                        <a:t>12</a:t>
                      </a:r>
                    </a:p>
                  </a:txBody>
                  <a:tcPr anchor="ctr"/>
                </a:tc>
                <a:tc>
                  <a:txBody>
                    <a:bodyPr/>
                    <a:lstStyle/>
                    <a:p>
                      <a:pPr algn="l" fontAlgn="t"/>
                      <a:r>
                        <a:rPr lang="en-US" sz="1100" b="1" i="0" u="none" strike="noStrike" dirty="0">
                          <a:solidFill>
                            <a:srgbClr val="000000"/>
                          </a:solidFill>
                          <a:effectLst/>
                          <a:latin typeface="+mn-lt"/>
                        </a:rPr>
                        <a:t>SMS confirmation of the phone</a:t>
                      </a:r>
                    </a:p>
                  </a:txBody>
                  <a:tcPr marL="12700" marR="12700" marT="12700" marB="0"/>
                </a:tc>
                <a:tc>
                  <a:txBody>
                    <a:bodyPr/>
                    <a:lstStyle/>
                    <a:p>
                      <a:pPr algn="l" fontAlgn="t"/>
                      <a:r>
                        <a:rPr lang="en-US" sz="1100" b="0" i="0" u="none" strike="noStrike" dirty="0">
                          <a:solidFill>
                            <a:srgbClr val="000000"/>
                          </a:solidFill>
                          <a:effectLst/>
                          <a:latin typeface="+mn-lt"/>
                        </a:rPr>
                        <a:t>to be</a:t>
                      </a:r>
                      <a:r>
                        <a:rPr lang="en-US" sz="1100" b="0" i="0" u="none" strike="noStrike" baseline="0" dirty="0">
                          <a:solidFill>
                            <a:srgbClr val="000000"/>
                          </a:solidFill>
                          <a:effectLst/>
                          <a:latin typeface="+mn-lt"/>
                        </a:rPr>
                        <a:t> confirmed via SMS sent to customer’s phone number</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4"/>
                  </a:ext>
                </a:extLst>
              </a:tr>
              <a:tr h="318345">
                <a:tc>
                  <a:txBody>
                    <a:bodyPr/>
                    <a:lstStyle/>
                    <a:p>
                      <a:pPr algn="ctr"/>
                      <a:r>
                        <a:rPr lang="en-US" sz="1100" dirty="0">
                          <a:latin typeface="+mn-lt"/>
                        </a:rPr>
                        <a:t>13</a:t>
                      </a:r>
                    </a:p>
                  </a:txBody>
                  <a:tcPr anchor="ctr"/>
                </a:tc>
                <a:tc>
                  <a:txBody>
                    <a:bodyPr/>
                    <a:lstStyle/>
                    <a:p>
                      <a:pPr algn="l" fontAlgn="t"/>
                      <a:r>
                        <a:rPr lang="en-US" sz="1100" b="1" i="0" u="none" strike="noStrike" dirty="0">
                          <a:solidFill>
                            <a:srgbClr val="000000"/>
                          </a:solidFill>
                          <a:effectLst/>
                          <a:latin typeface="+mn-lt"/>
                        </a:rPr>
                        <a:t>Verification phone requirement</a:t>
                      </a:r>
                    </a:p>
                  </a:txBody>
                  <a:tcPr marL="12700" marR="12700" marT="12700" marB="0"/>
                </a:tc>
                <a:tc>
                  <a:txBody>
                    <a:bodyPr/>
                    <a:lstStyle/>
                    <a:p>
                      <a:pPr algn="l" fontAlgn="t"/>
                      <a:r>
                        <a:rPr lang="en-US" sz="1100" b="0" i="0" u="none" strike="noStrike" dirty="0">
                          <a:solidFill>
                            <a:srgbClr val="000000"/>
                          </a:solidFill>
                          <a:effectLst/>
                          <a:latin typeface="+mn-lt"/>
                        </a:rPr>
                        <a:t>Confirm identity of the customer. Confirm contact</a:t>
                      </a:r>
                      <a:r>
                        <a:rPr lang="en-US" sz="1100" b="0" i="0" u="none" strike="noStrike" baseline="0" dirty="0">
                          <a:solidFill>
                            <a:srgbClr val="000000"/>
                          </a:solidFill>
                          <a:effectLst/>
                          <a:latin typeface="+mn-lt"/>
                        </a:rPr>
                        <a:t> person phone number and relationship between customer and contact person. </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5"/>
                  </a:ext>
                </a:extLst>
              </a:tr>
              <a:tr h="237016">
                <a:tc>
                  <a:txBody>
                    <a:bodyPr/>
                    <a:lstStyle/>
                    <a:p>
                      <a:pPr algn="ctr"/>
                      <a:r>
                        <a:rPr lang="en-US" sz="1100" dirty="0">
                          <a:latin typeface="+mn-lt"/>
                        </a:rPr>
                        <a:t>14</a:t>
                      </a:r>
                    </a:p>
                  </a:txBody>
                  <a:tcPr anchor="ctr"/>
                </a:tc>
                <a:tc>
                  <a:txBody>
                    <a:bodyPr/>
                    <a:lstStyle/>
                    <a:p>
                      <a:pPr algn="l" fontAlgn="t"/>
                      <a:r>
                        <a:rPr lang="en-US" sz="1100" b="1" i="0" u="none" strike="noStrike" dirty="0">
                          <a:solidFill>
                            <a:srgbClr val="000000"/>
                          </a:solidFill>
                          <a:effectLst/>
                          <a:latin typeface="+mn-lt"/>
                        </a:rPr>
                        <a:t>Employment </a:t>
                      </a:r>
                      <a:r>
                        <a:rPr lang="en-GB" sz="1100" b="1" i="0" u="none" strike="noStrike" dirty="0">
                          <a:solidFill>
                            <a:srgbClr val="000000"/>
                          </a:solidFill>
                          <a:effectLst/>
                          <a:latin typeface="+mn-lt"/>
                        </a:rPr>
                        <a:t>&amp;</a:t>
                      </a:r>
                      <a:r>
                        <a:rPr lang="en-GB" sz="1100" b="1" i="0" u="none" strike="noStrike" baseline="0" dirty="0">
                          <a:solidFill>
                            <a:srgbClr val="000000"/>
                          </a:solidFill>
                          <a:effectLst/>
                          <a:latin typeface="+mn-lt"/>
                        </a:rPr>
                        <a:t> income </a:t>
                      </a:r>
                      <a:r>
                        <a:rPr lang="en-US" sz="1100" b="1" i="0" u="none" strike="noStrike" dirty="0">
                          <a:solidFill>
                            <a:srgbClr val="000000"/>
                          </a:solidFill>
                          <a:effectLst/>
                          <a:latin typeface="+mn-lt"/>
                        </a:rPr>
                        <a:t>check</a:t>
                      </a:r>
                    </a:p>
                  </a:txBody>
                  <a:tcPr marL="12700" marR="12700" marT="12700" marB="0"/>
                </a:tc>
                <a:tc>
                  <a:txBody>
                    <a:bodyPr/>
                    <a:lstStyle/>
                    <a:p>
                      <a:pPr algn="l" fontAlgn="t"/>
                      <a:r>
                        <a:rPr lang="en-US" sz="1100" b="0" i="0" u="none" strike="noStrike" dirty="0">
                          <a:solidFill>
                            <a:srgbClr val="000000"/>
                          </a:solidFill>
                          <a:effectLst/>
                          <a:latin typeface="+mn-lt"/>
                        </a:rPr>
                        <a:t>Only some occupation knowledge questions (for customer and contact person)</a:t>
                      </a:r>
                    </a:p>
                  </a:txBody>
                  <a:tcPr marL="12700" marR="12700" marT="12700" marB="0"/>
                </a:tc>
                <a:extLst>
                  <a:ext uri="{0D108BD9-81ED-4DB2-BD59-A6C34878D82A}">
                    <a16:rowId xmlns:a16="http://schemas.microsoft.com/office/drawing/2014/main" val="10016"/>
                  </a:ext>
                </a:extLst>
              </a:tr>
              <a:tr h="237016">
                <a:tc>
                  <a:txBody>
                    <a:bodyPr/>
                    <a:lstStyle/>
                    <a:p>
                      <a:pPr algn="ctr"/>
                      <a:r>
                        <a:rPr lang="en-US" sz="1100" dirty="0">
                          <a:latin typeface="+mn-lt"/>
                        </a:rPr>
                        <a:t>15</a:t>
                      </a:r>
                    </a:p>
                  </a:txBody>
                  <a:tcPr anchor="ctr"/>
                </a:tc>
                <a:tc>
                  <a:txBody>
                    <a:bodyPr/>
                    <a:lstStyle/>
                    <a:p>
                      <a:pPr algn="l" fontAlgn="t"/>
                      <a:r>
                        <a:rPr lang="en-US" sz="1100" b="1" i="0" u="none" strike="noStrike">
                          <a:solidFill>
                            <a:srgbClr val="000000"/>
                          </a:solidFill>
                          <a:effectLst/>
                          <a:latin typeface="+mn-lt"/>
                        </a:rPr>
                        <a:t>Income type &amp; source of repayment</a:t>
                      </a:r>
                    </a:p>
                  </a:txBody>
                  <a:tcPr marL="12700" marR="12700" marT="12700" marB="0"/>
                </a:tc>
                <a:tc>
                  <a:txBody>
                    <a:bodyPr/>
                    <a:lstStyle/>
                    <a:p>
                      <a:pPr algn="l" fontAlgn="t"/>
                      <a:r>
                        <a:rPr lang="en-US" sz="1100" b="0" i="0" u="none" strike="noStrike" dirty="0">
                          <a:solidFill>
                            <a:srgbClr val="000000"/>
                          </a:solidFill>
                          <a:effectLst/>
                          <a:latin typeface="+mn-lt"/>
                        </a:rPr>
                        <a:t>Customer can explain about source of repayment of the loan.</a:t>
                      </a:r>
                    </a:p>
                  </a:txBody>
                  <a:tcPr marL="12700" marR="12700" marT="12700" marB="0"/>
                </a:tc>
                <a:extLst>
                  <a:ext uri="{0D108BD9-81ED-4DB2-BD59-A6C34878D82A}">
                    <a16:rowId xmlns:a16="http://schemas.microsoft.com/office/drawing/2014/main" val="10017"/>
                  </a:ext>
                </a:extLst>
              </a:tr>
              <a:tr h="349065">
                <a:tc>
                  <a:txBody>
                    <a:bodyPr/>
                    <a:lstStyle/>
                    <a:p>
                      <a:pPr algn="ctr"/>
                      <a:r>
                        <a:rPr lang="en-US" sz="1100" dirty="0">
                          <a:latin typeface="+mn-lt"/>
                        </a:rPr>
                        <a:t>16</a:t>
                      </a:r>
                    </a:p>
                  </a:txBody>
                  <a:tcPr anchor="ctr"/>
                </a:tc>
                <a:tc>
                  <a:txBody>
                    <a:bodyPr/>
                    <a:lstStyle/>
                    <a:p>
                      <a:pPr algn="l" fontAlgn="t"/>
                      <a:r>
                        <a:rPr lang="en-US" sz="1100" b="1" i="0" u="none" strike="noStrike" dirty="0">
                          <a:solidFill>
                            <a:srgbClr val="000000"/>
                          </a:solidFill>
                          <a:effectLst/>
                          <a:latin typeface="+mn-lt"/>
                        </a:rPr>
                        <a:t>Restricted occupation</a:t>
                      </a:r>
                    </a:p>
                  </a:txBody>
                  <a:tcPr marL="12700" marR="12700" marT="12700" marB="0"/>
                </a:tc>
                <a:tc>
                  <a:txBody>
                    <a:bodyPr/>
                    <a:lstStyle/>
                    <a:p>
                      <a:pPr algn="l" fontAlgn="t"/>
                      <a:r>
                        <a:rPr lang="en-US" sz="1100" b="0" i="0" u="none" strike="noStrike" dirty="0">
                          <a:solidFill>
                            <a:srgbClr val="000000"/>
                          </a:solidFill>
                          <a:effectLst/>
                          <a:latin typeface="+mn-lt"/>
                        </a:rPr>
                        <a:t>Applications with following occupations must be declined: Police, Military, Communication/ Media/ PR/ Newspaper, Law/ Court.</a:t>
                      </a:r>
                    </a:p>
                  </a:txBody>
                  <a:tcPr marL="12700" marR="12700" marT="12700" marB="0"/>
                </a:tc>
                <a:extLst>
                  <a:ext uri="{0D108BD9-81ED-4DB2-BD59-A6C34878D82A}">
                    <a16:rowId xmlns:a16="http://schemas.microsoft.com/office/drawing/2014/main" val="10018"/>
                  </a:ext>
                </a:extLst>
              </a:tr>
              <a:tr h="237016">
                <a:tc>
                  <a:txBody>
                    <a:bodyPr/>
                    <a:lstStyle/>
                    <a:p>
                      <a:pPr algn="ctr"/>
                      <a:r>
                        <a:rPr lang="en-US" sz="1100" dirty="0">
                          <a:latin typeface="+mn-lt"/>
                        </a:rPr>
                        <a:t>17</a:t>
                      </a:r>
                    </a:p>
                  </a:txBody>
                  <a:tcPr anchor="ctr"/>
                </a:tc>
                <a:tc>
                  <a:txBody>
                    <a:bodyPr/>
                    <a:lstStyle/>
                    <a:p>
                      <a:pPr algn="l" fontAlgn="t"/>
                      <a:r>
                        <a:rPr lang="en-US" sz="1100" b="1" i="0" u="none" strike="noStrike" dirty="0">
                          <a:solidFill>
                            <a:srgbClr val="000000"/>
                          </a:solidFill>
                          <a:effectLst/>
                          <a:latin typeface="+mn-lt"/>
                        </a:rPr>
                        <a:t>Disbursement channel</a:t>
                      </a:r>
                    </a:p>
                  </a:txBody>
                  <a:tcPr marL="12700" marR="12700" marT="12700" marB="0"/>
                </a:tc>
                <a:tc>
                  <a:txBody>
                    <a:bodyPr/>
                    <a:lstStyle/>
                    <a:p>
                      <a:pPr algn="l" fontAlgn="t"/>
                      <a:r>
                        <a:rPr lang="en-US" sz="1100" b="0" i="0" u="none" strike="noStrike" dirty="0">
                          <a:solidFill>
                            <a:srgbClr val="000000"/>
                          </a:solidFill>
                          <a:effectLst/>
                          <a:latin typeface="+mn-lt"/>
                        </a:rPr>
                        <a:t>Bank transfer; </a:t>
                      </a:r>
                      <a:r>
                        <a:rPr lang="en-US" sz="1100" kern="1200" baseline="0" dirty="0">
                          <a:solidFill>
                            <a:schemeClr val="tx1"/>
                          </a:solidFill>
                          <a:latin typeface="+mn-lt"/>
                          <a:ea typeface="+mn-ea"/>
                          <a:cs typeface="+mn-cs"/>
                        </a:rPr>
                        <a:t>Bank domestic remittance </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9"/>
                  </a:ext>
                </a:extLst>
              </a:tr>
              <a:tr h="318345">
                <a:tc>
                  <a:txBody>
                    <a:bodyPr/>
                    <a:lstStyle/>
                    <a:p>
                      <a:pPr algn="ctr"/>
                      <a:r>
                        <a:rPr lang="en-US" sz="1100" dirty="0">
                          <a:latin typeface="+mn-lt"/>
                        </a:rPr>
                        <a:t>18</a:t>
                      </a:r>
                    </a:p>
                  </a:txBody>
                  <a:tcPr anchor="ctr"/>
                </a:tc>
                <a:tc>
                  <a:txBody>
                    <a:bodyPr/>
                    <a:lstStyle/>
                    <a:p>
                      <a:pPr algn="l" fontAlgn="t"/>
                      <a:r>
                        <a:rPr lang="en-US" sz="1100" b="1" i="0" u="none" strike="noStrike" dirty="0">
                          <a:solidFill>
                            <a:srgbClr val="000000"/>
                          </a:solidFill>
                          <a:effectLst/>
                          <a:latin typeface="+mn-lt"/>
                        </a:rPr>
                        <a:t>Repeat loan</a:t>
                      </a:r>
                      <a:r>
                        <a:rPr lang="en-US" sz="1100" b="1" i="0" u="none" strike="noStrike" baseline="0" dirty="0">
                          <a:solidFill>
                            <a:srgbClr val="000000"/>
                          </a:solidFill>
                          <a:effectLst/>
                          <a:latin typeface="+mn-lt"/>
                        </a:rPr>
                        <a:t> </a:t>
                      </a:r>
                      <a:r>
                        <a:rPr lang="en-US" sz="1100" b="1" i="0" u="none" strike="noStrike" dirty="0">
                          <a:solidFill>
                            <a:srgbClr val="000000"/>
                          </a:solidFill>
                          <a:effectLst/>
                          <a:latin typeface="+mn-lt"/>
                        </a:rPr>
                        <a:t>policy</a:t>
                      </a:r>
                    </a:p>
                  </a:txBody>
                  <a:tcPr marL="12700" marR="12700" marT="12700"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kern="1200" baseline="0" dirty="0">
                          <a:solidFill>
                            <a:schemeClr val="tx1"/>
                          </a:solidFill>
                          <a:latin typeface="+mn-lt"/>
                          <a:ea typeface="+mn-ea"/>
                          <a:cs typeface="+mn-cs"/>
                        </a:rPr>
                        <a:t>Repeat loan 150k&gt;200k&gt;250k MMK  (</a:t>
                      </a:r>
                      <a:r>
                        <a:rPr lang="en-US" sz="1100" b="0" dirty="0">
                          <a:solidFill>
                            <a:schemeClr val="tx1"/>
                          </a:solidFill>
                        </a:rPr>
                        <a:t>equivalent of</a:t>
                      </a:r>
                      <a:r>
                        <a:rPr lang="en-US" sz="1100" b="0" baseline="0" dirty="0">
                          <a:solidFill>
                            <a:schemeClr val="tx1"/>
                          </a:solidFill>
                        </a:rPr>
                        <a:t> </a:t>
                      </a:r>
                      <a:r>
                        <a:rPr lang="en-US" sz="1100" kern="1200" baseline="0" dirty="0">
                          <a:solidFill>
                            <a:schemeClr val="tx1"/>
                          </a:solidFill>
                          <a:latin typeface="+mn-lt"/>
                          <a:ea typeface="+mn-ea"/>
                          <a:cs typeface="+mn-cs"/>
                        </a:rPr>
                        <a:t>123&gt;166&gt;208 </a:t>
                      </a:r>
                      <a:r>
                        <a:rPr lang="en-US" sz="1100" kern="1200" baseline="0" dirty="0" err="1">
                          <a:solidFill>
                            <a:schemeClr val="tx1"/>
                          </a:solidFill>
                          <a:latin typeface="+mn-lt"/>
                          <a:ea typeface="+mn-ea"/>
                          <a:cs typeface="+mn-cs"/>
                        </a:rPr>
                        <a:t>usd</a:t>
                      </a:r>
                      <a:r>
                        <a:rPr lang="en-US" sz="1100" kern="1200" baseline="0" dirty="0">
                          <a:solidFill>
                            <a:schemeClr val="tx1"/>
                          </a:solidFill>
                          <a:latin typeface="+mn-lt"/>
                          <a:ea typeface="+mn-ea"/>
                          <a:cs typeface="+mn-cs"/>
                        </a:rPr>
                        <a:t>)</a:t>
                      </a:r>
                    </a:p>
                    <a:p>
                      <a:pPr algn="l" fontAlgn="t"/>
                      <a:r>
                        <a:rPr lang="en-US" sz="1100" b="0" i="0" u="none" strike="noStrike" dirty="0">
                          <a:solidFill>
                            <a:srgbClr val="000000"/>
                          </a:solidFill>
                          <a:effectLst/>
                          <a:latin typeface="+mn-lt"/>
                        </a:rPr>
                        <a:t>Loan</a:t>
                      </a:r>
                      <a:r>
                        <a:rPr lang="en-US" sz="1100" b="0" i="0" u="none" strike="noStrike" baseline="0" dirty="0">
                          <a:solidFill>
                            <a:srgbClr val="000000"/>
                          </a:solidFill>
                          <a:effectLst/>
                          <a:latin typeface="+mn-lt"/>
                        </a:rPr>
                        <a:t> amounts 150k – 250k MMK with 50k MMK step, maximum cap -  50% of net monthly net income</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22465701"/>
                  </a:ext>
                </a:extLst>
              </a:tr>
            </a:tbl>
          </a:graphicData>
        </a:graphic>
      </p:graphicFrame>
    </p:spTree>
    <p:extLst>
      <p:ext uri="{BB962C8B-B14F-4D97-AF65-F5344CB8AC3E}">
        <p14:creationId xmlns:p14="http://schemas.microsoft.com/office/powerpoint/2010/main" val="36329163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2" y="764704"/>
            <a:ext cx="8807572" cy="5361459"/>
          </a:xfrm>
        </p:spPr>
        <p:txBody>
          <a:bodyPr/>
          <a:lstStyle/>
          <a:p>
            <a:pPr marL="0" indent="0">
              <a:buNone/>
            </a:pPr>
            <a:r>
              <a:rPr lang="en-US" sz="1800" b="1" dirty="0"/>
              <a:t>Credit Bureaus</a:t>
            </a:r>
          </a:p>
          <a:p>
            <a:pPr marL="685800" lvl="1"/>
            <a:r>
              <a:rPr lang="en-US" sz="1600" dirty="0"/>
              <a:t>Do not exist in the country as of now</a:t>
            </a:r>
          </a:p>
          <a:p>
            <a:pPr marL="0" indent="0">
              <a:buNone/>
            </a:pPr>
            <a:r>
              <a:rPr lang="en-US" sz="1800" b="1" dirty="0"/>
              <a:t>Anti-fraud tools</a:t>
            </a:r>
          </a:p>
          <a:p>
            <a:pPr marL="685800" lvl="1"/>
            <a:r>
              <a:rPr lang="en-US" sz="1600" dirty="0"/>
              <a:t>Internal anti-fraud rules – cross checks of application data against historical data to detect links between applicants, find chains of fraudulent applications, highlight mismatches of data within one application.</a:t>
            </a:r>
          </a:p>
          <a:p>
            <a:pPr marL="685800" lvl="1"/>
            <a:r>
              <a:rPr lang="en-US" sz="1600" dirty="0" err="1"/>
              <a:t>iovation</a:t>
            </a:r>
            <a:r>
              <a:rPr lang="en-US" sz="1600" dirty="0"/>
              <a:t> solution – tool to prevent online-fraud, multi-applying, deliver additional variables for scoring. Solution allows to get all available data applicant`s device (PC, smartphone where the application was submitted) and perform a cross check against historical database</a:t>
            </a:r>
          </a:p>
          <a:p>
            <a:pPr marL="0" indent="0">
              <a:buNone/>
            </a:pPr>
            <a:r>
              <a:rPr lang="en-US" sz="1800" b="1" dirty="0"/>
              <a:t>Internal scoring</a:t>
            </a:r>
          </a:p>
          <a:p>
            <a:pPr marL="685800" lvl="1"/>
            <a:r>
              <a:rPr lang="en-US" sz="1600" dirty="0"/>
              <a:t>Can be implemented after 6-8 from go live. Will use standard application parameters, </a:t>
            </a:r>
            <a:r>
              <a:rPr lang="en-US" sz="1600" dirty="0" err="1"/>
              <a:t>Iovation</a:t>
            </a:r>
            <a:r>
              <a:rPr lang="en-US" sz="1600" dirty="0"/>
              <a:t> data plus additional client behavior data, captured during application filling</a:t>
            </a:r>
          </a:p>
          <a:p>
            <a:pPr marL="0" indent="0">
              <a:buNone/>
            </a:pPr>
            <a:r>
              <a:rPr lang="en-US" sz="1800" b="1" dirty="0"/>
              <a:t>Social data</a:t>
            </a:r>
          </a:p>
          <a:p>
            <a:pPr lvl="1"/>
            <a:r>
              <a:rPr lang="en-US" sz="1600" dirty="0"/>
              <a:t>Facebook data (should be available for more than 50% of applicants) – we will offer optional FB authorization to the client, which will give us possibility directly got to FB API and get social data which will be used as additional variables for scoring</a:t>
            </a:r>
          </a:p>
          <a:p>
            <a:pPr lvl="1"/>
            <a:r>
              <a:rPr lang="en-US" sz="1600" dirty="0"/>
              <a:t>Messengers (Viber, </a:t>
            </a:r>
            <a:r>
              <a:rPr lang="en-US" sz="1600" dirty="0" err="1"/>
              <a:t>WhatsUp</a:t>
            </a:r>
            <a:r>
              <a:rPr lang="en-US" sz="1600" dirty="0"/>
              <a:t>) – will be used during verification as additional source to confirm identity and </a:t>
            </a:r>
            <a:r>
              <a:rPr lang="en-US" sz="1600" dirty="0" err="1"/>
              <a:t>contactability</a:t>
            </a:r>
            <a:r>
              <a:rPr lang="en-US" sz="1600" dirty="0"/>
              <a:t> of client </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Заголовок 1"/>
          <p:cNvSpPr>
            <a:spLocks noGrp="1"/>
          </p:cNvSpPr>
          <p:nvPr>
            <p:ph type="title"/>
          </p:nvPr>
        </p:nvSpPr>
        <p:spPr>
          <a:xfrm>
            <a:off x="395536" y="116632"/>
            <a:ext cx="8159540" cy="312281"/>
          </a:xfrm>
        </p:spPr>
        <p:txBody>
          <a:bodyPr/>
          <a:lstStyle/>
          <a:p>
            <a:r>
              <a:rPr lang="en-US" dirty="0"/>
              <a:t>Risk Management tools</a:t>
            </a:r>
            <a:endParaRPr lang="ru-RU" dirty="0"/>
          </a:p>
        </p:txBody>
      </p:sp>
      <p:sp>
        <p:nvSpPr>
          <p:cNvPr id="7" name="Номер слайда 6"/>
          <p:cNvSpPr>
            <a:spLocks noGrp="1"/>
          </p:cNvSpPr>
          <p:nvPr>
            <p:ph type="sldNum" sz="quarter" idx="12"/>
          </p:nvPr>
        </p:nvSpPr>
        <p:spPr/>
        <p:txBody>
          <a:bodyPr/>
          <a:lstStyle/>
          <a:p>
            <a:fld id="{D7F305DA-160D-498F-B102-A1D8643B4A2C}" type="slidenum">
              <a:rPr lang="ru-RU" smtClean="0"/>
              <a:t>34</a:t>
            </a:fld>
            <a:endParaRPr lang="ru-RU"/>
          </a:p>
        </p:txBody>
      </p:sp>
      <p:sp>
        <p:nvSpPr>
          <p:cNvPr id="6" name="TextBox 5"/>
          <p:cNvSpPr txBox="1"/>
          <p:nvPr/>
        </p:nvSpPr>
        <p:spPr>
          <a:xfrm>
            <a:off x="154705" y="6378215"/>
            <a:ext cx="8964488" cy="261610"/>
          </a:xfrm>
          <a:prstGeom prst="rect">
            <a:avLst/>
          </a:prstGeom>
          <a:noFill/>
        </p:spPr>
        <p:txBody>
          <a:bodyPr wrap="square" rtlCol="0">
            <a:spAutoFit/>
          </a:bodyPr>
          <a:lstStyle/>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2308280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2" y="764704"/>
            <a:ext cx="8807572" cy="5361459"/>
          </a:xfrm>
        </p:spPr>
        <p:txBody>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Заголовок 1"/>
          <p:cNvSpPr>
            <a:spLocks noGrp="1"/>
          </p:cNvSpPr>
          <p:nvPr>
            <p:ph type="title"/>
          </p:nvPr>
        </p:nvSpPr>
        <p:spPr/>
        <p:txBody>
          <a:bodyPr/>
          <a:lstStyle/>
          <a:p>
            <a:r>
              <a:rPr lang="en-US" dirty="0"/>
              <a:t>Target Collection strategy</a:t>
            </a:r>
            <a:endParaRPr lang="ru-RU" dirty="0"/>
          </a:p>
        </p:txBody>
      </p:sp>
      <p:sp>
        <p:nvSpPr>
          <p:cNvPr id="7" name="Номер слайда 6"/>
          <p:cNvSpPr>
            <a:spLocks noGrp="1"/>
          </p:cNvSpPr>
          <p:nvPr>
            <p:ph type="sldNum" sz="quarter" idx="12"/>
          </p:nvPr>
        </p:nvSpPr>
        <p:spPr/>
        <p:txBody>
          <a:bodyPr/>
          <a:lstStyle/>
          <a:p>
            <a:fld id="{D7F305DA-160D-498F-B102-A1D8643B4A2C}" type="slidenum">
              <a:rPr lang="ru-RU" smtClean="0"/>
              <a:t>35</a:t>
            </a:fld>
            <a:endParaRPr lang="ru-RU"/>
          </a:p>
        </p:txBody>
      </p:sp>
      <p:sp>
        <p:nvSpPr>
          <p:cNvPr id="6" name="TextBox 5"/>
          <p:cNvSpPr txBox="1"/>
          <p:nvPr/>
        </p:nvSpPr>
        <p:spPr>
          <a:xfrm>
            <a:off x="154705" y="6378215"/>
            <a:ext cx="8964488"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t>All phone conversations with customer will be recorded.  </a:t>
            </a:r>
          </a:p>
          <a:p>
            <a:pPr marL="171450" indent="-171450">
              <a:buFont typeface="Arial" panose="020B0604020202020204" pitchFamily="34" charset="0"/>
              <a:buChar char="•"/>
            </a:pPr>
            <a:r>
              <a:rPr lang="en-US" sz="1100" dirty="0"/>
              <a:t>All meetings with customers will be recorded with audio and video</a:t>
            </a:r>
          </a:p>
        </p:txBody>
      </p:sp>
      <p:graphicFrame>
        <p:nvGraphicFramePr>
          <p:cNvPr id="9" name="Таблица 8"/>
          <p:cNvGraphicFramePr>
            <a:graphicFrameLocks noGrp="1"/>
          </p:cNvGraphicFramePr>
          <p:nvPr>
            <p:extLst>
              <p:ext uri="{D42A27DB-BD31-4B8C-83A1-F6EECF244321}">
                <p14:modId xmlns:p14="http://schemas.microsoft.com/office/powerpoint/2010/main" val="1631553563"/>
              </p:ext>
            </p:extLst>
          </p:nvPr>
        </p:nvGraphicFramePr>
        <p:xfrm>
          <a:off x="35496" y="692696"/>
          <a:ext cx="9037127" cy="5317078"/>
        </p:xfrm>
        <a:graphic>
          <a:graphicData uri="http://schemas.openxmlformats.org/drawingml/2006/table">
            <a:tbl>
              <a:tblPr firstRow="1" bandRow="1">
                <a:tableStyleId>{5C22544A-7EE6-4342-B048-85BDC9FD1C3A}</a:tableStyleId>
              </a:tblPr>
              <a:tblGrid>
                <a:gridCol w="274263">
                  <a:extLst>
                    <a:ext uri="{9D8B030D-6E8A-4147-A177-3AD203B41FA5}">
                      <a16:colId xmlns:a16="http://schemas.microsoft.com/office/drawing/2014/main" val="20003"/>
                    </a:ext>
                  </a:extLst>
                </a:gridCol>
                <a:gridCol w="1203187">
                  <a:extLst>
                    <a:ext uri="{9D8B030D-6E8A-4147-A177-3AD203B41FA5}">
                      <a16:colId xmlns:a16="http://schemas.microsoft.com/office/drawing/2014/main" val="20000"/>
                    </a:ext>
                  </a:extLst>
                </a:gridCol>
                <a:gridCol w="3851142">
                  <a:extLst>
                    <a:ext uri="{9D8B030D-6E8A-4147-A177-3AD203B41FA5}">
                      <a16:colId xmlns:a16="http://schemas.microsoft.com/office/drawing/2014/main" val="20001"/>
                    </a:ext>
                  </a:extLst>
                </a:gridCol>
                <a:gridCol w="1735237">
                  <a:extLst>
                    <a:ext uri="{9D8B030D-6E8A-4147-A177-3AD203B41FA5}">
                      <a16:colId xmlns:a16="http://schemas.microsoft.com/office/drawing/2014/main" val="228332696"/>
                    </a:ext>
                  </a:extLst>
                </a:gridCol>
                <a:gridCol w="1973298">
                  <a:extLst>
                    <a:ext uri="{9D8B030D-6E8A-4147-A177-3AD203B41FA5}">
                      <a16:colId xmlns:a16="http://schemas.microsoft.com/office/drawing/2014/main" val="20002"/>
                    </a:ext>
                  </a:extLst>
                </a:gridCol>
              </a:tblGrid>
              <a:tr h="402079">
                <a:tc>
                  <a:txBody>
                    <a:bodyPr/>
                    <a:lstStyle/>
                    <a:p>
                      <a:pPr algn="ctr"/>
                      <a:r>
                        <a:rPr lang="en-US" sz="1400" dirty="0">
                          <a:solidFill>
                            <a:schemeClr val="bg1"/>
                          </a:solidFill>
                        </a:rPr>
                        <a:t>#</a:t>
                      </a:r>
                      <a:endParaRPr lang="ru-RU" sz="1400" dirty="0">
                        <a:solidFill>
                          <a:schemeClr val="bg1"/>
                        </a:solidFill>
                      </a:endParaRPr>
                    </a:p>
                  </a:txBody>
                  <a:tcPr/>
                </a:tc>
                <a:tc>
                  <a:txBody>
                    <a:bodyPr/>
                    <a:lstStyle/>
                    <a:p>
                      <a:pPr algn="ctr"/>
                      <a:r>
                        <a:rPr lang="en-US" sz="1400" dirty="0">
                          <a:solidFill>
                            <a:schemeClr val="bg1"/>
                          </a:solidFill>
                        </a:rPr>
                        <a:t>Stage</a:t>
                      </a:r>
                      <a:endParaRPr lang="ru-RU" sz="1400" dirty="0">
                        <a:solidFill>
                          <a:schemeClr val="bg1"/>
                        </a:solidFill>
                      </a:endParaRPr>
                    </a:p>
                  </a:txBody>
                  <a:tcPr/>
                </a:tc>
                <a:tc>
                  <a:txBody>
                    <a:bodyPr/>
                    <a:lstStyle/>
                    <a:p>
                      <a:pPr algn="ctr"/>
                      <a:r>
                        <a:rPr lang="en-US" sz="1400" dirty="0">
                          <a:solidFill>
                            <a:schemeClr val="bg1"/>
                          </a:solidFill>
                        </a:rPr>
                        <a:t>Short Description</a:t>
                      </a:r>
                      <a:endParaRPr lang="ru-RU" sz="1400" dirty="0">
                        <a:solidFill>
                          <a:schemeClr val="bg1"/>
                        </a:solidFill>
                      </a:endParaRPr>
                    </a:p>
                  </a:txBody>
                  <a:tcPr/>
                </a:tc>
                <a:tc>
                  <a:txBody>
                    <a:bodyPr/>
                    <a:lstStyle/>
                    <a:p>
                      <a:pPr algn="ctr"/>
                      <a:r>
                        <a:rPr lang="en-US" sz="1400" dirty="0">
                          <a:solidFill>
                            <a:schemeClr val="bg1"/>
                          </a:solidFill>
                        </a:rPr>
                        <a:t>Stage Period</a:t>
                      </a:r>
                      <a:endParaRPr lang="ru-RU" sz="1400" dirty="0">
                        <a:solidFill>
                          <a:schemeClr val="bg1"/>
                        </a:solidFill>
                      </a:endParaRPr>
                    </a:p>
                  </a:txBody>
                  <a:tcPr/>
                </a:tc>
                <a:tc>
                  <a:txBody>
                    <a:bodyPr/>
                    <a:lstStyle/>
                    <a:p>
                      <a:pPr algn="ctr"/>
                      <a:r>
                        <a:rPr lang="en-US" sz="1400" baseline="0" dirty="0">
                          <a:solidFill>
                            <a:schemeClr val="bg1"/>
                          </a:solidFill>
                        </a:rPr>
                        <a:t> Resources</a:t>
                      </a:r>
                      <a:endParaRPr lang="ru-RU" sz="1400" dirty="0">
                        <a:solidFill>
                          <a:schemeClr val="bg1"/>
                        </a:solidFill>
                      </a:endParaRPr>
                    </a:p>
                  </a:txBody>
                  <a:tcPr/>
                </a:tc>
                <a:extLst>
                  <a:ext uri="{0D108BD9-81ED-4DB2-BD59-A6C34878D82A}">
                    <a16:rowId xmlns:a16="http://schemas.microsoft.com/office/drawing/2014/main" val="10000"/>
                  </a:ext>
                </a:extLst>
              </a:tr>
              <a:tr h="965009">
                <a:tc>
                  <a:txBody>
                    <a:bodyPr/>
                    <a:lstStyle/>
                    <a:p>
                      <a:pPr marL="0" lvl="1" indent="0"/>
                      <a:r>
                        <a:rPr lang="en-US" sz="1400" dirty="0">
                          <a:solidFill>
                            <a:schemeClr val="tx1"/>
                          </a:solidFill>
                        </a:rPr>
                        <a:t>0</a:t>
                      </a:r>
                    </a:p>
                  </a:txBody>
                  <a:tcPr/>
                </a:tc>
                <a:tc>
                  <a:txBody>
                    <a:bodyPr/>
                    <a:lstStyle/>
                    <a:p>
                      <a:pPr marL="0" lvl="1" indent="0"/>
                      <a:r>
                        <a:rPr lang="en-US" sz="1400" dirty="0">
                          <a:solidFill>
                            <a:schemeClr val="tx1"/>
                          </a:solidFill>
                        </a:rPr>
                        <a:t>Pre</a:t>
                      </a:r>
                      <a:r>
                        <a:rPr lang="en-US" sz="1400" baseline="0" dirty="0">
                          <a:solidFill>
                            <a:schemeClr val="tx1"/>
                          </a:solidFill>
                        </a:rPr>
                        <a:t> – Due </a:t>
                      </a:r>
                      <a:endParaRPr lang="en-US" sz="1400" dirty="0">
                        <a:solidFill>
                          <a:schemeClr val="tx1"/>
                        </a:solidFill>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SMS Notification</a:t>
                      </a:r>
                      <a:r>
                        <a:rPr lang="en-US" sz="1400" baseline="0" dirty="0">
                          <a:solidFill>
                            <a:schemeClr val="tx1"/>
                          </a:solidFill>
                        </a:rPr>
                        <a:t> borrower about payment</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solidFill>
                            <a:schemeClr val="tx1"/>
                          </a:solidFill>
                        </a:rPr>
                        <a:t>Pre-due phone calls*, active prolongation sales</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 </a:t>
                      </a:r>
                      <a:r>
                        <a:rPr lang="ru-RU" sz="1400" baseline="0" dirty="0">
                          <a:solidFill>
                            <a:schemeClr val="tx1"/>
                          </a:solidFill>
                        </a:rPr>
                        <a:t>5</a:t>
                      </a:r>
                      <a:r>
                        <a:rPr lang="en-US" sz="1400" baseline="0" dirty="0">
                          <a:solidFill>
                            <a:schemeClr val="tx1"/>
                          </a:solidFill>
                        </a:rPr>
                        <a:t> </a:t>
                      </a:r>
                      <a:r>
                        <a:rPr lang="is-IS" sz="1400" baseline="0" dirty="0">
                          <a:solidFill>
                            <a:schemeClr val="tx1"/>
                          </a:solidFill>
                        </a:rPr>
                        <a:t>…</a:t>
                      </a:r>
                      <a:r>
                        <a:rPr lang="en-US" sz="1400" baseline="0" dirty="0">
                          <a:solidFill>
                            <a:schemeClr val="tx1"/>
                          </a:solidFill>
                        </a:rPr>
                        <a:t> </a:t>
                      </a:r>
                      <a:r>
                        <a:rPr lang="ru-RU" sz="1400" baseline="0" dirty="0">
                          <a:solidFill>
                            <a:schemeClr val="tx1"/>
                          </a:solidFill>
                        </a:rPr>
                        <a:t>2</a:t>
                      </a:r>
                      <a:r>
                        <a:rPr lang="en-US" sz="1400" baseline="0" dirty="0">
                          <a:solidFill>
                            <a:schemeClr val="tx1"/>
                          </a:solidFill>
                        </a:rPr>
                        <a:t>] days before/after due date</a:t>
                      </a:r>
                      <a:endParaRPr lang="ru-RU"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 Call center</a:t>
                      </a:r>
                      <a:r>
                        <a:rPr lang="en-US" sz="1400" baseline="0" dirty="0">
                          <a:solidFill>
                            <a:schemeClr val="tx1"/>
                          </a:solidFill>
                        </a:rPr>
                        <a:t> (soft collection)</a:t>
                      </a:r>
                      <a:endParaRPr lang="ru-RU" sz="1400" dirty="0">
                        <a:solidFill>
                          <a:schemeClr val="tx1"/>
                        </a:solidFill>
                      </a:endParaRPr>
                    </a:p>
                  </a:txBody>
                  <a:tcPr/>
                </a:tc>
                <a:extLst>
                  <a:ext uri="{0D108BD9-81ED-4DB2-BD59-A6C34878D82A}">
                    <a16:rowId xmlns:a16="http://schemas.microsoft.com/office/drawing/2014/main" val="10005"/>
                  </a:ext>
                </a:extLst>
              </a:tr>
              <a:tr h="1481643">
                <a:tc>
                  <a:txBody>
                    <a:bodyPr/>
                    <a:lstStyle/>
                    <a:p>
                      <a:pPr marL="0" lvl="1" indent="0"/>
                      <a:r>
                        <a:rPr lang="en-US" sz="1400" dirty="0">
                          <a:solidFill>
                            <a:schemeClr val="tx1"/>
                          </a:solidFill>
                        </a:rPr>
                        <a:t>1</a:t>
                      </a:r>
                    </a:p>
                  </a:txBody>
                  <a:tcPr/>
                </a:tc>
                <a:tc>
                  <a:txBody>
                    <a:bodyPr/>
                    <a:lstStyle/>
                    <a:p>
                      <a:pPr marL="0" lvl="1" indent="0"/>
                      <a:r>
                        <a:rPr lang="en-US" sz="1400" dirty="0">
                          <a:solidFill>
                            <a:schemeClr val="tx1"/>
                          </a:solidFill>
                        </a:rPr>
                        <a:t>Soft Collection</a:t>
                      </a: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Phone collection*, </a:t>
                      </a:r>
                      <a:r>
                        <a:rPr lang="en-US" sz="1400" baseline="0" dirty="0">
                          <a:solidFill>
                            <a:schemeClr val="tx1"/>
                          </a:solidFill>
                        </a:rPr>
                        <a:t>SMSs, e-mails. </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solidFill>
                            <a:schemeClr val="tx1"/>
                          </a:solidFill>
                        </a:rPr>
                        <a:t>The threat of court action can prompt payment</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[3 </a:t>
                      </a:r>
                      <a:r>
                        <a:rPr lang="is-IS" sz="1400" dirty="0">
                          <a:solidFill>
                            <a:schemeClr val="tx1"/>
                          </a:solidFill>
                        </a:rPr>
                        <a:t>… </a:t>
                      </a:r>
                      <a:r>
                        <a:rPr lang="en-US" sz="1400" dirty="0">
                          <a:solidFill>
                            <a:schemeClr val="tx1"/>
                          </a:solidFill>
                        </a:rPr>
                        <a:t>30] DPD – all clients</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[30-90] DPD – part of the delinquent</a:t>
                      </a:r>
                      <a:r>
                        <a:rPr lang="en-US" sz="1400" baseline="0" dirty="0">
                          <a:solidFill>
                            <a:schemeClr val="tx1"/>
                          </a:solidFill>
                        </a:rPr>
                        <a:t> clients</a:t>
                      </a:r>
                      <a:endParaRPr lang="en-US"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 Call center </a:t>
                      </a:r>
                      <a:r>
                        <a:rPr lang="en-US" sz="1400" baseline="0" dirty="0">
                          <a:solidFill>
                            <a:schemeClr val="tx1"/>
                          </a:solidFill>
                        </a:rPr>
                        <a:t>(soft collection)</a:t>
                      </a:r>
                      <a:endParaRPr lang="ru-RU" sz="1400" dirty="0">
                        <a:solidFill>
                          <a:schemeClr val="tx1"/>
                        </a:solidFill>
                      </a:endParaRPr>
                    </a:p>
                  </a:txBody>
                  <a:tcPr/>
                </a:tc>
                <a:extLst>
                  <a:ext uri="{0D108BD9-81ED-4DB2-BD59-A6C34878D82A}">
                    <a16:rowId xmlns:a16="http://schemas.microsoft.com/office/drawing/2014/main" val="10001"/>
                  </a:ext>
                </a:extLst>
              </a:tr>
              <a:tr h="70050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3</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Skip tracing</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Look</a:t>
                      </a:r>
                      <a:r>
                        <a:rPr lang="ru-RU" sz="1400" dirty="0">
                          <a:solidFill>
                            <a:schemeClr val="tx1"/>
                          </a:solidFill>
                        </a:rPr>
                        <a:t> </a:t>
                      </a:r>
                      <a:r>
                        <a:rPr lang="en-US" sz="1400" dirty="0">
                          <a:solidFill>
                            <a:schemeClr val="tx1"/>
                          </a:solidFill>
                        </a:rPr>
                        <a:t>for new contact data,</a:t>
                      </a:r>
                      <a:r>
                        <a:rPr lang="en-US" sz="1400" baseline="0" dirty="0">
                          <a:solidFill>
                            <a:schemeClr val="tx1"/>
                          </a:solidFill>
                        </a:rPr>
                        <a:t> addresses, employers by Google Check and Facebook </a:t>
                      </a:r>
                      <a:endParaRPr lang="ru-RU"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2+</a:t>
                      </a:r>
                      <a:endParaRPr lang="ru-RU"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Separate skip-tracing</a:t>
                      </a:r>
                      <a:r>
                        <a:rPr lang="en-US" sz="1400" baseline="0" dirty="0">
                          <a:solidFill>
                            <a:schemeClr val="tx1"/>
                          </a:solidFill>
                        </a:rPr>
                        <a:t> In-house collection team</a:t>
                      </a:r>
                      <a:endParaRPr lang="ru-RU" sz="1400" dirty="0">
                        <a:solidFill>
                          <a:schemeClr val="tx1"/>
                        </a:solidFill>
                      </a:endParaRPr>
                    </a:p>
                  </a:txBody>
                  <a:tcPr/>
                </a:tc>
                <a:extLst>
                  <a:ext uri="{0D108BD9-81ED-4DB2-BD59-A6C34878D82A}">
                    <a16:rowId xmlns:a16="http://schemas.microsoft.com/office/drawing/2014/main" val="2828021457"/>
                  </a:ext>
                </a:extLst>
              </a:tr>
              <a:tr h="70050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4</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Hard  Collection</a:t>
                      </a:r>
                      <a:endParaRPr lang="ru-RU" sz="1400" dirty="0">
                        <a:solidFill>
                          <a:schemeClr val="tx1"/>
                        </a:solidFill>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dirty="0">
                          <a:solidFill>
                            <a:schemeClr val="tx1"/>
                          </a:solidFill>
                        </a:rPr>
                        <a:t>Field visit</a:t>
                      </a:r>
                      <a:r>
                        <a:rPr lang="en-US" sz="1400" baseline="0" dirty="0">
                          <a:solidFill>
                            <a:schemeClr val="tx1"/>
                          </a:solidFill>
                        </a:rPr>
                        <a:t> </a:t>
                      </a:r>
                      <a:r>
                        <a:rPr lang="en-US" sz="1400" dirty="0">
                          <a:solidFill>
                            <a:schemeClr val="tx1"/>
                          </a:solidFill>
                        </a:rPr>
                        <a:t>to living area,</a:t>
                      </a:r>
                      <a:r>
                        <a:rPr lang="en-US" sz="1400" baseline="0" dirty="0">
                          <a:solidFill>
                            <a:schemeClr val="tx1"/>
                          </a:solidFill>
                        </a:rPr>
                        <a:t> work, </a:t>
                      </a:r>
                      <a:r>
                        <a:rPr lang="en-US" sz="1400" dirty="0"/>
                        <a:t>borrower’s relatives home</a:t>
                      </a:r>
                      <a:r>
                        <a:rPr lang="ru-RU" sz="1400" dirty="0"/>
                        <a:t>.</a:t>
                      </a:r>
                      <a:endParaRPr lang="en-GB" sz="1400" dirty="0"/>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chemeClr val="tx1"/>
                          </a:solidFill>
                        </a:rPr>
                        <a:t>The threat of court action can prompt payment</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[30+] DPD – part of the delinquent</a:t>
                      </a:r>
                      <a:r>
                        <a:rPr lang="en-US" sz="1400" baseline="0" dirty="0">
                          <a:solidFill>
                            <a:schemeClr val="tx1"/>
                          </a:solidFill>
                        </a:rPr>
                        <a:t> clients</a:t>
                      </a:r>
                      <a:endParaRPr lang="en-US"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 </a:t>
                      </a:r>
                      <a:r>
                        <a:rPr lang="en-US" sz="1400" baseline="0" dirty="0">
                          <a:solidFill>
                            <a:schemeClr val="tx1"/>
                          </a:solidFill>
                        </a:rPr>
                        <a:t>collectors</a:t>
                      </a:r>
                      <a:endParaRPr lang="ru-RU" sz="1400" dirty="0">
                        <a:solidFill>
                          <a:schemeClr val="tx1"/>
                        </a:solidFill>
                      </a:endParaRPr>
                    </a:p>
                  </a:txBody>
                  <a:tcPr/>
                </a:tc>
                <a:extLst>
                  <a:ext uri="{0D108BD9-81ED-4DB2-BD59-A6C34878D82A}">
                    <a16:rowId xmlns:a16="http://schemas.microsoft.com/office/drawing/2014/main" val="10003"/>
                  </a:ext>
                </a:extLst>
              </a:tr>
              <a:tr h="68353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5</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legal collection</a:t>
                      </a:r>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tx1"/>
                          </a:solidFill>
                        </a:rPr>
                        <a:t>No legal collection, we will focus on Soft and Hard collection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judicial procedures are not cost-effective. Minimum reasonable amount is 5,000</a:t>
                      </a:r>
                      <a:r>
                        <a:rPr lang="en-US" sz="1200" baseline="0" dirty="0">
                          <a:solidFill>
                            <a:schemeClr val="tx1"/>
                          </a:solidFill>
                        </a:rPr>
                        <a:t> </a:t>
                      </a:r>
                      <a:r>
                        <a:rPr lang="en-US" sz="1200" dirty="0" err="1">
                          <a:solidFill>
                            <a:schemeClr val="tx1"/>
                          </a:solidFill>
                        </a:rPr>
                        <a:t>usd</a:t>
                      </a:r>
                      <a:endParaRPr lang="en-US" sz="12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a:t>
                      </a:r>
                    </a:p>
                  </a:txBody>
                  <a:tcPr/>
                </a:tc>
                <a:tc>
                  <a:txBody>
                    <a:bodyPr/>
                    <a:lstStyle/>
                    <a:p>
                      <a:pPr algn="ctr"/>
                      <a:r>
                        <a:rPr lang="en-US" sz="1400" baseline="0" dirty="0">
                          <a:solidFill>
                            <a:schemeClr val="tx1"/>
                          </a:solidFill>
                        </a:rPr>
                        <a:t>No legal collection</a:t>
                      </a:r>
                      <a:endParaRPr lang="ru-RU" sz="1400" dirty="0">
                        <a:solidFill>
                          <a:schemeClr val="tx1">
                            <a:lumMod val="50000"/>
                            <a:lumOff val="50000"/>
                          </a:schemeClr>
                        </a:solidFill>
                      </a:endParaRPr>
                    </a:p>
                  </a:txBody>
                  <a:tcPr/>
                </a:tc>
                <a:extLst>
                  <a:ext uri="{0D108BD9-81ED-4DB2-BD59-A6C34878D82A}">
                    <a16:rowId xmlns:a16="http://schemas.microsoft.com/office/drawing/2014/main" val="1040114489"/>
                  </a:ext>
                </a:extLst>
              </a:tr>
            </a:tbl>
          </a:graphicData>
        </a:graphic>
      </p:graphicFrame>
    </p:spTree>
    <p:extLst>
      <p:ext uri="{BB962C8B-B14F-4D97-AF65-F5344CB8AC3E}">
        <p14:creationId xmlns:p14="http://schemas.microsoft.com/office/powerpoint/2010/main" val="2519003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285456" y="100628"/>
            <a:ext cx="7886944" cy="376044"/>
          </a:xfrm>
        </p:spPr>
        <p:txBody>
          <a:bodyPr/>
          <a:lstStyle/>
          <a:p>
            <a:r>
              <a:rPr lang="en-US" dirty="0"/>
              <a:t>Money disbursement channels</a:t>
            </a:r>
          </a:p>
        </p:txBody>
      </p:sp>
      <p:graphicFrame>
        <p:nvGraphicFramePr>
          <p:cNvPr id="3" name="Таблица 2"/>
          <p:cNvGraphicFramePr>
            <a:graphicFrameLocks noGrp="1"/>
          </p:cNvGraphicFramePr>
          <p:nvPr>
            <p:extLst>
              <p:ext uri="{D42A27DB-BD31-4B8C-83A1-F6EECF244321}">
                <p14:modId xmlns:p14="http://schemas.microsoft.com/office/powerpoint/2010/main" val="1558463438"/>
              </p:ext>
            </p:extLst>
          </p:nvPr>
        </p:nvGraphicFramePr>
        <p:xfrm>
          <a:off x="179512" y="3530076"/>
          <a:ext cx="5616625" cy="2563220"/>
        </p:xfrm>
        <a:graphic>
          <a:graphicData uri="http://schemas.openxmlformats.org/drawingml/2006/table">
            <a:tbl>
              <a:tblPr firstRow="1" bandRow="1">
                <a:tableStyleId>{5C22544A-7EE6-4342-B048-85BDC9FD1C3A}</a:tableStyleId>
              </a:tblPr>
              <a:tblGrid>
                <a:gridCol w="248475">
                  <a:extLst>
                    <a:ext uri="{9D8B030D-6E8A-4147-A177-3AD203B41FA5}">
                      <a16:colId xmlns:a16="http://schemas.microsoft.com/office/drawing/2014/main" val="2813447938"/>
                    </a:ext>
                  </a:extLst>
                </a:gridCol>
                <a:gridCol w="734309">
                  <a:extLst>
                    <a:ext uri="{9D8B030D-6E8A-4147-A177-3AD203B41FA5}">
                      <a16:colId xmlns:a16="http://schemas.microsoft.com/office/drawing/2014/main" val="2281888314"/>
                    </a:ext>
                  </a:extLst>
                </a:gridCol>
                <a:gridCol w="799448">
                  <a:extLst>
                    <a:ext uri="{9D8B030D-6E8A-4147-A177-3AD203B41FA5}">
                      <a16:colId xmlns:a16="http://schemas.microsoft.com/office/drawing/2014/main" val="3378128975"/>
                    </a:ext>
                  </a:extLst>
                </a:gridCol>
                <a:gridCol w="766879">
                  <a:extLst>
                    <a:ext uri="{9D8B030D-6E8A-4147-A177-3AD203B41FA5}">
                      <a16:colId xmlns:a16="http://schemas.microsoft.com/office/drawing/2014/main" val="2066213163"/>
                    </a:ext>
                  </a:extLst>
                </a:gridCol>
                <a:gridCol w="766879">
                  <a:extLst>
                    <a:ext uri="{9D8B030D-6E8A-4147-A177-3AD203B41FA5}">
                      <a16:colId xmlns:a16="http://schemas.microsoft.com/office/drawing/2014/main" val="4087157808"/>
                    </a:ext>
                  </a:extLst>
                </a:gridCol>
                <a:gridCol w="436384">
                  <a:extLst>
                    <a:ext uri="{9D8B030D-6E8A-4147-A177-3AD203B41FA5}">
                      <a16:colId xmlns:a16="http://schemas.microsoft.com/office/drawing/2014/main" val="83751250"/>
                    </a:ext>
                  </a:extLst>
                </a:gridCol>
                <a:gridCol w="725749">
                  <a:extLst>
                    <a:ext uri="{9D8B030D-6E8A-4147-A177-3AD203B41FA5}">
                      <a16:colId xmlns:a16="http://schemas.microsoft.com/office/drawing/2014/main" val="2060045126"/>
                    </a:ext>
                  </a:extLst>
                </a:gridCol>
                <a:gridCol w="1138502">
                  <a:extLst>
                    <a:ext uri="{9D8B030D-6E8A-4147-A177-3AD203B41FA5}">
                      <a16:colId xmlns:a16="http://schemas.microsoft.com/office/drawing/2014/main" val="3888865286"/>
                    </a:ext>
                  </a:extLst>
                </a:gridCol>
              </a:tblGrid>
              <a:tr h="271732">
                <a:tc gridSpan="8">
                  <a:txBody>
                    <a:bodyPr/>
                    <a:lstStyle/>
                    <a:p>
                      <a:pPr marL="0" algn="l" defTabSz="914400" rtl="0" eaLnBrk="1" latinLnBrk="0" hangingPunct="1"/>
                      <a:r>
                        <a:rPr lang="en-US" sz="1400" b="1" kern="1200" dirty="0">
                          <a:solidFill>
                            <a:schemeClr val="lt1"/>
                          </a:solidFill>
                          <a:latin typeface="+mn-lt"/>
                          <a:ea typeface="+mn-ea"/>
                          <a:cs typeface="+mn-cs"/>
                        </a:rPr>
                        <a:t>TOP bank penetration </a:t>
                      </a:r>
                      <a:endParaRPr lang="ru-RU" sz="1400" b="1" kern="1200" dirty="0">
                        <a:solidFill>
                          <a:schemeClr val="lt1"/>
                        </a:solidFill>
                        <a:latin typeface="+mn-lt"/>
                        <a:ea typeface="+mn-ea"/>
                        <a:cs typeface="+mn-cs"/>
                      </a:endParaRPr>
                    </a:p>
                  </a:txBody>
                  <a:tcPr/>
                </a:tc>
                <a:tc hMerge="1">
                  <a:txBody>
                    <a:bodyPr/>
                    <a:lstStyle/>
                    <a:p>
                      <a:pPr marL="0" algn="l" defTabSz="914400" rtl="0" eaLnBrk="1" fontAlgn="ctr" latinLnBrk="0" hangingPunct="1"/>
                      <a:endParaRPr lang="en-US" sz="1400" b="1" kern="1200" dirty="0">
                        <a:solidFill>
                          <a:schemeClr val="lt1"/>
                        </a:solidFill>
                        <a:latin typeface="+mn-lt"/>
                        <a:ea typeface="+mn-ea"/>
                        <a:cs typeface="+mn-cs"/>
                      </a:endParaRPr>
                    </a:p>
                  </a:txBody>
                  <a:tcPr anchor="ctr"/>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extLst>
                  <a:ext uri="{0D108BD9-81ED-4DB2-BD59-A6C34878D82A}">
                    <a16:rowId xmlns:a16="http://schemas.microsoft.com/office/drawing/2014/main" val="3439712472"/>
                  </a:ext>
                </a:extLst>
              </a:tr>
              <a:tr h="271732">
                <a:tc>
                  <a:txBody>
                    <a:bodyPr/>
                    <a:lstStyle/>
                    <a:p>
                      <a:pPr marL="0" algn="ctr" defTabSz="914400" rtl="0" eaLnBrk="1" latinLnBrk="0" hangingPunct="1"/>
                      <a:r>
                        <a:rPr lang="en-US" sz="1200" b="1" kern="1200">
                          <a:solidFill>
                            <a:schemeClr val="lt1"/>
                          </a:solidFill>
                          <a:latin typeface="+mn-lt"/>
                          <a:ea typeface="+mn-ea"/>
                          <a:cs typeface="+mn-cs"/>
                        </a:rPr>
                        <a:t>#</a:t>
                      </a:r>
                      <a:endParaRPr lang="ru-RU" sz="1200" b="1" kern="1200" dirty="0">
                        <a:solidFill>
                          <a:schemeClr val="lt1"/>
                        </a:solidFill>
                        <a:latin typeface="+mn-lt"/>
                        <a:ea typeface="+mn-ea"/>
                        <a:cs typeface="+mn-cs"/>
                      </a:endParaRPr>
                    </a:p>
                  </a:txBody>
                  <a:tcPr>
                    <a:solidFill>
                      <a:schemeClr val="accent1">
                        <a:lumMod val="75000"/>
                      </a:schemeClr>
                    </a:solidFill>
                  </a:tcPr>
                </a:tc>
                <a:tc>
                  <a:txBody>
                    <a:bodyPr/>
                    <a:lstStyle/>
                    <a:p>
                      <a:pPr marL="0" algn="ctr" defTabSz="914400" rtl="0" eaLnBrk="1" fontAlgn="ctr" latinLnBrk="0" hangingPunct="1"/>
                      <a:r>
                        <a:rPr lang="en-US" sz="1200" b="1" kern="1200">
                          <a:solidFill>
                            <a:schemeClr val="lt1"/>
                          </a:solidFill>
                          <a:latin typeface="+mn-lt"/>
                          <a:ea typeface="+mn-ea"/>
                          <a:cs typeface="+mn-cs"/>
                        </a:rPr>
                        <a:t>Bank</a:t>
                      </a:r>
                      <a:endParaRPr lang="en-US" sz="1200" b="1" kern="1200" dirty="0">
                        <a:solidFill>
                          <a:schemeClr val="lt1"/>
                        </a:solidFill>
                        <a:latin typeface="+mn-lt"/>
                        <a:ea typeface="+mn-ea"/>
                        <a:cs typeface="+mn-cs"/>
                      </a:endParaRPr>
                    </a:p>
                  </a:txBody>
                  <a:tcPr anchor="ctr">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YANGON</a:t>
                      </a:r>
                    </a:p>
                    <a:p>
                      <a:pPr marL="0" algn="ctr" defTabSz="914400" rtl="0" eaLnBrk="1" fontAlgn="b" latinLnBrk="0" hangingPunct="1"/>
                      <a:r>
                        <a:rPr lang="en-US" sz="1200" b="1" kern="1200">
                          <a:solidFill>
                            <a:schemeClr val="lt1"/>
                          </a:solidFill>
                          <a:latin typeface="+mn-lt"/>
                          <a:ea typeface="+mn-ea"/>
                          <a:cs typeface="+mn-cs"/>
                        </a:rPr>
                        <a:t>branches</a:t>
                      </a:r>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MANDALAY</a:t>
                      </a:r>
                    </a:p>
                    <a:p>
                      <a:pPr marL="0" algn="ctr" defTabSz="914400" rtl="0" eaLnBrk="1" fontAlgn="b" latinLnBrk="0" hangingPunct="1"/>
                      <a:r>
                        <a:rPr lang="en-US" sz="1200" b="1" kern="1200">
                          <a:solidFill>
                            <a:schemeClr val="lt1"/>
                          </a:solidFill>
                          <a:latin typeface="+mn-lt"/>
                          <a:ea typeface="+mn-ea"/>
                          <a:cs typeface="+mn-cs"/>
                        </a:rPr>
                        <a:t>branches</a:t>
                      </a:r>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Naypyidaw </a:t>
                      </a:r>
                    </a:p>
                    <a:p>
                      <a:pPr marL="0" algn="ctr" defTabSz="914400" rtl="0" eaLnBrk="1" fontAlgn="b" latinLnBrk="0" hangingPunct="1"/>
                      <a:r>
                        <a:rPr lang="en-US" sz="1200" b="1" kern="1200">
                          <a:solidFill>
                            <a:schemeClr val="lt1"/>
                          </a:solidFill>
                          <a:latin typeface="+mn-lt"/>
                          <a:ea typeface="+mn-ea"/>
                          <a:cs typeface="+mn-cs"/>
                        </a:rPr>
                        <a:t>branches</a:t>
                      </a:r>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Total</a:t>
                      </a:r>
                    </a:p>
                    <a:p>
                      <a:pPr marL="0" algn="ctr" defTabSz="914400" rtl="0" eaLnBrk="1" fontAlgn="b" latinLnBrk="0" hangingPunct="1"/>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 of total </a:t>
                      </a:r>
                    </a:p>
                    <a:p>
                      <a:pPr marL="0" algn="ctr" defTabSz="914400" rtl="0" eaLnBrk="1" fontAlgn="b" latinLnBrk="0" hangingPunct="1"/>
                      <a:r>
                        <a:rPr lang="en-US" sz="1200" b="1" kern="1200">
                          <a:solidFill>
                            <a:schemeClr val="lt1"/>
                          </a:solidFill>
                          <a:latin typeface="+mn-lt"/>
                          <a:ea typeface="+mn-ea"/>
                          <a:cs typeface="+mn-cs"/>
                        </a:rPr>
                        <a:t>branches</a:t>
                      </a:r>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Total network branches across the country</a:t>
                      </a:r>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extLst>
                  <a:ext uri="{0D108BD9-81ED-4DB2-BD59-A6C34878D82A}">
                    <a16:rowId xmlns:a16="http://schemas.microsoft.com/office/drawing/2014/main" val="1993637635"/>
                  </a:ext>
                </a:extLst>
              </a:tr>
              <a:tr h="198173">
                <a:tc>
                  <a:txBody>
                    <a:bodyPr/>
                    <a:lstStyle/>
                    <a:p>
                      <a:pPr marL="0" algn="l" defTabSz="914400" rtl="0" eaLnBrk="1" latinLnBrk="0" hangingPunct="1"/>
                      <a:r>
                        <a:rPr lang="en-US" sz="1400" kern="1200" dirty="0">
                          <a:solidFill>
                            <a:schemeClr val="dk1"/>
                          </a:solidFill>
                          <a:latin typeface="+mn-lt"/>
                          <a:ea typeface="+mn-ea"/>
                          <a:cs typeface="+mn-cs"/>
                        </a:rPr>
                        <a:t>1</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KBZ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146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95</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8</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249</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64%</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391</a:t>
                      </a:r>
                    </a:p>
                  </a:txBody>
                  <a:tcPr marL="5809" marR="5809" marT="5809" marB="0" anchor="b"/>
                </a:tc>
                <a:extLst>
                  <a:ext uri="{0D108BD9-81ED-4DB2-BD59-A6C34878D82A}">
                    <a16:rowId xmlns:a16="http://schemas.microsoft.com/office/drawing/2014/main" val="2719973392"/>
                  </a:ext>
                </a:extLst>
              </a:tr>
              <a:tr h="198173">
                <a:tc>
                  <a:txBody>
                    <a:bodyPr/>
                    <a:lstStyle/>
                    <a:p>
                      <a:pPr marL="0" algn="l" defTabSz="914400" rtl="0" eaLnBrk="1" latinLnBrk="0" hangingPunct="1"/>
                      <a:r>
                        <a:rPr lang="en-US" sz="1400" kern="1200" dirty="0">
                          <a:solidFill>
                            <a:schemeClr val="dk1"/>
                          </a:solidFill>
                          <a:latin typeface="+mn-lt"/>
                          <a:ea typeface="+mn-ea"/>
                          <a:cs typeface="+mn-cs"/>
                        </a:rPr>
                        <a:t>2</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CB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74</a:t>
                      </a:r>
                    </a:p>
                  </a:txBody>
                  <a:tcPr marL="5809" marR="5809" marT="5809" marB="0" anchor="b"/>
                </a:tc>
                <a:tc>
                  <a:txBody>
                    <a:bodyPr/>
                    <a:lstStyle/>
                    <a:p>
                      <a:pPr marL="0" algn="ctr" defTabSz="914400" rtl="0" eaLnBrk="1" fontAlgn="b" latinLnBrk="0" hangingPunct="1"/>
                      <a:r>
                        <a:rPr lang="ru-RU" sz="1400" kern="1200">
                          <a:solidFill>
                            <a:schemeClr val="dk1"/>
                          </a:solidFill>
                          <a:latin typeface="+mn-lt"/>
                          <a:ea typeface="+mn-ea"/>
                          <a:cs typeface="+mn-cs"/>
                        </a:rPr>
                        <a:t>36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117</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73%</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161</a:t>
                      </a:r>
                    </a:p>
                  </a:txBody>
                  <a:tcPr marL="5809" marR="5809" marT="5809" marB="0" anchor="b"/>
                </a:tc>
                <a:extLst>
                  <a:ext uri="{0D108BD9-81ED-4DB2-BD59-A6C34878D82A}">
                    <a16:rowId xmlns:a16="http://schemas.microsoft.com/office/drawing/2014/main" val="3544619648"/>
                  </a:ext>
                </a:extLst>
              </a:tr>
              <a:tr h="330921">
                <a:tc>
                  <a:txBody>
                    <a:bodyPr/>
                    <a:lstStyle/>
                    <a:p>
                      <a:pPr marL="0" algn="l" defTabSz="914400" rtl="0" eaLnBrk="1" latinLnBrk="0" hangingPunct="1"/>
                      <a:r>
                        <a:rPr lang="en-US" sz="1400" kern="1200" dirty="0">
                          <a:solidFill>
                            <a:schemeClr val="dk1"/>
                          </a:solidFill>
                          <a:latin typeface="+mn-lt"/>
                          <a:ea typeface="+mn-ea"/>
                          <a:cs typeface="+mn-cs"/>
                        </a:rPr>
                        <a:t>3</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AYA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25</a:t>
                      </a:r>
                    </a:p>
                  </a:txBody>
                  <a:tcPr marL="5809" marR="5809" marT="5809" marB="0" anchor="b"/>
                </a:tc>
                <a:tc>
                  <a:txBody>
                    <a:bodyPr/>
                    <a:lstStyle/>
                    <a:p>
                      <a:pPr marL="0" algn="ctr" defTabSz="914400" rtl="0" eaLnBrk="1" fontAlgn="b" latinLnBrk="0" hangingPunct="1"/>
                      <a:r>
                        <a:rPr lang="ru-RU" sz="1400" kern="1200">
                          <a:solidFill>
                            <a:schemeClr val="dk1"/>
                          </a:solidFill>
                          <a:latin typeface="+mn-lt"/>
                          <a:ea typeface="+mn-ea"/>
                          <a:cs typeface="+mn-cs"/>
                        </a:rPr>
                        <a:t>5</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96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61%</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157</a:t>
                      </a:r>
                    </a:p>
                  </a:txBody>
                  <a:tcPr marL="5809" marR="5809" marT="5809" marB="0" anchor="b"/>
                </a:tc>
                <a:extLst>
                  <a:ext uri="{0D108BD9-81ED-4DB2-BD59-A6C34878D82A}">
                    <a16:rowId xmlns:a16="http://schemas.microsoft.com/office/drawing/2014/main" val="2949019873"/>
                  </a:ext>
                </a:extLst>
              </a:tr>
              <a:tr h="330921">
                <a:tc>
                  <a:txBody>
                    <a:bodyPr/>
                    <a:lstStyle/>
                    <a:p>
                      <a:pPr marL="0" algn="l" defTabSz="914400" rtl="0" eaLnBrk="1" latinLnBrk="0" hangingPunct="1"/>
                      <a:r>
                        <a:rPr lang="en-US" sz="1400" kern="1200" dirty="0">
                          <a:solidFill>
                            <a:schemeClr val="dk1"/>
                          </a:solidFill>
                          <a:latin typeface="+mn-lt"/>
                          <a:ea typeface="+mn-ea"/>
                          <a:cs typeface="+mn-cs"/>
                        </a:rPr>
                        <a:t>4</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MAB Bank</a:t>
                      </a: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21</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8</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42%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77</a:t>
                      </a:r>
                      <a:endParaRPr lang="ru-RU" sz="1400" kern="1200" dirty="0">
                        <a:solidFill>
                          <a:schemeClr val="dk1"/>
                        </a:solidFill>
                        <a:latin typeface="+mn-lt"/>
                        <a:ea typeface="+mn-ea"/>
                        <a:cs typeface="+mn-cs"/>
                      </a:endParaRPr>
                    </a:p>
                  </a:txBody>
                  <a:tcPr marL="5809" marR="5809" marT="5809" marB="0" anchor="b"/>
                </a:tc>
                <a:extLst>
                  <a:ext uri="{0D108BD9-81ED-4DB2-BD59-A6C34878D82A}">
                    <a16:rowId xmlns:a16="http://schemas.microsoft.com/office/drawing/2014/main" val="426034262"/>
                  </a:ext>
                </a:extLst>
              </a:tr>
              <a:tr h="330921">
                <a:tc>
                  <a:txBody>
                    <a:bodyPr/>
                    <a:lstStyle/>
                    <a:p>
                      <a:pPr marL="0" algn="l" defTabSz="914400" rtl="0" eaLnBrk="1" latinLnBrk="0" hangingPunct="1"/>
                      <a:r>
                        <a:rPr lang="en-US" sz="1400" kern="1200" dirty="0">
                          <a:solidFill>
                            <a:schemeClr val="dk1"/>
                          </a:solidFill>
                          <a:latin typeface="+mn-lt"/>
                          <a:ea typeface="+mn-ea"/>
                          <a:cs typeface="+mn-cs"/>
                        </a:rPr>
                        <a:t>5</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GT Bank</a:t>
                      </a: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22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10</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4</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36</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30%</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120</a:t>
                      </a:r>
                      <a:endParaRPr lang="ru-RU" sz="1400" kern="1200" dirty="0">
                        <a:solidFill>
                          <a:schemeClr val="dk1"/>
                        </a:solidFill>
                        <a:latin typeface="+mn-lt"/>
                        <a:ea typeface="+mn-ea"/>
                        <a:cs typeface="+mn-cs"/>
                      </a:endParaRPr>
                    </a:p>
                  </a:txBody>
                  <a:tcPr marL="5809" marR="5809" marT="5809" marB="0" anchor="b"/>
                </a:tc>
                <a:extLst>
                  <a:ext uri="{0D108BD9-81ED-4DB2-BD59-A6C34878D82A}">
                    <a16:rowId xmlns:a16="http://schemas.microsoft.com/office/drawing/2014/main" val="2179026190"/>
                  </a:ext>
                </a:extLst>
              </a:tr>
            </a:tbl>
          </a:graphicData>
        </a:graphic>
      </p:graphicFrame>
      <p:sp>
        <p:nvSpPr>
          <p:cNvPr id="4" name="Прямоугольник 3"/>
          <p:cNvSpPr/>
          <p:nvPr/>
        </p:nvSpPr>
        <p:spPr>
          <a:xfrm>
            <a:off x="35496" y="751344"/>
            <a:ext cx="6012372" cy="2677656"/>
          </a:xfrm>
          <a:prstGeom prst="rect">
            <a:avLst/>
          </a:prstGeom>
        </p:spPr>
        <p:txBody>
          <a:bodyPr wrap="square">
            <a:spAutoFit/>
          </a:bodyPr>
          <a:lstStyle/>
          <a:p>
            <a:r>
              <a:rPr lang="en-US" sz="1400" b="1" dirty="0"/>
              <a:t>Via bank accounts. </a:t>
            </a:r>
          </a:p>
          <a:p>
            <a:pPr marL="285750" indent="-285750">
              <a:buFont typeface="Arial" panose="020B0604020202020204" pitchFamily="34" charset="0"/>
              <a:buChar char="•"/>
            </a:pPr>
            <a:r>
              <a:rPr lang="en-US" sz="1400" dirty="0">
                <a:solidFill>
                  <a:srgbClr val="000000"/>
                </a:solidFill>
                <a:latin typeface="Calibri" panose="020F0502020204030204" pitchFamily="34" charset="0"/>
              </a:rPr>
              <a:t>Standard account to account money transfer</a:t>
            </a:r>
            <a:endParaRPr lang="en-US" sz="1400" b="1" dirty="0"/>
          </a:p>
          <a:p>
            <a:pPr marL="285750" indent="-285750">
              <a:buFont typeface="Arial" panose="020B0604020202020204" pitchFamily="34" charset="0"/>
              <a:buChar char="•"/>
            </a:pPr>
            <a:r>
              <a:rPr lang="en-US" sz="1400" dirty="0">
                <a:solidFill>
                  <a:srgbClr val="000000"/>
                </a:solidFill>
                <a:latin typeface="Calibri" panose="020F0502020204030204" pitchFamily="34" charset="0"/>
              </a:rPr>
              <a:t>Required: Full Name , bank account number, phone number</a:t>
            </a:r>
            <a:endParaRPr lang="en-US" sz="1400" dirty="0"/>
          </a:p>
          <a:p>
            <a:pPr marL="285750" indent="-285750">
              <a:buFont typeface="Arial" panose="020B0604020202020204" pitchFamily="34" charset="0"/>
              <a:buChar char="•"/>
            </a:pPr>
            <a:r>
              <a:rPr lang="en-US" sz="1400" dirty="0"/>
              <a:t>KYC:  </a:t>
            </a:r>
            <a:r>
              <a:rPr lang="en-US" sz="1400" dirty="0">
                <a:solidFill>
                  <a:srgbClr val="000000"/>
                </a:solidFill>
                <a:latin typeface="Calibri" panose="020F0502020204030204" pitchFamily="34" charset="0"/>
              </a:rPr>
              <a:t>NRC card or passport, saving account book (presented on photo)</a:t>
            </a:r>
            <a:endParaRPr lang="en-US" sz="1400" dirty="0"/>
          </a:p>
          <a:p>
            <a:pPr marL="285750" indent="-285750">
              <a:buFont typeface="Arial" panose="020B0604020202020204" pitchFamily="34" charset="0"/>
              <a:buChar char="•"/>
            </a:pPr>
            <a:endParaRPr lang="en-US" sz="1400" dirty="0"/>
          </a:p>
          <a:p>
            <a:r>
              <a:rPr lang="en-US" sz="1400" b="1" dirty="0"/>
              <a:t>Via bank`s domestic remittance. </a:t>
            </a:r>
          </a:p>
          <a:p>
            <a:pPr marL="285750" indent="-285750">
              <a:buFont typeface="Arial" panose="020B0604020202020204" pitchFamily="34" charset="0"/>
              <a:buChar char="•"/>
            </a:pPr>
            <a:r>
              <a:rPr lang="en-US" sz="1400" dirty="0"/>
              <a:t>possible to send money to an individual without opening an account to any branch of bank</a:t>
            </a:r>
          </a:p>
          <a:p>
            <a:pPr marL="285750" indent="-285750">
              <a:buFont typeface="Arial" panose="020B0604020202020204" pitchFamily="34" charset="0"/>
              <a:buChar char="•"/>
            </a:pPr>
            <a:r>
              <a:rPr lang="en-US" sz="1400" dirty="0">
                <a:solidFill>
                  <a:srgbClr val="000000"/>
                </a:solidFill>
                <a:latin typeface="Calibri" panose="020F0502020204030204" pitchFamily="34" charset="0"/>
              </a:rPr>
              <a:t>If there was now withdrawal, the money can be </a:t>
            </a:r>
            <a:r>
              <a:rPr lang="en-US" sz="1400" dirty="0"/>
              <a:t>return back to sender</a:t>
            </a:r>
          </a:p>
          <a:p>
            <a:pPr marL="285750" indent="-285750">
              <a:buFont typeface="Arial" panose="020B0604020202020204" pitchFamily="34" charset="0"/>
              <a:buChar char="•"/>
            </a:pPr>
            <a:r>
              <a:rPr lang="en-US" sz="1400" dirty="0">
                <a:solidFill>
                  <a:srgbClr val="000000"/>
                </a:solidFill>
                <a:latin typeface="Calibri" panose="020F0502020204030204" pitchFamily="34" charset="0"/>
              </a:rPr>
              <a:t>Required: Full Name , Home address , number of NRC or passport, Phone number</a:t>
            </a:r>
            <a:r>
              <a:rPr lang="en-US" sz="1400" dirty="0"/>
              <a:t> </a:t>
            </a:r>
          </a:p>
          <a:p>
            <a:pPr marL="285750" indent="-285750">
              <a:buFont typeface="Arial" panose="020B0604020202020204" pitchFamily="34" charset="0"/>
              <a:buChar char="•"/>
            </a:pPr>
            <a:r>
              <a:rPr lang="en-US" sz="1400" dirty="0"/>
              <a:t>KYC:  </a:t>
            </a:r>
            <a:r>
              <a:rPr lang="en-US" sz="1400" dirty="0">
                <a:solidFill>
                  <a:srgbClr val="000000"/>
                </a:solidFill>
                <a:latin typeface="Calibri" panose="020F0502020204030204" pitchFamily="34" charset="0"/>
              </a:rPr>
              <a:t>NRC card or passport</a:t>
            </a:r>
            <a:endParaRPr lang="en-US" sz="1400" dirty="0"/>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192" y="2956935"/>
            <a:ext cx="2449854" cy="3266471"/>
          </a:xfrm>
          <a:prstGeom prst="rect">
            <a:avLst/>
          </a:prstGeom>
        </p:spPr>
      </p:pic>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0278" y="666446"/>
            <a:ext cx="2880320" cy="2160241"/>
          </a:xfrm>
          <a:prstGeom prst="rect">
            <a:avLst/>
          </a:prstGeom>
        </p:spPr>
      </p:pic>
      <p:sp>
        <p:nvSpPr>
          <p:cNvPr id="9" name="Номер слайда 7"/>
          <p:cNvSpPr>
            <a:spLocks noGrp="1"/>
          </p:cNvSpPr>
          <p:nvPr>
            <p:ph type="sldNum" sz="quarter" idx="12"/>
          </p:nvPr>
        </p:nvSpPr>
        <p:spPr>
          <a:xfrm>
            <a:off x="8267004" y="6525344"/>
            <a:ext cx="720080" cy="283758"/>
          </a:xfrm>
        </p:spPr>
        <p:txBody>
          <a:bodyPr/>
          <a:lstStyle/>
          <a:p>
            <a:fld id="{D7F305DA-160D-498F-B102-A1D8643B4A2C}" type="slidenum">
              <a:rPr lang="ru-RU" smtClean="0"/>
              <a:t>36</a:t>
            </a:fld>
            <a:endParaRPr lang="ru-RU" dirty="0"/>
          </a:p>
        </p:txBody>
      </p:sp>
    </p:spTree>
    <p:extLst>
      <p:ext uri="{BB962C8B-B14F-4D97-AF65-F5344CB8AC3E}">
        <p14:creationId xmlns:p14="http://schemas.microsoft.com/office/powerpoint/2010/main" val="2250948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2429"/>
            <a:ext cx="9577064" cy="383518"/>
          </a:xfrm>
        </p:spPr>
        <p:txBody>
          <a:bodyPr/>
          <a:lstStyle/>
          <a:p>
            <a:r>
              <a:rPr lang="en-US" dirty="0"/>
              <a:t>Customer identification/ banking KYC</a:t>
            </a:r>
          </a:p>
        </p:txBody>
      </p:sp>
      <p:sp>
        <p:nvSpPr>
          <p:cNvPr id="3" name="Slide Number Placeholder 2"/>
          <p:cNvSpPr>
            <a:spLocks noGrp="1"/>
          </p:cNvSpPr>
          <p:nvPr>
            <p:ph type="sldNum" sz="quarter" idx="12"/>
          </p:nvPr>
        </p:nvSpPr>
        <p:spPr/>
        <p:txBody>
          <a:bodyPr/>
          <a:lstStyle/>
          <a:p>
            <a:fld id="{D7F305DA-160D-498F-B102-A1D8643B4A2C}" type="slidenum">
              <a:rPr lang="ru-RU" smtClean="0"/>
              <a:pPr/>
              <a:t>37</a:t>
            </a:fld>
            <a:endParaRPr lang="ru-RU"/>
          </a:p>
        </p:txBody>
      </p:sp>
      <p:pic>
        <p:nvPicPr>
          <p:cNvPr id="10" name="Рисунок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3373" y="92429"/>
            <a:ext cx="665820" cy="443769"/>
          </a:xfrm>
          <a:prstGeom prst="rect">
            <a:avLst/>
          </a:prstGeom>
        </p:spPr>
      </p:pic>
      <p:sp>
        <p:nvSpPr>
          <p:cNvPr id="12" name="Title 1"/>
          <p:cNvSpPr txBox="1">
            <a:spLocks/>
          </p:cNvSpPr>
          <p:nvPr/>
        </p:nvSpPr>
        <p:spPr>
          <a:xfrm>
            <a:off x="395536" y="116632"/>
            <a:ext cx="8159540" cy="312281"/>
          </a:xfrm>
          <a:prstGeom prst="rect">
            <a:avLst/>
          </a:prstGeom>
        </p:spPr>
        <p:txBody>
          <a:bodyPr vert="horz" lIns="91440" tIns="45720" rIns="91440" bIns="45720" rtlCol="0" anchor="b">
            <a:normAutofit fontScale="3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dirty="0"/>
          </a:p>
        </p:txBody>
      </p:sp>
      <p:sp>
        <p:nvSpPr>
          <p:cNvPr id="13" name="Content Placeholder 2"/>
          <p:cNvSpPr txBox="1">
            <a:spLocks/>
          </p:cNvSpPr>
          <p:nvPr/>
        </p:nvSpPr>
        <p:spPr>
          <a:xfrm>
            <a:off x="143735" y="679816"/>
            <a:ext cx="8820753" cy="15970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fontAlgn="t">
              <a:buFont typeface="Arial" panose="020B0604020202020204" pitchFamily="34" charset="0"/>
              <a:buChar char="•"/>
            </a:pPr>
            <a:r>
              <a:rPr lang="en-US" sz="1200" dirty="0">
                <a:solidFill>
                  <a:srgbClr val="000000"/>
                </a:solidFill>
              </a:rPr>
              <a:t>Loans to be disbursed via banks only. We believe that bank identification on account opening will fully replace internal KYC.</a:t>
            </a:r>
          </a:p>
          <a:p>
            <a:pPr marL="171450" indent="-171450" algn="l" fontAlgn="t">
              <a:buFont typeface="Arial" panose="020B0604020202020204" pitchFamily="34" charset="0"/>
              <a:buChar char="•"/>
            </a:pPr>
            <a:r>
              <a:rPr lang="en-US" sz="1200" dirty="0"/>
              <a:t>Banks perform sophisticated check and require Passport or National Identity Card (NRC) to open an account.</a:t>
            </a:r>
          </a:p>
          <a:p>
            <a:pPr marL="171450" indent="-171450" algn="l" fontAlgn="t">
              <a:buFont typeface="Arial" panose="020B0604020202020204" pitchFamily="34" charset="0"/>
              <a:buChar char="•"/>
            </a:pPr>
            <a:r>
              <a:rPr lang="en-US" sz="1200" dirty="0"/>
              <a:t>Every Passport or NRC to be validated by bank employee, who must follow validation procedure (check security features)</a:t>
            </a:r>
          </a:p>
          <a:p>
            <a:pPr marL="171450" indent="-171450" algn="l">
              <a:buFont typeface="Arial" panose="020B0604020202020204" pitchFamily="34" charset="0"/>
              <a:buChar char="•"/>
            </a:pPr>
            <a:r>
              <a:rPr lang="en-US" sz="1200" dirty="0"/>
              <a:t>Bank may confirm the validity of the official documentation provided through certification by an authorized person</a:t>
            </a:r>
          </a:p>
        </p:txBody>
      </p:sp>
      <p:sp>
        <p:nvSpPr>
          <p:cNvPr id="14" name="Slide Number Placeholder 3"/>
          <p:cNvSpPr txBox="1">
            <a:spLocks/>
          </p:cNvSpPr>
          <p:nvPr/>
        </p:nvSpPr>
        <p:spPr>
          <a:xfrm>
            <a:off x="8267004" y="6525344"/>
            <a:ext cx="720080" cy="283758"/>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37</a:t>
            </a:fld>
            <a:endParaRPr lang="ru-RU"/>
          </a:p>
        </p:txBody>
      </p:sp>
      <p:sp>
        <p:nvSpPr>
          <p:cNvPr id="16" name="Rectangle 9"/>
          <p:cNvSpPr/>
          <p:nvPr/>
        </p:nvSpPr>
        <p:spPr>
          <a:xfrm>
            <a:off x="5508104" y="1998513"/>
            <a:ext cx="3569731" cy="3375283"/>
          </a:xfrm>
          <a:prstGeom prst="rect">
            <a:avLst/>
          </a:prstGeom>
        </p:spPr>
        <p:txBody>
          <a:bodyPr wrap="square">
            <a:spAutoFit/>
          </a:bodyPr>
          <a:lstStyle/>
          <a:p>
            <a:r>
              <a:rPr lang="en-MY" sz="1400" b="1" dirty="0"/>
              <a:t>National Registration Identity Card (NRIC)</a:t>
            </a:r>
          </a:p>
          <a:p>
            <a:pPr marL="285750" indent="-285750">
              <a:buFont typeface="Arial" panose="020B0604020202020204" pitchFamily="34" charset="0"/>
              <a:buChar char="•"/>
            </a:pPr>
            <a:r>
              <a:rPr lang="en-MY" sz="1400" dirty="0"/>
              <a:t>Coverage - NRC covers 100% of</a:t>
            </a:r>
            <a:r>
              <a:rPr lang="en-US" sz="1400" dirty="0"/>
              <a:t> citizens</a:t>
            </a:r>
            <a:endParaRPr lang="en-MY" sz="1400" dirty="0"/>
          </a:p>
          <a:p>
            <a:pPr marL="285750" indent="-285750">
              <a:buFont typeface="Arial" panose="020B0604020202020204" pitchFamily="34" charset="0"/>
              <a:buChar char="•"/>
            </a:pPr>
            <a:r>
              <a:rPr lang="en-MY" sz="1400" dirty="0"/>
              <a:t>Availability – 100%, in possession with clients all the time</a:t>
            </a:r>
          </a:p>
          <a:p>
            <a:pPr marL="285750" indent="-285750">
              <a:buFont typeface="Arial" panose="020B0604020202020204" pitchFamily="34" charset="0"/>
              <a:buChar char="•"/>
            </a:pPr>
            <a:endParaRPr lang="en-MY" sz="1400" dirty="0"/>
          </a:p>
          <a:p>
            <a:pPr>
              <a:spcAft>
                <a:spcPts val="400"/>
              </a:spcAft>
            </a:pPr>
            <a:r>
              <a:rPr lang="en-US" sz="1400" b="1" dirty="0"/>
              <a:t>Security features on the NRC</a:t>
            </a:r>
            <a:endParaRPr lang="en-US" sz="1400" dirty="0"/>
          </a:p>
          <a:p>
            <a:pPr marL="285750" indent="-285750">
              <a:buFontTx/>
              <a:buChar char="-"/>
            </a:pPr>
            <a:r>
              <a:rPr lang="en-US" sz="1400" dirty="0"/>
              <a:t>The following items fluoresce under a UV light:</a:t>
            </a:r>
          </a:p>
          <a:p>
            <a:pPr marL="742950" lvl="1" indent="-285750">
              <a:buFontTx/>
              <a:buChar char="-"/>
            </a:pPr>
            <a:r>
              <a:rPr lang="en-US" sz="1400" dirty="0"/>
              <a:t>pink security fibers</a:t>
            </a:r>
          </a:p>
          <a:p>
            <a:pPr marL="742950" lvl="1" indent="-285750">
              <a:buFontTx/>
              <a:buChar char="-"/>
            </a:pPr>
            <a:r>
              <a:rPr lang="en-US" sz="1400" dirty="0"/>
              <a:t>water mark (national flag with five-pointed star) </a:t>
            </a:r>
          </a:p>
          <a:p>
            <a:pPr marL="285750" indent="-285750">
              <a:buFontTx/>
              <a:buChar char="-"/>
            </a:pPr>
            <a:r>
              <a:rPr lang="en-US" sz="1400" dirty="0"/>
              <a:t>special paper as for banknotes with micro lettering</a:t>
            </a:r>
          </a:p>
          <a:p>
            <a:pPr marL="285750" indent="-285750">
              <a:buFontTx/>
              <a:buChar char="-"/>
            </a:pPr>
            <a:r>
              <a:rPr lang="en-US" sz="1400" dirty="0"/>
              <a:t>embossed plastic surface</a:t>
            </a:r>
          </a:p>
          <a:p>
            <a:pPr marL="285750" indent="-285750">
              <a:buFontTx/>
              <a:buChar char="-"/>
            </a:pPr>
            <a:r>
              <a:rPr lang="en-US" sz="1400" dirty="0"/>
              <a:t>Thumbprint</a:t>
            </a:r>
          </a:p>
        </p:txBody>
      </p:sp>
      <p:sp>
        <p:nvSpPr>
          <p:cNvPr id="17" name="Rectangle 11"/>
          <p:cNvSpPr/>
          <p:nvPr/>
        </p:nvSpPr>
        <p:spPr>
          <a:xfrm>
            <a:off x="323936" y="1985527"/>
            <a:ext cx="5070820" cy="30602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NRC</a:t>
            </a:r>
          </a:p>
        </p:txBody>
      </p:sp>
      <p:pic>
        <p:nvPicPr>
          <p:cNvPr id="18"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36" y="2291550"/>
            <a:ext cx="2453931" cy="1632808"/>
          </a:xfrm>
          <a:prstGeom prst="rect">
            <a:avLst/>
          </a:prstGeom>
        </p:spPr>
      </p:pic>
      <p:pic>
        <p:nvPicPr>
          <p:cNvPr id="19"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230" y="2291550"/>
            <a:ext cx="2499526" cy="1663146"/>
          </a:xfrm>
          <a:prstGeom prst="rect">
            <a:avLst/>
          </a:prstGeom>
        </p:spPr>
      </p:pic>
      <p:pic>
        <p:nvPicPr>
          <p:cNvPr id="22" name="Рисунок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936" y="4005064"/>
            <a:ext cx="1504490" cy="2170388"/>
          </a:xfrm>
          <a:prstGeom prst="rect">
            <a:avLst/>
          </a:prstGeom>
        </p:spPr>
      </p:pic>
      <p:pic>
        <p:nvPicPr>
          <p:cNvPr id="4" name="Рисунок 3"/>
          <p:cNvPicPr>
            <a:picLocks noChangeAspect="1"/>
          </p:cNvPicPr>
          <p:nvPr/>
        </p:nvPicPr>
        <p:blipFill rotWithShape="1">
          <a:blip r:embed="rId6" cstate="print">
            <a:extLst>
              <a:ext uri="{28A0092B-C50C-407E-A947-70E740481C1C}">
                <a14:useLocalDpi xmlns:a14="http://schemas.microsoft.com/office/drawing/2010/main" val="0"/>
              </a:ext>
            </a:extLst>
          </a:blip>
          <a:srcRect t="8507" r="1279"/>
          <a:stretch/>
        </p:blipFill>
        <p:spPr>
          <a:xfrm>
            <a:off x="1828426" y="3789040"/>
            <a:ext cx="3566330" cy="2478881"/>
          </a:xfrm>
          <a:prstGeom prst="rect">
            <a:avLst/>
          </a:prstGeom>
        </p:spPr>
      </p:pic>
      <p:sp>
        <p:nvSpPr>
          <p:cNvPr id="24" name="TextBox 23"/>
          <p:cNvSpPr txBox="1"/>
          <p:nvPr/>
        </p:nvSpPr>
        <p:spPr>
          <a:xfrm>
            <a:off x="323528" y="6093296"/>
            <a:ext cx="7344816" cy="738664"/>
          </a:xfrm>
          <a:prstGeom prst="rect">
            <a:avLst/>
          </a:prstGeom>
          <a:solidFill>
            <a:schemeClr val="accent1">
              <a:lumMod val="20000"/>
              <a:lumOff val="80000"/>
            </a:schemeClr>
          </a:solidFill>
          <a:ln>
            <a:solidFill>
              <a:schemeClr val="accent1"/>
            </a:solidFill>
          </a:ln>
        </p:spPr>
        <p:txBody>
          <a:bodyPr wrap="square" rtlCol="0">
            <a:spAutoFit/>
          </a:bodyPr>
          <a:lstStyle/>
          <a:p>
            <a:pPr marL="158750" indent="-158750" algn="just">
              <a:buFont typeface="Arial" charset="0"/>
              <a:buChar char="•"/>
            </a:pPr>
            <a:r>
              <a:rPr lang="en-US" sz="1400" dirty="0"/>
              <a:t>The Bank is responsible for validation of personal data provided by Customer (legal opinion)</a:t>
            </a:r>
          </a:p>
          <a:p>
            <a:pPr marL="158750" indent="-158750" algn="just">
              <a:buFont typeface="Arial" charset="0"/>
              <a:buChar char="•"/>
            </a:pPr>
            <a:r>
              <a:rPr lang="en-US" sz="1400" b="1" dirty="0"/>
              <a:t>Whoever forges an ID document shall be punished with 10 years imprisonment</a:t>
            </a:r>
          </a:p>
          <a:p>
            <a:pPr marL="158750" indent="-158750" algn="just">
              <a:buFont typeface="Arial" charset="0"/>
              <a:buChar char="•"/>
            </a:pPr>
            <a:r>
              <a:rPr lang="en-MY" sz="1400" dirty="0"/>
              <a:t>NRC is always available, cost of obtaining the fake is higher than target loan amount</a:t>
            </a:r>
          </a:p>
        </p:txBody>
      </p:sp>
      <p:sp>
        <p:nvSpPr>
          <p:cNvPr id="25" name="Rectangle 11"/>
          <p:cNvSpPr/>
          <p:nvPr/>
        </p:nvSpPr>
        <p:spPr>
          <a:xfrm>
            <a:off x="323936" y="3789040"/>
            <a:ext cx="5070820" cy="30602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passport</a:t>
            </a:r>
          </a:p>
        </p:txBody>
      </p:sp>
    </p:spTree>
    <p:extLst>
      <p:ext uri="{BB962C8B-B14F-4D97-AF65-F5344CB8AC3E}">
        <p14:creationId xmlns:p14="http://schemas.microsoft.com/office/powerpoint/2010/main" val="2988308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1">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462729374"/>
              </p:ext>
            </p:extLst>
          </p:nvPr>
        </p:nvGraphicFramePr>
        <p:xfrm>
          <a:off x="-125" y="685704"/>
          <a:ext cx="9036188" cy="569562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MY" dirty="0"/>
              <a:t>Risk Loss curve</a:t>
            </a:r>
          </a:p>
        </p:txBody>
      </p:sp>
      <p:sp>
        <p:nvSpPr>
          <p:cNvPr id="4" name="Slide Number Placeholder 3"/>
          <p:cNvSpPr>
            <a:spLocks noGrp="1"/>
          </p:cNvSpPr>
          <p:nvPr>
            <p:ph type="sldNum" sz="quarter" idx="12"/>
          </p:nvPr>
        </p:nvSpPr>
        <p:spPr/>
        <p:txBody>
          <a:bodyPr/>
          <a:lstStyle/>
          <a:p>
            <a:fld id="{D7F305DA-160D-498F-B102-A1D8643B4A2C}" type="slidenum">
              <a:rPr lang="ru-RU" smtClean="0"/>
              <a:t>38</a:t>
            </a:fld>
            <a:endParaRPr lang="ru-RU"/>
          </a:p>
        </p:txBody>
      </p:sp>
      <p:sp>
        <p:nvSpPr>
          <p:cNvPr id="13" name="TextBox 12"/>
          <p:cNvSpPr txBox="1">
            <a:spLocks/>
          </p:cNvSpPr>
          <p:nvPr/>
        </p:nvSpPr>
        <p:spPr>
          <a:xfrm>
            <a:off x="195617" y="6093296"/>
            <a:ext cx="8192807" cy="646331"/>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altLang="zh-CN" sz="1200" dirty="0"/>
              <a:t>We expect the risk loss for new loans to be 30~40% at the beginning and then decrease to 20% EOY1 and then to stabilize at the level of 19% for New loans and 14-15% for Repeat at EOY2.</a:t>
            </a:r>
            <a:endParaRPr lang="zh-CN" altLang="en-US" sz="1200" dirty="0"/>
          </a:p>
          <a:p>
            <a:r>
              <a:rPr lang="en-US" sz="1200" dirty="0">
                <a:latin typeface="Calibri" charset="0"/>
              </a:rPr>
              <a:t>From year to year risk will continue to decreasing as a result of risk strategies optimization.</a:t>
            </a:r>
          </a:p>
        </p:txBody>
      </p:sp>
      <p:sp>
        <p:nvSpPr>
          <p:cNvPr id="28" name="TextBox 27"/>
          <p:cNvSpPr txBox="1"/>
          <p:nvPr/>
        </p:nvSpPr>
        <p:spPr>
          <a:xfrm>
            <a:off x="3709143" y="5041190"/>
            <a:ext cx="1541832" cy="307777"/>
          </a:xfrm>
          <a:prstGeom prst="rect">
            <a:avLst/>
          </a:prstGeom>
          <a:noFill/>
        </p:spPr>
        <p:txBody>
          <a:bodyPr wrap="none" rtlCol="0">
            <a:spAutoFit/>
          </a:bodyPr>
          <a:lstStyle/>
          <a:p>
            <a:r>
              <a:rPr lang="en-MY" sz="1400" dirty="0"/>
              <a:t>Duration (Months)</a:t>
            </a:r>
          </a:p>
        </p:txBody>
      </p:sp>
      <p:cxnSp>
        <p:nvCxnSpPr>
          <p:cNvPr id="25" name="Straight Connector 7"/>
          <p:cNvCxnSpPr/>
          <p:nvPr/>
        </p:nvCxnSpPr>
        <p:spPr>
          <a:xfrm flipH="1">
            <a:off x="1115616" y="2869150"/>
            <a:ext cx="144016" cy="409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32"/>
          <p:cNvCxnSpPr/>
          <p:nvPr/>
        </p:nvCxnSpPr>
        <p:spPr>
          <a:xfrm flipV="1">
            <a:off x="3789030" y="4369255"/>
            <a:ext cx="92644" cy="673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33"/>
          <p:cNvCxnSpPr/>
          <p:nvPr/>
        </p:nvCxnSpPr>
        <p:spPr>
          <a:xfrm flipV="1">
            <a:off x="6643220" y="4552973"/>
            <a:ext cx="332019" cy="505705"/>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20072" y="5043211"/>
            <a:ext cx="1799154" cy="400110"/>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Customer’s long term repayment behavior identified</a:t>
            </a:r>
          </a:p>
        </p:txBody>
      </p:sp>
      <p:sp>
        <p:nvSpPr>
          <p:cNvPr id="30" name="TextBox 29"/>
          <p:cNvSpPr txBox="1"/>
          <p:nvPr/>
        </p:nvSpPr>
        <p:spPr>
          <a:xfrm>
            <a:off x="7234410" y="2725724"/>
            <a:ext cx="1578582" cy="553998"/>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Internal score card with a 1 year maturity of client’s payment details identified</a:t>
            </a:r>
          </a:p>
        </p:txBody>
      </p:sp>
      <p:cxnSp>
        <p:nvCxnSpPr>
          <p:cNvPr id="33" name="Straight Connector 36"/>
          <p:cNvCxnSpPr/>
          <p:nvPr/>
        </p:nvCxnSpPr>
        <p:spPr>
          <a:xfrm flipV="1">
            <a:off x="7707977" y="3279722"/>
            <a:ext cx="415444" cy="1301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8"/>
          <p:cNvCxnSpPr/>
          <p:nvPr/>
        </p:nvCxnSpPr>
        <p:spPr>
          <a:xfrm flipV="1">
            <a:off x="8172400" y="4626491"/>
            <a:ext cx="214552" cy="432188"/>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403257" y="5043211"/>
            <a:ext cx="1632806" cy="400110"/>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Unsatisfactory customers identified and filtered out</a:t>
            </a:r>
            <a:endParaRPr lang="en-MY" sz="1000" dirty="0"/>
          </a:p>
        </p:txBody>
      </p:sp>
      <p:sp>
        <p:nvSpPr>
          <p:cNvPr id="36" name="TextBox 35"/>
          <p:cNvSpPr txBox="1"/>
          <p:nvPr/>
        </p:nvSpPr>
        <p:spPr>
          <a:xfrm>
            <a:off x="904875" y="5043211"/>
            <a:ext cx="1957051" cy="400110"/>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Implement the first internal score card updated each 2-3 months</a:t>
            </a:r>
            <a:endParaRPr lang="en-MY" sz="1000" dirty="0"/>
          </a:p>
        </p:txBody>
      </p:sp>
      <p:cxnSp>
        <p:nvCxnSpPr>
          <p:cNvPr id="37" name="Straight Connector 28"/>
          <p:cNvCxnSpPr/>
          <p:nvPr/>
        </p:nvCxnSpPr>
        <p:spPr>
          <a:xfrm flipV="1">
            <a:off x="2406875" y="4005064"/>
            <a:ext cx="442923" cy="1053614"/>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337983" y="5043211"/>
            <a:ext cx="1810081" cy="400110"/>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Using web history data, update of score card</a:t>
            </a:r>
          </a:p>
        </p:txBody>
      </p:sp>
      <p:sp>
        <p:nvSpPr>
          <p:cNvPr id="39" name="TextBox 38"/>
          <p:cNvSpPr txBox="1"/>
          <p:nvPr/>
        </p:nvSpPr>
        <p:spPr>
          <a:xfrm>
            <a:off x="897636" y="2469040"/>
            <a:ext cx="1964290" cy="400110"/>
          </a:xfrm>
          <a:prstGeom prst="rect">
            <a:avLst/>
          </a:prstGeom>
          <a:solidFill>
            <a:schemeClr val="bg1"/>
          </a:solidFill>
          <a:ln>
            <a:solidFill>
              <a:schemeClr val="accent1"/>
            </a:solidFill>
          </a:ln>
        </p:spPr>
        <p:txBody>
          <a:bodyPr wrap="square" rtlCol="0" anchor="t">
            <a:spAutoFit/>
          </a:bodyPr>
          <a:lstStyle/>
          <a:p>
            <a:r>
              <a:rPr lang="en-US" sz="1000">
                <a:solidFill>
                  <a:sysClr val="windowText" lastClr="000000"/>
                </a:solidFill>
              </a:rPr>
              <a:t>Start with the Credit rules, Anti-fraud rules, Phone verifications</a:t>
            </a:r>
            <a:endParaRPr lang="en-US" sz="1000" dirty="0">
              <a:solidFill>
                <a:sysClr val="windowText" lastClr="000000"/>
              </a:solidFill>
            </a:endParaRPr>
          </a:p>
        </p:txBody>
      </p:sp>
      <p:cxnSp>
        <p:nvCxnSpPr>
          <p:cNvPr id="50" name="Straight Connector 30"/>
          <p:cNvCxnSpPr/>
          <p:nvPr/>
        </p:nvCxnSpPr>
        <p:spPr>
          <a:xfrm>
            <a:off x="4395609" y="3206946"/>
            <a:ext cx="176391" cy="1184269"/>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35949" y="2960725"/>
            <a:ext cx="1295400" cy="246221"/>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Facebook data usage</a:t>
            </a:r>
          </a:p>
        </p:txBody>
      </p:sp>
    </p:spTree>
    <p:extLst>
      <p:ext uri="{BB962C8B-B14F-4D97-AF65-F5344CB8AC3E}">
        <p14:creationId xmlns:p14="http://schemas.microsoft.com/office/powerpoint/2010/main" val="3120649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IT</a:t>
            </a:r>
          </a:p>
          <a:p>
            <a:endParaRPr lang="en-US"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39</a:t>
            </a:fld>
            <a:endParaRPr lang="ru-RU"/>
          </a:p>
        </p:txBody>
      </p:sp>
    </p:spTree>
    <p:extLst>
      <p:ext uri="{BB962C8B-B14F-4D97-AF65-F5344CB8AC3E}">
        <p14:creationId xmlns:p14="http://schemas.microsoft.com/office/powerpoint/2010/main" val="157304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16632"/>
            <a:ext cx="8159540" cy="312281"/>
          </a:xfrm>
          <a:noFill/>
        </p:spPr>
        <p:txBody>
          <a:bodyPr/>
          <a:lstStyle/>
          <a:p>
            <a:r>
              <a:rPr lang="en-US" dirty="0"/>
              <a:t>Investment summary</a:t>
            </a:r>
            <a:endParaRPr lang="ru-RU" dirty="0">
              <a:solidFill>
                <a:srgbClr val="FF0000"/>
              </a:solidFill>
            </a:endParaRPr>
          </a:p>
        </p:txBody>
      </p:sp>
      <p:sp>
        <p:nvSpPr>
          <p:cNvPr id="7" name="Номер слайда 6"/>
          <p:cNvSpPr>
            <a:spLocks noGrp="1"/>
          </p:cNvSpPr>
          <p:nvPr>
            <p:ph type="sldNum" sz="quarter" idx="12"/>
          </p:nvPr>
        </p:nvSpPr>
        <p:spPr/>
        <p:txBody>
          <a:bodyPr/>
          <a:lstStyle/>
          <a:p>
            <a:fld id="{D7F305DA-160D-498F-B102-A1D8643B4A2C}" type="slidenum">
              <a:rPr lang="ru-RU" smtClean="0"/>
              <a:pPr/>
              <a:t>4</a:t>
            </a:fld>
            <a:endParaRPr lang="ru-RU" dirty="0"/>
          </a:p>
        </p:txBody>
      </p:sp>
      <p:sp>
        <p:nvSpPr>
          <p:cNvPr id="3" name="Прямоугольник 2"/>
          <p:cNvSpPr/>
          <p:nvPr/>
        </p:nvSpPr>
        <p:spPr>
          <a:xfrm>
            <a:off x="-371122" y="6331386"/>
            <a:ext cx="7751434" cy="553998"/>
          </a:xfrm>
          <a:prstGeom prst="rect">
            <a:avLst/>
          </a:prstGeom>
        </p:spPr>
        <p:txBody>
          <a:bodyPr wrap="square">
            <a:spAutoFit/>
          </a:bodyPr>
          <a:lstStyle/>
          <a:p>
            <a:pPr lvl="1" algn="just"/>
            <a:r>
              <a:rPr lang="en-US" sz="1000" dirty="0">
                <a:hlinkClick r:id="rId3"/>
              </a:rPr>
              <a:t>* http://www.mckinsey.com/global-themes/asia-pacific/myanmars-moment</a:t>
            </a:r>
            <a:endParaRPr lang="en-US" sz="1000" dirty="0"/>
          </a:p>
          <a:p>
            <a:pPr lvl="1" algn="just"/>
            <a:r>
              <a:rPr lang="en-US" sz="1000" dirty="0"/>
              <a:t> ** according pilot website launch, we expect that penetration of bank accounts will be well above average in customer segment attracted through the online channel. </a:t>
            </a:r>
          </a:p>
        </p:txBody>
      </p:sp>
      <p:sp>
        <p:nvSpPr>
          <p:cNvPr id="11" name="TextBox 10"/>
          <p:cNvSpPr txBox="1"/>
          <p:nvPr/>
        </p:nvSpPr>
        <p:spPr>
          <a:xfrm>
            <a:off x="86341" y="548680"/>
            <a:ext cx="8568952" cy="5201424"/>
          </a:xfrm>
          <a:prstGeom prst="rect">
            <a:avLst/>
          </a:prstGeom>
          <a:noFill/>
        </p:spPr>
        <p:txBody>
          <a:bodyPr wrap="square" rtlCol="0" anchor="t">
            <a:spAutoFit/>
          </a:bodyPr>
          <a:lstStyle/>
          <a:p>
            <a:pPr algn="just">
              <a:spcAft>
                <a:spcPts val="600"/>
              </a:spcAft>
            </a:pPr>
            <a:r>
              <a:rPr lang="en-US" sz="1400" b="1" dirty="0"/>
              <a:t>MARKET ATTRACTIVENESS. Myanmar market may provide a lot of opportunities for new players. </a:t>
            </a:r>
          </a:p>
          <a:p>
            <a:pPr algn="just">
              <a:spcAft>
                <a:spcPts val="600"/>
              </a:spcAft>
            </a:pPr>
            <a:r>
              <a:rPr lang="en-US" sz="1400" b="1" dirty="0"/>
              <a:t>We believe that it is necessary to enter to Myanmar consumer lending market because:</a:t>
            </a:r>
          </a:p>
          <a:p>
            <a:pPr marL="342900" indent="-342900" algn="just">
              <a:buFont typeface="+mj-lt"/>
              <a:buAutoNum type="arabicPeriod"/>
            </a:pPr>
            <a:r>
              <a:rPr lang="en-US" sz="1400" dirty="0"/>
              <a:t>Large population (&gt;51 mln people) </a:t>
            </a:r>
            <a:r>
              <a:rPr lang="en-US" sz="1400" dirty="0">
                <a:latin typeface="Calibri" charset="0"/>
              </a:rPr>
              <a:t>with rising wages, high </a:t>
            </a:r>
            <a:r>
              <a:rPr lang="en-US" sz="1400" dirty="0"/>
              <a:t>portion of young spenders.</a:t>
            </a:r>
            <a:endParaRPr lang="ru-RU" sz="1400" dirty="0"/>
          </a:p>
          <a:p>
            <a:pPr marL="342900" indent="-342900" algn="just">
              <a:buFont typeface="+mj-lt"/>
              <a:buAutoNum type="arabicPeriod"/>
            </a:pPr>
            <a:r>
              <a:rPr lang="en-US" sz="1400" dirty="0"/>
              <a:t>Since 2011 the political situation in Myanmar has stabilized and began to improve rapidly: the military regime fell, borders were opened, international sanctions were cancelled. First elections won by National League for Democracy, allows us to say that Myanmar has overcome the troubled period of its history.</a:t>
            </a:r>
          </a:p>
          <a:p>
            <a:pPr marL="342900" indent="-342900" algn="just">
              <a:buFont typeface="+mj-lt"/>
              <a:buAutoNum type="arabicPeriod"/>
            </a:pPr>
            <a:r>
              <a:rPr lang="en-US" sz="1400" dirty="0"/>
              <a:t>Favorable investment climate</a:t>
            </a:r>
            <a:r>
              <a:rPr lang="ru-RU" sz="1400" dirty="0"/>
              <a:t>:</a:t>
            </a:r>
          </a:p>
          <a:p>
            <a:pPr marL="800100" lvl="1" indent="-342900" algn="just">
              <a:buFont typeface="+mj-lt"/>
              <a:buAutoNum type="alphaLcParenR"/>
            </a:pPr>
            <a:r>
              <a:rPr lang="ru-RU" sz="1400" dirty="0"/>
              <a:t>5 </a:t>
            </a:r>
            <a:r>
              <a:rPr lang="en-US" sz="1400" dirty="0"/>
              <a:t>billion USD investment brought into the country only for the first 2 months of 2016.</a:t>
            </a:r>
            <a:endParaRPr lang="ru-RU" sz="1400" dirty="0"/>
          </a:p>
          <a:p>
            <a:pPr marL="800100" lvl="1" indent="-342900" algn="just">
              <a:buFont typeface="+mj-lt"/>
              <a:buAutoNum type="alphaLcParenR"/>
            </a:pPr>
            <a:r>
              <a:rPr lang="en-US" sz="1400" dirty="0"/>
              <a:t>According to the forecast of McKinsey* “there is unique opportunities in Myanmar”. The level of investments in country's economy in the</a:t>
            </a:r>
            <a:r>
              <a:rPr lang="en-US" sz="1400" u="sng" dirty="0"/>
              <a:t> next 15 years will exceed $500 billion</a:t>
            </a:r>
            <a:r>
              <a:rPr lang="en-US" sz="1400" dirty="0"/>
              <a:t>. </a:t>
            </a:r>
          </a:p>
          <a:p>
            <a:pPr marL="342900" indent="-342900" algn="just">
              <a:buFont typeface="+mj-lt"/>
              <a:buAutoNum type="arabicPeriod"/>
            </a:pPr>
            <a:r>
              <a:rPr lang="en-US" sz="1400" dirty="0"/>
              <a:t>Very low level of bank`s consumer credit services:</a:t>
            </a:r>
          </a:p>
          <a:p>
            <a:pPr marL="800100" lvl="1" indent="-342900" algn="just">
              <a:buFont typeface="+mj-lt"/>
              <a:buAutoNum type="alphaLcParenR"/>
            </a:pPr>
            <a:r>
              <a:rPr lang="en-US" sz="1400" dirty="0"/>
              <a:t>Unsecured consumer lending is totally absent. Banks focused on SME lending with collateral.</a:t>
            </a:r>
          </a:p>
          <a:p>
            <a:pPr marL="800100" lvl="1" indent="-342900" algn="just">
              <a:buFont typeface="+mj-lt"/>
              <a:buAutoNum type="alphaLcParenR"/>
            </a:pPr>
            <a:r>
              <a:rPr lang="en-US" sz="1400" dirty="0">
                <a:latin typeface="Calibri" charset="0"/>
              </a:rPr>
              <a:t>Gray lending market share is very high: unbanked people are currently covered by low-tech </a:t>
            </a:r>
            <a:r>
              <a:rPr lang="en-US" sz="1400" dirty="0"/>
              <a:t>informal lenders and pawnshops.</a:t>
            </a:r>
          </a:p>
          <a:p>
            <a:pPr marL="0" lvl="1" algn="just"/>
            <a:r>
              <a:rPr lang="en-US" sz="1400" dirty="0"/>
              <a:t>4.   One of the highest smartphones penetration in Asia (80%</a:t>
            </a:r>
            <a:r>
              <a:rPr lang="en-GB" sz="1400" dirty="0"/>
              <a:t> in the big cities) </a:t>
            </a:r>
          </a:p>
          <a:p>
            <a:pPr marL="0" lvl="1" algn="just"/>
            <a:r>
              <a:rPr lang="en-US" sz="1400" dirty="0"/>
              <a:t>5.   Payment systems demonstrate a booming growth. Everybody who has smartphone can open e-wallet in 5min.</a:t>
            </a:r>
            <a:endParaRPr lang="en-US" sz="1400" b="1" dirty="0"/>
          </a:p>
          <a:p>
            <a:pPr marL="0" lvl="1" algn="just"/>
            <a:r>
              <a:rPr lang="en-US" sz="1400" b="1" dirty="0"/>
              <a:t>Key success factors in the market:</a:t>
            </a:r>
          </a:p>
          <a:p>
            <a:pPr marL="285750" indent="-285750">
              <a:buFontTx/>
              <a:buChar char="-"/>
            </a:pPr>
            <a:r>
              <a:rPr lang="en-US" sz="1400" dirty="0"/>
              <a:t>Variety of legal setup is possible. Optimal way to enter the market is pawnshop. After entering the market we are going to pursue acquiring of Microfinance company license.</a:t>
            </a:r>
          </a:p>
          <a:p>
            <a:pPr marL="285750" indent="-285750">
              <a:buFontTx/>
              <a:buChar char="-"/>
            </a:pPr>
            <a:r>
              <a:rPr lang="en-US" sz="1400" dirty="0"/>
              <a:t>Pure online is feasible</a:t>
            </a:r>
            <a:r>
              <a:rPr lang="ru-RU" sz="1400" dirty="0"/>
              <a:t>. </a:t>
            </a:r>
            <a:r>
              <a:rPr lang="en-US" sz="1400" dirty="0"/>
              <a:t>The market is ready for online lending despite low income: explosive smartphones penetration growth, mobile operators offer free access to Facebook</a:t>
            </a:r>
          </a:p>
          <a:p>
            <a:pPr marL="285750" indent="-285750">
              <a:buFontTx/>
              <a:buChar char="-"/>
            </a:pPr>
            <a:r>
              <a:rPr lang="en-US" sz="1400" dirty="0"/>
              <a:t>Easy to deliver money: 1) Transfer by “domestic remittance” through any bank without account opening (KYC provided). 2) Transfer to customers` bank accounts**. 3) Transfer to e-wallets of payment systems. </a:t>
            </a:r>
          </a:p>
        </p:txBody>
      </p:sp>
      <p:sp>
        <p:nvSpPr>
          <p:cNvPr id="10" name="TextBox 9"/>
          <p:cNvSpPr txBox="1"/>
          <p:nvPr/>
        </p:nvSpPr>
        <p:spPr>
          <a:xfrm>
            <a:off x="179513" y="5733256"/>
            <a:ext cx="8273860" cy="523220"/>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sz="1400" dirty="0"/>
              <a:t>Myanmar is a very attractive market because of its:</a:t>
            </a:r>
          </a:p>
          <a:p>
            <a:pPr algn="just"/>
            <a:r>
              <a:rPr lang="en-US" sz="1400" dirty="0"/>
              <a:t>- low level consumer lending competition ;    - possibility to apply pure online model.</a:t>
            </a:r>
          </a:p>
        </p:txBody>
      </p:sp>
    </p:spTree>
    <p:extLst>
      <p:ext uri="{BB962C8B-B14F-4D97-AF65-F5344CB8AC3E}">
        <p14:creationId xmlns:p14="http://schemas.microsoft.com/office/powerpoint/2010/main" val="514752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IT architecture</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40</a:t>
            </a:fld>
            <a:endParaRPr lang="ru-RU" dirty="0"/>
          </a:p>
        </p:txBody>
      </p:sp>
      <p:pic>
        <p:nvPicPr>
          <p:cNvPr id="18434" name="Picture 2" descr="image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518" y="1268760"/>
            <a:ext cx="8808566"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3739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 scope of work</a:t>
            </a:r>
            <a:r>
              <a:rPr lang="ru-RU" dirty="0"/>
              <a:t> </a:t>
            </a:r>
            <a:endParaRPr lang="en-US" dirty="0"/>
          </a:p>
        </p:txBody>
      </p:sp>
      <p:sp>
        <p:nvSpPr>
          <p:cNvPr id="4" name="Slide Number Placeholder 3"/>
          <p:cNvSpPr>
            <a:spLocks noGrp="1"/>
          </p:cNvSpPr>
          <p:nvPr>
            <p:ph type="sldNum" sz="quarter" idx="12"/>
          </p:nvPr>
        </p:nvSpPr>
        <p:spPr/>
        <p:txBody>
          <a:bodyPr/>
          <a:lstStyle/>
          <a:p>
            <a:fld id="{D7F305DA-160D-498F-B102-A1D8643B4A2C}" type="slidenum">
              <a:rPr lang="ru-RU" smtClean="0"/>
              <a:pPr/>
              <a:t>41</a:t>
            </a:fld>
            <a:endParaRPr lang="ru-RU"/>
          </a:p>
        </p:txBody>
      </p:sp>
      <p:graphicFrame>
        <p:nvGraphicFramePr>
          <p:cNvPr id="6" name="Таблица 2"/>
          <p:cNvGraphicFramePr>
            <a:graphicFrameLocks noGrp="1"/>
          </p:cNvGraphicFramePr>
          <p:nvPr>
            <p:extLst>
              <p:ext uri="{D42A27DB-BD31-4B8C-83A1-F6EECF244321}">
                <p14:modId xmlns:p14="http://schemas.microsoft.com/office/powerpoint/2010/main" val="2611365972"/>
              </p:ext>
            </p:extLst>
          </p:nvPr>
        </p:nvGraphicFramePr>
        <p:xfrm>
          <a:off x="251520" y="1268760"/>
          <a:ext cx="8640960" cy="3231230"/>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gridCol w="2664296">
                  <a:extLst>
                    <a:ext uri="{9D8B030D-6E8A-4147-A177-3AD203B41FA5}">
                      <a16:colId xmlns:a16="http://schemas.microsoft.com/office/drawing/2014/main" val="20003"/>
                    </a:ext>
                  </a:extLst>
                </a:gridCol>
              </a:tblGrid>
              <a:tr h="365935">
                <a:tc>
                  <a:txBody>
                    <a:bodyPr/>
                    <a:lstStyle/>
                    <a:p>
                      <a:pPr algn="ctr"/>
                      <a:r>
                        <a:rPr lang="en-US" sz="1400" dirty="0"/>
                        <a:t># </a:t>
                      </a:r>
                    </a:p>
                  </a:txBody>
                  <a:tcPr/>
                </a:tc>
                <a:tc>
                  <a:txBody>
                    <a:bodyPr/>
                    <a:lstStyle/>
                    <a:p>
                      <a:pPr algn="ctr"/>
                      <a:r>
                        <a:rPr lang="en-US" sz="1400" dirty="0"/>
                        <a:t>Integration partner</a:t>
                      </a:r>
                    </a:p>
                  </a:txBody>
                  <a:tcPr/>
                </a:tc>
                <a:tc>
                  <a:txBody>
                    <a:bodyPr/>
                    <a:lstStyle/>
                    <a:p>
                      <a:pPr algn="ctr"/>
                      <a:r>
                        <a:rPr lang="en-US" sz="1400" dirty="0"/>
                        <a:t>Type of the</a:t>
                      </a:r>
                      <a:r>
                        <a:rPr lang="en-US" sz="1400" baseline="0" dirty="0"/>
                        <a:t> partner</a:t>
                      </a:r>
                      <a:endParaRPr lang="en-US" sz="1400" dirty="0"/>
                    </a:p>
                  </a:txBody>
                  <a:tcPr/>
                </a:tc>
                <a:tc>
                  <a:txBody>
                    <a:bodyPr/>
                    <a:lstStyle/>
                    <a:p>
                      <a:pPr algn="ctr"/>
                      <a:r>
                        <a:rPr lang="en-US" sz="1400" dirty="0"/>
                        <a:t>Comments </a:t>
                      </a:r>
                    </a:p>
                  </a:txBody>
                  <a:tcPr/>
                </a:tc>
                <a:extLst>
                  <a:ext uri="{0D108BD9-81ED-4DB2-BD59-A6C34878D82A}">
                    <a16:rowId xmlns:a16="http://schemas.microsoft.com/office/drawing/2014/main" val="10000"/>
                  </a:ext>
                </a:extLst>
              </a:tr>
              <a:tr h="511307">
                <a:tc>
                  <a:txBody>
                    <a:bodyPr/>
                    <a:lstStyle/>
                    <a:p>
                      <a:pPr algn="ctr"/>
                      <a:r>
                        <a:rPr lang="en-US" sz="1200" dirty="0"/>
                        <a:t>1</a:t>
                      </a:r>
                    </a:p>
                  </a:txBody>
                  <a:tcPr/>
                </a:tc>
                <a:tc>
                  <a:txBody>
                    <a:bodyPr/>
                    <a:lstStyle/>
                    <a:p>
                      <a:r>
                        <a:rPr lang="en-US" sz="1400" dirty="0"/>
                        <a:t>Berakah Peneil</a:t>
                      </a:r>
                      <a:endParaRPr lang="ru-RU" sz="1400" dirty="0"/>
                    </a:p>
                    <a:p>
                      <a:r>
                        <a:rPr lang="en-US" sz="1400" dirty="0">
                          <a:hlinkClick r:id="rId3"/>
                        </a:rPr>
                        <a:t>www.berakahpeneil.com</a:t>
                      </a:r>
                      <a:endParaRPr lang="en-US" sz="1400" dirty="0"/>
                    </a:p>
                    <a:p>
                      <a:r>
                        <a:rPr lang="en-US" sz="1400" dirty="0">
                          <a:hlinkClick r:id="rId4"/>
                        </a:rPr>
                        <a:t>www.odoo.com</a:t>
                      </a:r>
                      <a:r>
                        <a:rPr lang="en-US" sz="1400" dirty="0"/>
                        <a:t> </a:t>
                      </a:r>
                    </a:p>
                  </a:txBody>
                  <a:tcPr/>
                </a:tc>
                <a:tc>
                  <a:txBody>
                    <a:bodyPr/>
                    <a:lstStyle/>
                    <a:p>
                      <a:r>
                        <a:rPr lang="en-US" sz="1400" dirty="0"/>
                        <a:t>GL system supplier</a:t>
                      </a:r>
                    </a:p>
                  </a:txBody>
                  <a:tcPr/>
                </a:tc>
                <a:tc>
                  <a:txBody>
                    <a:bodyPr/>
                    <a:lstStyle/>
                    <a:p>
                      <a:r>
                        <a:rPr lang="en-US" sz="1200" dirty="0"/>
                        <a:t>Odoo.com (GL system) regional integrator on Myanmar</a:t>
                      </a:r>
                    </a:p>
                  </a:txBody>
                  <a:tcPr/>
                </a:tc>
                <a:extLst>
                  <a:ext uri="{0D108BD9-81ED-4DB2-BD59-A6C34878D82A}">
                    <a16:rowId xmlns:a16="http://schemas.microsoft.com/office/drawing/2014/main" val="10001"/>
                  </a:ext>
                </a:extLst>
              </a:tr>
              <a:tr h="511307">
                <a:tc>
                  <a:txBody>
                    <a:bodyPr/>
                    <a:lstStyle/>
                    <a:p>
                      <a:pPr algn="ctr"/>
                      <a:r>
                        <a:rPr lang="en-US" sz="1200" dirty="0"/>
                        <a:t>2</a:t>
                      </a:r>
                    </a:p>
                  </a:txBody>
                  <a:tcPr/>
                </a:tc>
                <a:tc>
                  <a:txBody>
                    <a:bodyPr/>
                    <a:lstStyle/>
                    <a:p>
                      <a:r>
                        <a:rPr lang="en-US" sz="1400" baseline="0" dirty="0" err="1"/>
                        <a:t>TrueIDC</a:t>
                      </a:r>
                      <a:endParaRPr lang="en-US" sz="1400" baseline="0" dirty="0"/>
                    </a:p>
                    <a:p>
                      <a:r>
                        <a:rPr lang="en-US" sz="1400" baseline="0" dirty="0">
                          <a:hlinkClick r:id="rId5"/>
                        </a:rPr>
                        <a:t>www.trueidc.com.mm</a:t>
                      </a:r>
                      <a:endParaRPr lang="en-US" sz="1400" dirty="0"/>
                    </a:p>
                  </a:txBody>
                  <a:tcPr/>
                </a:tc>
                <a:tc>
                  <a:txBody>
                    <a:bodyPr/>
                    <a:lstStyle/>
                    <a:p>
                      <a:r>
                        <a:rPr lang="en-US" sz="1400" dirty="0"/>
                        <a:t>Call-center service provider</a:t>
                      </a:r>
                      <a:endParaRPr lang="en-US" sz="1400" baseline="0" dirty="0"/>
                    </a:p>
                  </a:txBody>
                  <a:tcPr/>
                </a:tc>
                <a:tc>
                  <a:txBody>
                    <a:bodyPr/>
                    <a:lstStyle/>
                    <a:p>
                      <a:r>
                        <a:rPr lang="en-US" sz="1200" dirty="0"/>
                        <a:t>Provides rental of workplaces ready to use for call-center</a:t>
                      </a:r>
                    </a:p>
                  </a:txBody>
                  <a:tcPr/>
                </a:tc>
                <a:extLst>
                  <a:ext uri="{0D108BD9-81ED-4DB2-BD59-A6C34878D82A}">
                    <a16:rowId xmlns:a16="http://schemas.microsoft.com/office/drawing/2014/main" val="10002"/>
                  </a:ext>
                </a:extLst>
              </a:tr>
              <a:tr h="472617">
                <a:tc>
                  <a:txBody>
                    <a:bodyPr/>
                    <a:lstStyle/>
                    <a:p>
                      <a:pPr algn="ctr"/>
                      <a:r>
                        <a:rPr lang="en-US" sz="1200" dirty="0"/>
                        <a:t>3</a:t>
                      </a:r>
                    </a:p>
                  </a:txBody>
                  <a:tcPr/>
                </a:tc>
                <a:tc>
                  <a:txBody>
                    <a:bodyPr/>
                    <a:lstStyle/>
                    <a:p>
                      <a:r>
                        <a:rPr lang="en-US" sz="1400" dirty="0"/>
                        <a:t>Ooredoo </a:t>
                      </a:r>
                    </a:p>
                    <a:p>
                      <a:r>
                        <a:rPr lang="en-US" sz="1400" baseline="0" dirty="0">
                          <a:hlinkClick r:id="rId6"/>
                        </a:rPr>
                        <a:t>www.ooredoo.com.mm</a:t>
                      </a:r>
                      <a:r>
                        <a:rPr lang="en-US" sz="1400" baseline="0" dirty="0"/>
                        <a:t> </a:t>
                      </a:r>
                    </a:p>
                  </a:txBody>
                  <a:tcPr/>
                </a:tc>
                <a:tc>
                  <a:txBody>
                    <a:bodyPr/>
                    <a:lstStyle/>
                    <a:p>
                      <a:r>
                        <a:rPr lang="en-US" sz="1400" dirty="0"/>
                        <a:t>SMS</a:t>
                      </a:r>
                      <a:r>
                        <a:rPr lang="en-US" sz="1400" baseline="0" dirty="0"/>
                        <a:t> Aggregator</a:t>
                      </a:r>
                      <a:endParaRPr lang="en-US" sz="1400" dirty="0"/>
                    </a:p>
                  </a:txBody>
                  <a:tcPr/>
                </a:tc>
                <a:tc>
                  <a:txBody>
                    <a:bodyPr/>
                    <a:lstStyle/>
                    <a:p>
                      <a:endParaRPr lang="en-US" sz="1100" dirty="0"/>
                    </a:p>
                  </a:txBody>
                  <a:tcPr/>
                </a:tc>
                <a:extLst>
                  <a:ext uri="{0D108BD9-81ED-4DB2-BD59-A6C34878D82A}">
                    <a16:rowId xmlns:a16="http://schemas.microsoft.com/office/drawing/2014/main" val="10003"/>
                  </a:ext>
                </a:extLst>
              </a:tr>
              <a:tr h="365935">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Banks: </a:t>
                      </a:r>
                      <a:r>
                        <a:rPr lang="en-US" sz="1400" dirty="0"/>
                        <a:t>KBZ</a:t>
                      </a:r>
                      <a:r>
                        <a:rPr lang="en-US" sz="1400" baseline="0" dirty="0"/>
                        <a:t>, CB, AYA, Amara Unites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Disbursement and Repayment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Domestic</a:t>
                      </a:r>
                      <a:r>
                        <a:rPr lang="en-US" sz="1100" baseline="0" dirty="0"/>
                        <a:t> remittance</a:t>
                      </a:r>
                      <a:endParaRPr lang="en-US" sz="1100" dirty="0"/>
                    </a:p>
                  </a:txBody>
                  <a:tcPr/>
                </a:tc>
                <a:extLst>
                  <a:ext uri="{0D108BD9-81ED-4DB2-BD59-A6C34878D82A}">
                    <a16:rowId xmlns:a16="http://schemas.microsoft.com/office/drawing/2014/main" val="3677181523"/>
                  </a:ext>
                </a:extLst>
              </a:tr>
              <a:tr h="365935">
                <a:tc>
                  <a:txBody>
                    <a:bodyPr/>
                    <a:lstStyle/>
                    <a:p>
                      <a:pPr algn="ctr"/>
                      <a:r>
                        <a:rPr lang="en-US" sz="1200" dirty="0"/>
                        <a:t>5</a:t>
                      </a:r>
                    </a:p>
                  </a:txBody>
                  <a:tcPr/>
                </a:tc>
                <a:tc>
                  <a:txBody>
                    <a:bodyPr/>
                    <a:lstStyle/>
                    <a:p>
                      <a:r>
                        <a:rPr lang="en-US" sz="1400" dirty="0"/>
                        <a:t>Myanmar</a:t>
                      </a:r>
                      <a:r>
                        <a:rPr lang="en-US" sz="1400" baseline="0" dirty="0"/>
                        <a:t> Mobile Money</a:t>
                      </a:r>
                    </a:p>
                    <a:p>
                      <a:r>
                        <a:rPr lang="en-US" sz="1400" baseline="0" dirty="0" err="1"/>
                        <a:t>MyKyat</a:t>
                      </a:r>
                      <a:endParaRPr lang="en-US" sz="1400" baseline="0" dirty="0"/>
                    </a:p>
                    <a:p>
                      <a:r>
                        <a:rPr lang="en-US" sz="1400" baseline="0" dirty="0"/>
                        <a:t>Ok$</a:t>
                      </a:r>
                      <a:endParaRPr lang="en-US" sz="1400" dirty="0"/>
                    </a:p>
                  </a:txBody>
                  <a:tcPr/>
                </a:tc>
                <a:tc>
                  <a:txBody>
                    <a:bodyPr/>
                    <a:lstStyle/>
                    <a:p>
                      <a:r>
                        <a:rPr lang="en-US" sz="1400" dirty="0"/>
                        <a:t>Disbursement and Repayment</a:t>
                      </a:r>
                    </a:p>
                  </a:txBody>
                  <a:tcPr/>
                </a:tc>
                <a:tc>
                  <a:txBody>
                    <a:bodyPr/>
                    <a:lstStyle/>
                    <a:p>
                      <a:r>
                        <a:rPr lang="en-US" sz="1100" dirty="0"/>
                        <a:t>Has</a:t>
                      </a:r>
                      <a:r>
                        <a:rPr lang="en-US" sz="1100" baseline="0" dirty="0"/>
                        <a:t> the most number of gateways with banks, ATM networks and retail chain shops</a:t>
                      </a:r>
                      <a:endParaRPr lang="en-US" sz="11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32098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IT architecture geo layout</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42</a:t>
            </a:fld>
            <a:endParaRPr lang="ru-RU"/>
          </a:p>
        </p:txBody>
      </p:sp>
      <p:pic>
        <p:nvPicPr>
          <p:cNvPr id="19458" name="Picture 1" descr="image00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764704"/>
            <a:ext cx="8104505" cy="542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203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43</a:t>
            </a:fld>
            <a:endParaRPr lang="ru-RU"/>
          </a:p>
        </p:txBody>
      </p:sp>
      <p:sp>
        <p:nvSpPr>
          <p:cNvPr id="3" name="Title 1"/>
          <p:cNvSpPr>
            <a:spLocks noGrp="1"/>
          </p:cNvSpPr>
          <p:nvPr>
            <p:ph type="title"/>
          </p:nvPr>
        </p:nvSpPr>
        <p:spPr>
          <a:xfrm>
            <a:off x="395536" y="116632"/>
            <a:ext cx="8159540" cy="312281"/>
          </a:xfrm>
        </p:spPr>
        <p:txBody>
          <a:bodyPr/>
          <a:lstStyle/>
          <a:p>
            <a:r>
              <a:rPr lang="en-US" dirty="0"/>
              <a:t>IT expenses: One-off and Fixed</a:t>
            </a:r>
          </a:p>
        </p:txBody>
      </p:sp>
      <p:graphicFrame>
        <p:nvGraphicFramePr>
          <p:cNvPr id="9" name="Таблица 8"/>
          <p:cNvGraphicFramePr>
            <a:graphicFrameLocks noGrp="1"/>
          </p:cNvGraphicFramePr>
          <p:nvPr/>
        </p:nvGraphicFramePr>
        <p:xfrm>
          <a:off x="293833" y="733098"/>
          <a:ext cx="8526639" cy="2158152"/>
        </p:xfrm>
        <a:graphic>
          <a:graphicData uri="http://schemas.openxmlformats.org/drawingml/2006/table">
            <a:tbl>
              <a:tblPr>
                <a:tableStyleId>{5C22544A-7EE6-4342-B048-85BDC9FD1C3A}</a:tableStyleId>
              </a:tblPr>
              <a:tblGrid>
                <a:gridCol w="5811310">
                  <a:extLst>
                    <a:ext uri="{9D8B030D-6E8A-4147-A177-3AD203B41FA5}">
                      <a16:colId xmlns:a16="http://schemas.microsoft.com/office/drawing/2014/main" val="3911677314"/>
                    </a:ext>
                  </a:extLst>
                </a:gridCol>
                <a:gridCol w="2715329">
                  <a:extLst>
                    <a:ext uri="{9D8B030D-6E8A-4147-A177-3AD203B41FA5}">
                      <a16:colId xmlns:a16="http://schemas.microsoft.com/office/drawing/2014/main" val="4083193483"/>
                    </a:ext>
                  </a:extLst>
                </a:gridCol>
              </a:tblGrid>
              <a:tr h="359692">
                <a:tc>
                  <a:txBody>
                    <a:bodyPr/>
                    <a:lstStyle/>
                    <a:p>
                      <a:pPr algn="l" fontAlgn="b"/>
                      <a:r>
                        <a:rPr lang="en-US" sz="1600" b="1" dirty="0"/>
                        <a:t>One-off </a:t>
                      </a:r>
                      <a:r>
                        <a:rPr lang="en-US" sz="1600" b="1" u="none" strike="noStrike" dirty="0">
                          <a:effectLst/>
                        </a:rPr>
                        <a:t>IT expenses</a:t>
                      </a:r>
                      <a:endParaRPr lang="en-US" sz="16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600" b="1" u="none" strike="noStrike" dirty="0">
                          <a:effectLst/>
                        </a:rPr>
                        <a:t>Total, </a:t>
                      </a:r>
                      <a:r>
                        <a:rPr lang="en-US" sz="1600" b="1" u="none" strike="noStrike" dirty="0" err="1">
                          <a:effectLst/>
                        </a:rPr>
                        <a:t>thsd</a:t>
                      </a:r>
                      <a:r>
                        <a:rPr lang="en-US" sz="1600" b="1" u="none" strike="noStrike" dirty="0">
                          <a:effectLst/>
                        </a:rPr>
                        <a:t> USD</a:t>
                      </a:r>
                      <a:endParaRPr lang="en-US" sz="16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3532912931"/>
                  </a:ext>
                </a:extLst>
              </a:tr>
              <a:tr h="359692">
                <a:tc>
                  <a:txBody>
                    <a:bodyPr/>
                    <a:lstStyle/>
                    <a:p>
                      <a:pPr algn="l" fontAlgn="b"/>
                      <a:endParaRPr lang="en-US" sz="16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600" b="1" u="none" strike="noStrike" dirty="0">
                          <a:effectLst/>
                        </a:rPr>
                        <a:t>-86</a:t>
                      </a:r>
                      <a:endParaRPr lang="ru-RU" sz="16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96622457"/>
                  </a:ext>
                </a:extLst>
              </a:tr>
              <a:tr h="359692">
                <a:tc>
                  <a:txBody>
                    <a:bodyPr/>
                    <a:lstStyle/>
                    <a:p>
                      <a:pPr algn="l" fontAlgn="b"/>
                      <a:r>
                        <a:rPr lang="en-US" sz="1600" u="none" strike="noStrike" dirty="0">
                          <a:effectLst/>
                        </a:rPr>
                        <a:t>Web sites</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a:effectLst/>
                        </a:rPr>
                        <a:t>-7</a:t>
                      </a:r>
                      <a:endParaRPr lang="ru-RU" sz="1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65773723"/>
                  </a:ext>
                </a:extLst>
              </a:tr>
              <a:tr h="359692">
                <a:tc>
                  <a:txBody>
                    <a:bodyPr/>
                    <a:lstStyle/>
                    <a:p>
                      <a:pPr algn="l" fontAlgn="b"/>
                      <a:r>
                        <a:rPr lang="en-US" sz="1600" u="none" strike="noStrike" dirty="0">
                          <a:effectLst/>
                        </a:rPr>
                        <a:t>Mobile </a:t>
                      </a:r>
                      <a:r>
                        <a:rPr lang="en-US" sz="1600" u="none" strike="noStrike" dirty="0" err="1">
                          <a:effectLst/>
                        </a:rPr>
                        <a:t>sites&amp;app</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a:effectLst/>
                        </a:rPr>
                        <a:t>-4</a:t>
                      </a:r>
                      <a:endParaRPr lang="ru-RU" sz="1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76870458"/>
                  </a:ext>
                </a:extLst>
              </a:tr>
              <a:tr h="359692">
                <a:tc>
                  <a:txBody>
                    <a:bodyPr/>
                    <a:lstStyle/>
                    <a:p>
                      <a:pPr algn="l" fontAlgn="b"/>
                      <a:r>
                        <a:rPr lang="en-US" sz="1600" u="none" strike="noStrike">
                          <a:effectLst/>
                        </a:rPr>
                        <a:t>Collection system implementation</a:t>
                      </a:r>
                      <a:endParaRPr lang="en-US" sz="16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a:effectLst/>
                        </a:rPr>
                        <a:t>-19</a:t>
                      </a:r>
                      <a:endParaRPr lang="ru-RU" sz="1600" b="0" i="0" u="none" strike="noStrike">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63996495"/>
                  </a:ext>
                </a:extLst>
              </a:tr>
              <a:tr h="359692">
                <a:tc>
                  <a:txBody>
                    <a:bodyPr/>
                    <a:lstStyle/>
                    <a:p>
                      <a:pPr algn="l" fontAlgn="b"/>
                      <a:r>
                        <a:rPr lang="ru-RU" sz="1600" u="none" strike="noStrike" dirty="0">
                          <a:effectLst/>
                        </a:rPr>
                        <a:t>С</a:t>
                      </a:r>
                      <a:r>
                        <a:rPr lang="en-US" sz="1600" u="none" strike="noStrike" dirty="0">
                          <a:effectLst/>
                        </a:rPr>
                        <a:t>RM development</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dirty="0">
                          <a:effectLst/>
                        </a:rPr>
                        <a:t>-56</a:t>
                      </a:r>
                      <a:endParaRPr lang="ru-RU" sz="16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13846397"/>
                  </a:ext>
                </a:extLst>
              </a:tr>
            </a:tbl>
          </a:graphicData>
        </a:graphic>
      </p:graphicFrame>
      <p:graphicFrame>
        <p:nvGraphicFramePr>
          <p:cNvPr id="11" name="Таблица 10"/>
          <p:cNvGraphicFramePr>
            <a:graphicFrameLocks noGrp="1"/>
          </p:cNvGraphicFramePr>
          <p:nvPr>
            <p:extLst/>
          </p:nvPr>
        </p:nvGraphicFramePr>
        <p:xfrm>
          <a:off x="293833" y="3558679"/>
          <a:ext cx="8526637" cy="2170906"/>
        </p:xfrm>
        <a:graphic>
          <a:graphicData uri="http://schemas.openxmlformats.org/drawingml/2006/table">
            <a:tbl>
              <a:tblPr>
                <a:tableStyleId>{5C22544A-7EE6-4342-B048-85BDC9FD1C3A}</a:tableStyleId>
              </a:tblPr>
              <a:tblGrid>
                <a:gridCol w="3169587">
                  <a:extLst>
                    <a:ext uri="{9D8B030D-6E8A-4147-A177-3AD203B41FA5}">
                      <a16:colId xmlns:a16="http://schemas.microsoft.com/office/drawing/2014/main" val="1888754089"/>
                    </a:ext>
                  </a:extLst>
                </a:gridCol>
                <a:gridCol w="1071410">
                  <a:extLst>
                    <a:ext uri="{9D8B030D-6E8A-4147-A177-3AD203B41FA5}">
                      <a16:colId xmlns:a16="http://schemas.microsoft.com/office/drawing/2014/main" val="1518169399"/>
                    </a:ext>
                  </a:extLst>
                </a:gridCol>
                <a:gridCol w="1071410">
                  <a:extLst>
                    <a:ext uri="{9D8B030D-6E8A-4147-A177-3AD203B41FA5}">
                      <a16:colId xmlns:a16="http://schemas.microsoft.com/office/drawing/2014/main" val="2165900443"/>
                    </a:ext>
                  </a:extLst>
                </a:gridCol>
                <a:gridCol w="1071410">
                  <a:extLst>
                    <a:ext uri="{9D8B030D-6E8A-4147-A177-3AD203B41FA5}">
                      <a16:colId xmlns:a16="http://schemas.microsoft.com/office/drawing/2014/main" val="138523793"/>
                    </a:ext>
                  </a:extLst>
                </a:gridCol>
                <a:gridCol w="1071410">
                  <a:extLst>
                    <a:ext uri="{9D8B030D-6E8A-4147-A177-3AD203B41FA5}">
                      <a16:colId xmlns:a16="http://schemas.microsoft.com/office/drawing/2014/main" val="1020520775"/>
                    </a:ext>
                  </a:extLst>
                </a:gridCol>
                <a:gridCol w="1071410">
                  <a:extLst>
                    <a:ext uri="{9D8B030D-6E8A-4147-A177-3AD203B41FA5}">
                      <a16:colId xmlns:a16="http://schemas.microsoft.com/office/drawing/2014/main" val="2256916273"/>
                    </a:ext>
                  </a:extLst>
                </a:gridCol>
              </a:tblGrid>
              <a:tr h="328926">
                <a:tc>
                  <a:txBody>
                    <a:bodyPr/>
                    <a:lstStyle/>
                    <a:p>
                      <a:pPr algn="l" fontAlgn="b"/>
                      <a:r>
                        <a:rPr lang="en-US" sz="1400" b="1" u="none" strike="noStrike" dirty="0">
                          <a:effectLst/>
                        </a:rPr>
                        <a:t>Fixed IT expenses, </a:t>
                      </a:r>
                      <a:r>
                        <a:rPr lang="en-US" sz="1400" b="1" u="none" strike="noStrike" dirty="0" err="1">
                          <a:effectLst/>
                        </a:rPr>
                        <a:t>thsd</a:t>
                      </a:r>
                      <a:r>
                        <a:rPr lang="en-US" sz="1400" b="1" u="none" strike="noStrike" dirty="0">
                          <a:effectLst/>
                        </a:rPr>
                        <a:t>. USD</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400" b="1" u="none" strike="noStrike">
                          <a:effectLst/>
                        </a:rPr>
                        <a:t>Year 1</a:t>
                      </a:r>
                      <a:endParaRPr lang="en-US" sz="1400" b="1" i="0" u="none" strike="noStrike">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400" b="1" u="none" strike="noStrike" dirty="0">
                          <a:effectLst/>
                        </a:rPr>
                        <a:t>Year 2</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400" b="1" u="none" strike="noStrike" dirty="0">
                          <a:effectLst/>
                        </a:rPr>
                        <a:t>Year 3</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400" b="1" u="none" strike="noStrike" dirty="0">
                          <a:effectLst/>
                        </a:rPr>
                        <a:t>Year 4</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400" b="1" u="none" strike="noStrike" dirty="0">
                          <a:effectLst/>
                        </a:rPr>
                        <a:t>Year 5</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604729893"/>
                  </a:ext>
                </a:extLst>
              </a:tr>
              <a:tr h="263140">
                <a:tc>
                  <a:txBody>
                    <a:bodyPr/>
                    <a:lstStyle/>
                    <a:p>
                      <a:pPr algn="l" fontAlgn="b"/>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a:effectLst/>
                        </a:rPr>
                        <a:t>-109 638</a:t>
                      </a:r>
                      <a:endParaRPr lang="ru-RU" sz="1400" b="1" i="0" u="none" strike="noStrike">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-114 370</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-114 370</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-114 091</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-114 370</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3342145070"/>
                  </a:ext>
                </a:extLst>
              </a:tr>
              <a:tr h="263140">
                <a:tc>
                  <a:txBody>
                    <a:bodyPr/>
                    <a:lstStyle/>
                    <a:p>
                      <a:pPr algn="l" fontAlgn="b"/>
                      <a:r>
                        <a:rPr lang="en-US" sz="1400" u="none" strike="noStrike" dirty="0">
                          <a:effectLst/>
                        </a:rPr>
                        <a:t>Internet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-36 000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-36 000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-36 000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-36 000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-36 000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23895402"/>
                  </a:ext>
                </a:extLst>
              </a:tr>
              <a:tr h="263140">
                <a:tc>
                  <a:txBody>
                    <a:bodyPr/>
                    <a:lstStyle/>
                    <a:p>
                      <a:pPr algn="l" fontAlgn="b"/>
                      <a:r>
                        <a:rPr lang="en-US" sz="1400" u="none" strike="noStrike" dirty="0">
                          <a:effectLst/>
                        </a:rPr>
                        <a:t>Data center rent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4552608"/>
                  </a:ext>
                </a:extLst>
              </a:tr>
              <a:tr h="263140">
                <a:tc>
                  <a:txBody>
                    <a:bodyPr/>
                    <a:lstStyle/>
                    <a:p>
                      <a:pPr algn="l" fontAlgn="b"/>
                      <a:r>
                        <a:rPr lang="en-US" sz="1400" u="none" strike="noStrike" dirty="0">
                          <a:effectLst/>
                        </a:rPr>
                        <a:t>CC license</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-6 138</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-8 370</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-8 370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-8 091</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-8 370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32863579"/>
                  </a:ext>
                </a:extLst>
              </a:tr>
              <a:tr h="263140">
                <a:tc>
                  <a:txBody>
                    <a:bodyPr/>
                    <a:lstStyle/>
                    <a:p>
                      <a:pPr algn="l" fontAlgn="b"/>
                      <a:r>
                        <a:rPr lang="en-US" sz="1400" u="none" strike="noStrike">
                          <a:effectLst/>
                        </a:rPr>
                        <a:t>GL license</a:t>
                      </a:r>
                      <a:endParaRPr lang="en-US"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-1 000</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-1 000</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-1 000</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29006496"/>
                  </a:ext>
                </a:extLst>
              </a:tr>
              <a:tr h="263140">
                <a:tc>
                  <a:txBody>
                    <a:bodyPr/>
                    <a:lstStyle/>
                    <a:p>
                      <a:pPr algn="l" fontAlgn="b"/>
                      <a:r>
                        <a:rPr lang="en-US" sz="1400" u="none" strike="noStrike" dirty="0">
                          <a:effectLst/>
                        </a:rPr>
                        <a:t>CRM Development - fixed part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-27 500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27280650"/>
                  </a:ext>
                </a:extLst>
              </a:tr>
              <a:tr h="263140">
                <a:tc>
                  <a:txBody>
                    <a:bodyPr/>
                    <a:lstStyle/>
                    <a:p>
                      <a:pPr algn="l" fontAlgn="b"/>
                      <a:r>
                        <a:rPr lang="en-US" sz="1400" u="none" strike="noStrike" dirty="0">
                          <a:effectLst/>
                        </a:rPr>
                        <a:t>Software support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-27 000</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97724234"/>
                  </a:ext>
                </a:extLst>
              </a:tr>
            </a:tbl>
          </a:graphicData>
        </a:graphic>
      </p:graphicFrame>
    </p:spTree>
    <p:extLst>
      <p:ext uri="{BB962C8B-B14F-4D97-AF65-F5344CB8AC3E}">
        <p14:creationId xmlns:p14="http://schemas.microsoft.com/office/powerpoint/2010/main" val="3746106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HR &amp; Admin Information</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44</a:t>
            </a:fld>
            <a:endParaRPr lang="ru-RU"/>
          </a:p>
        </p:txBody>
      </p:sp>
    </p:spTree>
    <p:extLst>
      <p:ext uri="{BB962C8B-B14F-4D97-AF65-F5344CB8AC3E}">
        <p14:creationId xmlns:p14="http://schemas.microsoft.com/office/powerpoint/2010/main" val="505432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64391"/>
            <a:ext cx="8159540" cy="312281"/>
          </a:xfrm>
        </p:spPr>
        <p:txBody>
          <a:bodyPr/>
          <a:lstStyle/>
          <a:p>
            <a:r>
              <a:rPr lang="en-US" dirty="0"/>
              <a:t>Organization chart ( 1-3 month)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45</a:t>
            </a:fld>
            <a:endParaRPr lang="ru-RU"/>
          </a:p>
        </p:txBody>
      </p:sp>
      <p:sp>
        <p:nvSpPr>
          <p:cNvPr id="8" name="Прямоугольник 7"/>
          <p:cNvSpPr/>
          <p:nvPr/>
        </p:nvSpPr>
        <p:spPr>
          <a:xfrm>
            <a:off x="395536" y="6439770"/>
            <a:ext cx="1796389" cy="369332"/>
          </a:xfrm>
          <a:prstGeom prst="rect">
            <a:avLst/>
          </a:prstGeom>
        </p:spPr>
        <p:txBody>
          <a:bodyPr wrap="none">
            <a:spAutoFit/>
          </a:bodyPr>
          <a:lstStyle/>
          <a:p>
            <a:pPr marL="285750" indent="-285750">
              <a:buFont typeface="Arial" panose="020B0604020202020204" pitchFamily="34" charset="0"/>
              <a:buChar char="•"/>
            </a:pPr>
            <a:r>
              <a:rPr lang="en-US" dirty="0"/>
              <a:t>Total 8 people</a:t>
            </a:r>
          </a:p>
        </p:txBody>
      </p:sp>
      <p:pic>
        <p:nvPicPr>
          <p:cNvPr id="9" name="Рисунок 8"/>
          <p:cNvPicPr>
            <a:picLocks noChangeAspect="1"/>
          </p:cNvPicPr>
          <p:nvPr/>
        </p:nvPicPr>
        <p:blipFill>
          <a:blip r:embed="rId2"/>
          <a:stretch>
            <a:fillRect/>
          </a:stretch>
        </p:blipFill>
        <p:spPr>
          <a:xfrm>
            <a:off x="0" y="1347987"/>
            <a:ext cx="9144000" cy="4162026"/>
          </a:xfrm>
          <a:prstGeom prst="rect">
            <a:avLst/>
          </a:prstGeom>
        </p:spPr>
      </p:pic>
    </p:spTree>
    <p:extLst>
      <p:ext uri="{BB962C8B-B14F-4D97-AF65-F5344CB8AC3E}">
        <p14:creationId xmlns:p14="http://schemas.microsoft.com/office/powerpoint/2010/main" val="4048882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64391"/>
            <a:ext cx="8159540" cy="312281"/>
          </a:xfrm>
        </p:spPr>
        <p:txBody>
          <a:bodyPr/>
          <a:lstStyle/>
          <a:p>
            <a:r>
              <a:rPr lang="en-US" dirty="0"/>
              <a:t>Organization chart (EOY 1)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46</a:t>
            </a:fld>
            <a:endParaRPr lang="ru-RU"/>
          </a:p>
        </p:txBody>
      </p:sp>
      <p:pic>
        <p:nvPicPr>
          <p:cNvPr id="6" name="Рисунок 5"/>
          <p:cNvPicPr>
            <a:picLocks noChangeAspect="1"/>
          </p:cNvPicPr>
          <p:nvPr/>
        </p:nvPicPr>
        <p:blipFill>
          <a:blip r:embed="rId2"/>
          <a:stretch>
            <a:fillRect/>
          </a:stretch>
        </p:blipFill>
        <p:spPr>
          <a:xfrm>
            <a:off x="0" y="603277"/>
            <a:ext cx="9144000" cy="5850059"/>
          </a:xfrm>
          <a:prstGeom prst="rect">
            <a:avLst/>
          </a:prstGeom>
        </p:spPr>
      </p:pic>
      <p:sp>
        <p:nvSpPr>
          <p:cNvPr id="7" name="Прямоугольник 6"/>
          <p:cNvSpPr/>
          <p:nvPr/>
        </p:nvSpPr>
        <p:spPr>
          <a:xfrm>
            <a:off x="395536" y="6439770"/>
            <a:ext cx="1913409" cy="369332"/>
          </a:xfrm>
          <a:prstGeom prst="rect">
            <a:avLst/>
          </a:prstGeom>
        </p:spPr>
        <p:txBody>
          <a:bodyPr wrap="none">
            <a:spAutoFit/>
          </a:bodyPr>
          <a:lstStyle/>
          <a:p>
            <a:pPr marL="285750" indent="-285750">
              <a:buFont typeface="Arial" panose="020B0604020202020204" pitchFamily="34" charset="0"/>
              <a:buChar char="•"/>
            </a:pPr>
            <a:r>
              <a:rPr lang="en-US" dirty="0"/>
              <a:t>Total 72 people</a:t>
            </a:r>
          </a:p>
        </p:txBody>
      </p:sp>
    </p:spTree>
    <p:extLst>
      <p:ext uri="{BB962C8B-B14F-4D97-AF65-F5344CB8AC3E}">
        <p14:creationId xmlns:p14="http://schemas.microsoft.com/office/powerpoint/2010/main" val="1266414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64391"/>
            <a:ext cx="8159540" cy="312281"/>
          </a:xfrm>
        </p:spPr>
        <p:txBody>
          <a:bodyPr/>
          <a:lstStyle/>
          <a:p>
            <a:r>
              <a:rPr lang="en-US" dirty="0"/>
              <a:t>Organization chart (EOY 5)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47</a:t>
            </a:fld>
            <a:endParaRPr lang="ru-RU"/>
          </a:p>
        </p:txBody>
      </p:sp>
      <p:pic>
        <p:nvPicPr>
          <p:cNvPr id="7" name="Рисунок 6"/>
          <p:cNvPicPr>
            <a:picLocks noChangeAspect="1"/>
          </p:cNvPicPr>
          <p:nvPr/>
        </p:nvPicPr>
        <p:blipFill>
          <a:blip r:embed="rId2"/>
          <a:stretch>
            <a:fillRect/>
          </a:stretch>
        </p:blipFill>
        <p:spPr>
          <a:xfrm>
            <a:off x="0" y="649675"/>
            <a:ext cx="9144000" cy="5155589"/>
          </a:xfrm>
          <a:prstGeom prst="rect">
            <a:avLst/>
          </a:prstGeom>
        </p:spPr>
      </p:pic>
      <p:sp>
        <p:nvSpPr>
          <p:cNvPr id="9" name="TextBox 8"/>
          <p:cNvSpPr txBox="1"/>
          <p:nvPr/>
        </p:nvSpPr>
        <p:spPr>
          <a:xfrm>
            <a:off x="4454698" y="4794919"/>
            <a:ext cx="4532386" cy="1569660"/>
          </a:xfrm>
          <a:prstGeom prst="rect">
            <a:avLst/>
          </a:prstGeom>
          <a:solidFill>
            <a:schemeClr val="accent1">
              <a:lumMod val="20000"/>
              <a:lumOff val="80000"/>
            </a:schemeClr>
          </a:solidFill>
          <a:ln>
            <a:solidFill>
              <a:schemeClr val="tx1"/>
            </a:solidFill>
          </a:ln>
        </p:spPr>
        <p:txBody>
          <a:bodyPr wrap="square" rtlCol="0">
            <a:spAutoFit/>
          </a:bodyPr>
          <a:lstStyle/>
          <a:p>
            <a:pPr marL="285750" indent="-285750">
              <a:buFont typeface="Arial" panose="020B0604020202020204" pitchFamily="34" charset="0"/>
              <a:buChar char="•"/>
            </a:pPr>
            <a:r>
              <a:rPr lang="en-US" sz="1200" dirty="0"/>
              <a:t>We can have relative few amount of managers due to sharing resources of RH</a:t>
            </a:r>
          </a:p>
          <a:p>
            <a:pPr marL="285750" indent="-285750">
              <a:buFont typeface="Arial" panose="020B0604020202020204" pitchFamily="34" charset="0"/>
              <a:buChar char="•"/>
            </a:pPr>
            <a:r>
              <a:rPr lang="en-US" sz="1200" dirty="0"/>
              <a:t>We will relocate call center to suburban area of Yangon, this could help us to save around 40% of rent cost and 15% of salary cost from year 3</a:t>
            </a:r>
          </a:p>
          <a:p>
            <a:pPr marL="285750" indent="-285750">
              <a:buFont typeface="Arial" panose="020B0604020202020204" pitchFamily="34" charset="0"/>
              <a:buChar char="•"/>
            </a:pPr>
            <a:r>
              <a:rPr lang="en-US" sz="1200" dirty="0"/>
              <a:t>Organization chart for years 2019-2021 will be updated in 2018, however we do not expect growing of managers, only number of staff will grow according number of operations</a:t>
            </a:r>
          </a:p>
        </p:txBody>
      </p:sp>
      <p:sp>
        <p:nvSpPr>
          <p:cNvPr id="10" name="Прямоугольник 9"/>
          <p:cNvSpPr/>
          <p:nvPr/>
        </p:nvSpPr>
        <p:spPr>
          <a:xfrm>
            <a:off x="427916" y="6439770"/>
            <a:ext cx="2030428" cy="369332"/>
          </a:xfrm>
          <a:prstGeom prst="rect">
            <a:avLst/>
          </a:prstGeom>
        </p:spPr>
        <p:txBody>
          <a:bodyPr wrap="none">
            <a:spAutoFit/>
          </a:bodyPr>
          <a:lstStyle/>
          <a:p>
            <a:pPr marL="285750" indent="-285750">
              <a:buFont typeface="Arial" panose="020B0604020202020204" pitchFamily="34" charset="0"/>
              <a:buChar char="•"/>
            </a:pPr>
            <a:r>
              <a:rPr lang="en-US" dirty="0"/>
              <a:t>Total 275 people</a:t>
            </a:r>
          </a:p>
        </p:txBody>
      </p:sp>
    </p:spTree>
    <p:extLst>
      <p:ext uri="{BB962C8B-B14F-4D97-AF65-F5344CB8AC3E}">
        <p14:creationId xmlns:p14="http://schemas.microsoft.com/office/powerpoint/2010/main" val="2791432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Headcount and Personnel budget</a:t>
            </a:r>
          </a:p>
        </p:txBody>
      </p:sp>
      <p:sp>
        <p:nvSpPr>
          <p:cNvPr id="4" name="Slide Number Placeholder 3"/>
          <p:cNvSpPr>
            <a:spLocks noGrp="1"/>
          </p:cNvSpPr>
          <p:nvPr>
            <p:ph type="sldNum" sz="quarter" idx="12"/>
          </p:nvPr>
        </p:nvSpPr>
        <p:spPr/>
        <p:txBody>
          <a:bodyPr/>
          <a:lstStyle/>
          <a:p>
            <a:fld id="{D7F305DA-160D-498F-B102-A1D8643B4A2C}" type="slidenum">
              <a:rPr lang="ru-RU" smtClean="0"/>
              <a:t>48</a:t>
            </a:fld>
            <a:endParaRPr lang="ru-RU"/>
          </a:p>
        </p:txBody>
      </p:sp>
      <p:graphicFrame>
        <p:nvGraphicFramePr>
          <p:cNvPr id="3" name="Таблица 2"/>
          <p:cNvGraphicFramePr>
            <a:graphicFrameLocks noGrp="1"/>
          </p:cNvGraphicFramePr>
          <p:nvPr>
            <p:extLst>
              <p:ext uri="{D42A27DB-BD31-4B8C-83A1-F6EECF244321}">
                <p14:modId xmlns:p14="http://schemas.microsoft.com/office/powerpoint/2010/main" val="2066024946"/>
              </p:ext>
            </p:extLst>
          </p:nvPr>
        </p:nvGraphicFramePr>
        <p:xfrm>
          <a:off x="457200" y="1124744"/>
          <a:ext cx="8229599" cy="4329000"/>
        </p:xfrm>
        <a:graphic>
          <a:graphicData uri="http://schemas.openxmlformats.org/drawingml/2006/table">
            <a:tbl>
              <a:tblPr/>
              <a:tblGrid>
                <a:gridCol w="2473929">
                  <a:extLst>
                    <a:ext uri="{9D8B030D-6E8A-4147-A177-3AD203B41FA5}">
                      <a16:colId xmlns:a16="http://schemas.microsoft.com/office/drawing/2014/main" val="20000"/>
                    </a:ext>
                  </a:extLst>
                </a:gridCol>
                <a:gridCol w="908790">
                  <a:extLst>
                    <a:ext uri="{9D8B030D-6E8A-4147-A177-3AD203B41FA5}">
                      <a16:colId xmlns:a16="http://schemas.microsoft.com/office/drawing/2014/main" val="20001"/>
                    </a:ext>
                  </a:extLst>
                </a:gridCol>
                <a:gridCol w="484688">
                  <a:extLst>
                    <a:ext uri="{9D8B030D-6E8A-4147-A177-3AD203B41FA5}">
                      <a16:colId xmlns:a16="http://schemas.microsoft.com/office/drawing/2014/main" val="20002"/>
                    </a:ext>
                  </a:extLst>
                </a:gridCol>
                <a:gridCol w="484688">
                  <a:extLst>
                    <a:ext uri="{9D8B030D-6E8A-4147-A177-3AD203B41FA5}">
                      <a16:colId xmlns:a16="http://schemas.microsoft.com/office/drawing/2014/main" val="20003"/>
                    </a:ext>
                  </a:extLst>
                </a:gridCol>
                <a:gridCol w="484688">
                  <a:extLst>
                    <a:ext uri="{9D8B030D-6E8A-4147-A177-3AD203B41FA5}">
                      <a16:colId xmlns:a16="http://schemas.microsoft.com/office/drawing/2014/main" val="20004"/>
                    </a:ext>
                  </a:extLst>
                </a:gridCol>
                <a:gridCol w="484688">
                  <a:extLst>
                    <a:ext uri="{9D8B030D-6E8A-4147-A177-3AD203B41FA5}">
                      <a16:colId xmlns:a16="http://schemas.microsoft.com/office/drawing/2014/main" val="20005"/>
                    </a:ext>
                  </a:extLst>
                </a:gridCol>
                <a:gridCol w="484688">
                  <a:extLst>
                    <a:ext uri="{9D8B030D-6E8A-4147-A177-3AD203B41FA5}">
                      <a16:colId xmlns:a16="http://schemas.microsoft.com/office/drawing/2014/main" val="20006"/>
                    </a:ext>
                  </a:extLst>
                </a:gridCol>
                <a:gridCol w="484688">
                  <a:extLst>
                    <a:ext uri="{9D8B030D-6E8A-4147-A177-3AD203B41FA5}">
                      <a16:colId xmlns:a16="http://schemas.microsoft.com/office/drawing/2014/main" val="20007"/>
                    </a:ext>
                  </a:extLst>
                </a:gridCol>
                <a:gridCol w="484688">
                  <a:extLst>
                    <a:ext uri="{9D8B030D-6E8A-4147-A177-3AD203B41FA5}">
                      <a16:colId xmlns:a16="http://schemas.microsoft.com/office/drawing/2014/main" val="20008"/>
                    </a:ext>
                  </a:extLst>
                </a:gridCol>
                <a:gridCol w="484688">
                  <a:extLst>
                    <a:ext uri="{9D8B030D-6E8A-4147-A177-3AD203B41FA5}">
                      <a16:colId xmlns:a16="http://schemas.microsoft.com/office/drawing/2014/main" val="20009"/>
                    </a:ext>
                  </a:extLst>
                </a:gridCol>
                <a:gridCol w="484688">
                  <a:extLst>
                    <a:ext uri="{9D8B030D-6E8A-4147-A177-3AD203B41FA5}">
                      <a16:colId xmlns:a16="http://schemas.microsoft.com/office/drawing/2014/main" val="20010"/>
                    </a:ext>
                  </a:extLst>
                </a:gridCol>
                <a:gridCol w="484688">
                  <a:extLst>
                    <a:ext uri="{9D8B030D-6E8A-4147-A177-3AD203B41FA5}">
                      <a16:colId xmlns:a16="http://schemas.microsoft.com/office/drawing/2014/main" val="20011"/>
                    </a:ext>
                  </a:extLst>
                </a:gridCol>
              </a:tblGrid>
              <a:tr h="151465">
                <a:tc rowSpan="2">
                  <a:txBody>
                    <a:bodyPr/>
                    <a:lstStyle/>
                    <a:p>
                      <a:pPr algn="ctr" fontAlgn="b"/>
                      <a:r>
                        <a:rPr lang="en-US" sz="900" b="1" i="0" u="none" strike="noStrike">
                          <a:solidFill>
                            <a:srgbClr val="FFFFFF"/>
                          </a:solidFill>
                          <a:effectLst/>
                          <a:latin typeface="Calibri"/>
                        </a:rPr>
                        <a:t>Group/Position</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rowSpan="2">
                  <a:txBody>
                    <a:bodyPr/>
                    <a:lstStyle/>
                    <a:p>
                      <a:pPr algn="ctr" fontAlgn="b"/>
                      <a:r>
                        <a:rPr lang="en-US" sz="900" b="1" i="0" u="none" strike="noStrike">
                          <a:solidFill>
                            <a:srgbClr val="FFFFFF"/>
                          </a:solidFill>
                          <a:effectLst/>
                          <a:latin typeface="Calibri"/>
                        </a:rPr>
                        <a:t>Gross costs of employment, USD</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gridSpan="5">
                  <a:txBody>
                    <a:bodyPr/>
                    <a:lstStyle/>
                    <a:p>
                      <a:pPr algn="ctr" fontAlgn="b"/>
                      <a:r>
                        <a:rPr lang="en-US" sz="900" b="1" i="0" u="none" strike="noStrike">
                          <a:solidFill>
                            <a:srgbClr val="FFFFFF"/>
                          </a:solidFill>
                          <a:effectLst/>
                          <a:latin typeface="Calibri"/>
                        </a:rPr>
                        <a:t>Headcount</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algn="ctr" fontAlgn="b"/>
                      <a:r>
                        <a:rPr lang="en-US" sz="900" b="1" i="0" u="none" strike="noStrike">
                          <a:solidFill>
                            <a:srgbClr val="FFFFFF"/>
                          </a:solidFill>
                          <a:effectLst/>
                          <a:latin typeface="Calibri"/>
                        </a:rPr>
                        <a:t>Monthly cost of employment, USD</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59038">
                <a:tc vMerge="1">
                  <a:txBody>
                    <a:bodyPr/>
                    <a:lstStyle/>
                    <a:p>
                      <a:endParaRPr lang="ru-RU"/>
                    </a:p>
                  </a:txBody>
                  <a:tcPr/>
                </a:tc>
                <a:tc vMerge="1">
                  <a:txBody>
                    <a:bodyPr/>
                    <a:lstStyle/>
                    <a:p>
                      <a:endParaRPr lang="ru-RU"/>
                    </a:p>
                  </a:txBody>
                  <a:tcPr/>
                </a:tc>
                <a:tc>
                  <a:txBody>
                    <a:bodyPr/>
                    <a:lstStyle/>
                    <a:p>
                      <a:pPr algn="ctr" fontAlgn="b"/>
                      <a:r>
                        <a:rPr lang="en-US" sz="900" b="1" i="0" u="none" strike="noStrike">
                          <a:solidFill>
                            <a:srgbClr val="FFFFFF"/>
                          </a:solidFill>
                          <a:effectLst/>
                          <a:latin typeface="Calibri"/>
                        </a:rPr>
                        <a:t>EOY 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1"/>
                  </a:ext>
                </a:extLst>
              </a:tr>
              <a:tr h="159038">
                <a:tc>
                  <a:txBody>
                    <a:bodyPr/>
                    <a:lstStyle/>
                    <a:p>
                      <a:pPr algn="l" fontAlgn="b"/>
                      <a:r>
                        <a:rPr lang="en-US" sz="900" b="1" i="0" u="none" strike="noStrike">
                          <a:solidFill>
                            <a:srgbClr val="FFFFFF"/>
                          </a:solidFill>
                          <a:effectLst/>
                          <a:latin typeface="Calibri"/>
                        </a:rPr>
                        <a:t>Total staff (fixed+variable)</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l" fontAlgn="b"/>
                      <a:r>
                        <a:rPr lang="ru-RU" sz="900" b="1" i="0" u="none" strike="noStrike">
                          <a:solidFill>
                            <a:srgbClr val="FFFFFF"/>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63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141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183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234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249</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54 250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81 190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95 630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113 060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118 170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2"/>
                  </a:ext>
                </a:extLst>
              </a:tr>
              <a:tr h="151465">
                <a:tc>
                  <a:txBody>
                    <a:bodyPr/>
                    <a:lstStyle/>
                    <a:p>
                      <a:pPr algn="l" fontAlgn="b"/>
                      <a:r>
                        <a:rPr lang="en-US" sz="900" b="1" i="0" u="none" strike="noStrike">
                          <a:solidFill>
                            <a:srgbClr val="000000"/>
                          </a:solidFill>
                          <a:effectLst/>
                          <a:latin typeface="Calibri"/>
                        </a:rPr>
                        <a:t>Total fixed staff</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900" b="1"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40 050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51465">
                <a:tc>
                  <a:txBody>
                    <a:bodyPr/>
                    <a:lstStyle/>
                    <a:p>
                      <a:pPr algn="l" fontAlgn="b"/>
                      <a:r>
                        <a:rPr lang="en-US" sz="900" b="0" i="0" u="none" strike="noStrike">
                          <a:solidFill>
                            <a:srgbClr val="000000"/>
                          </a:solidFill>
                          <a:effectLst/>
                          <a:latin typeface="Calibri"/>
                        </a:rPr>
                        <a:t>Mangement and direct reports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15 700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15 700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15 700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15 700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15 700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4"/>
                  </a:ext>
                </a:extLst>
              </a:tr>
              <a:tr h="151465">
                <a:tc>
                  <a:txBody>
                    <a:bodyPr/>
                    <a:lstStyle/>
                    <a:p>
                      <a:pPr algn="l" fontAlgn="b"/>
                      <a:r>
                        <a:rPr lang="en-US" sz="900" b="0" i="0" u="none" strike="noStrike">
                          <a:solidFill>
                            <a:srgbClr val="000000"/>
                          </a:solidFill>
                          <a:effectLst/>
                          <a:latin typeface="Calibri"/>
                        </a:rPr>
                        <a:t>Operations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4 550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51465">
                <a:tc>
                  <a:txBody>
                    <a:bodyPr/>
                    <a:lstStyle/>
                    <a:p>
                      <a:pPr algn="l" fontAlgn="b"/>
                      <a:r>
                        <a:rPr lang="en-US" sz="900" b="0" i="0" u="none" strike="noStrike">
                          <a:solidFill>
                            <a:srgbClr val="000000"/>
                          </a:solidFill>
                          <a:effectLst/>
                          <a:latin typeface="Calibri"/>
                        </a:rPr>
                        <a:t>Risk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6 550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6 550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6"/>
                  </a:ext>
                </a:extLst>
              </a:tr>
              <a:tr h="151465">
                <a:tc>
                  <a:txBody>
                    <a:bodyPr/>
                    <a:lstStyle/>
                    <a:p>
                      <a:pPr algn="l" fontAlgn="b"/>
                      <a:r>
                        <a:rPr lang="en-US" sz="900" b="0" i="0" u="none" strike="noStrike">
                          <a:solidFill>
                            <a:srgbClr val="000000"/>
                          </a:solidFill>
                          <a:effectLst/>
                          <a:latin typeface="Calibri"/>
                        </a:rPr>
                        <a:t>Financial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4 400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4 400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7"/>
                  </a:ext>
                </a:extLst>
              </a:tr>
              <a:tr h="151465">
                <a:tc>
                  <a:txBody>
                    <a:bodyPr/>
                    <a:lstStyle/>
                    <a:p>
                      <a:pPr algn="l" fontAlgn="b"/>
                      <a:r>
                        <a:rPr lang="en-US" sz="900" b="0" i="0" u="none" strike="noStrike">
                          <a:solidFill>
                            <a:srgbClr val="000000"/>
                          </a:solidFill>
                          <a:effectLst/>
                          <a:latin typeface="Calibri"/>
                        </a:rPr>
                        <a:t>Marketing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1 500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8"/>
                  </a:ext>
                </a:extLst>
              </a:tr>
              <a:tr h="151465">
                <a:tc>
                  <a:txBody>
                    <a:bodyPr/>
                    <a:lstStyle/>
                    <a:p>
                      <a:pPr algn="l" fontAlgn="b"/>
                      <a:r>
                        <a:rPr lang="en-US" sz="900" b="0" i="0" u="none" strike="noStrike">
                          <a:solidFill>
                            <a:srgbClr val="000000"/>
                          </a:solidFill>
                          <a:effectLst/>
                          <a:latin typeface="Calibri"/>
                        </a:rPr>
                        <a:t>Digital marketing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9"/>
                  </a:ext>
                </a:extLst>
              </a:tr>
              <a:tr h="151465">
                <a:tc>
                  <a:txBody>
                    <a:bodyPr/>
                    <a:lstStyle/>
                    <a:p>
                      <a:pPr algn="l" fontAlgn="b"/>
                      <a:r>
                        <a:rPr lang="en-US" sz="900" b="0" i="0" u="none" strike="noStrike">
                          <a:solidFill>
                            <a:srgbClr val="000000"/>
                          </a:solidFill>
                          <a:effectLst/>
                          <a:latin typeface="Calibri"/>
                        </a:rPr>
                        <a:t>IT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59038">
                <a:tc>
                  <a:txBody>
                    <a:bodyPr/>
                    <a:lstStyle/>
                    <a:p>
                      <a:pPr algn="l" fontAlgn="b"/>
                      <a:r>
                        <a:rPr lang="en-US" sz="900" b="0" i="0" u="none" strike="noStrike">
                          <a:solidFill>
                            <a:srgbClr val="000000"/>
                          </a:solidFill>
                          <a:effectLst/>
                          <a:latin typeface="Calibri"/>
                        </a:rPr>
                        <a:t>HR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3 350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3 350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1"/>
                  </a:ext>
                </a:extLst>
              </a:tr>
              <a:tr h="151465">
                <a:tc>
                  <a:txBody>
                    <a:bodyPr/>
                    <a:lstStyle/>
                    <a:p>
                      <a:pPr algn="l" fontAlgn="b"/>
                      <a:r>
                        <a:rPr lang="en-US" sz="900" b="1" i="0" u="none" strike="noStrike">
                          <a:solidFill>
                            <a:srgbClr val="000000"/>
                          </a:solidFill>
                          <a:effectLst/>
                          <a:latin typeface="Calibri"/>
                        </a:rPr>
                        <a:t>Total variable staff</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900" b="1"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118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160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211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226</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14 200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41 140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55 580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73 010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78 120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2"/>
                  </a:ext>
                </a:extLst>
              </a:tr>
              <a:tr h="151465">
                <a:tc>
                  <a:txBody>
                    <a:bodyPr/>
                    <a:lstStyle/>
                    <a:p>
                      <a:pPr algn="l" fontAlgn="b"/>
                      <a:r>
                        <a:rPr lang="en-US" sz="900" b="0" i="0" u="none" strike="noStrike">
                          <a:solidFill>
                            <a:srgbClr val="000000"/>
                          </a:solidFill>
                          <a:effectLst/>
                          <a:latin typeface="Calibri"/>
                        </a:rPr>
                        <a:t>Operations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19</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79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104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6 980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18 990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28 200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36 950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39 010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3"/>
                  </a:ext>
                </a:extLst>
              </a:tr>
              <a:tr h="151465">
                <a:tc>
                  <a:txBody>
                    <a:bodyPr/>
                    <a:lstStyle/>
                    <a:p>
                      <a:pPr algn="l" fontAlgn="b"/>
                      <a:r>
                        <a:rPr lang="en-US" sz="900" b="0" i="0" u="none" strike="noStrike">
                          <a:solidFill>
                            <a:srgbClr val="000000"/>
                          </a:solidFill>
                          <a:effectLst/>
                          <a:latin typeface="Calibri"/>
                        </a:rPr>
                        <a:t>Verificator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1465">
                <a:tc>
                  <a:txBody>
                    <a:bodyPr/>
                    <a:lstStyle/>
                    <a:p>
                      <a:pPr algn="l" fontAlgn="b"/>
                      <a:r>
                        <a:rPr lang="en-US" sz="900" b="0" i="0" u="none" strike="noStrike">
                          <a:solidFill>
                            <a:srgbClr val="000000"/>
                          </a:solidFill>
                          <a:effectLst/>
                          <a:latin typeface="Calibri"/>
                        </a:rPr>
                        <a:t>Verificator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2 450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5 950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9 100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9 100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1465">
                <a:tc>
                  <a:txBody>
                    <a:bodyPr/>
                    <a:lstStyle/>
                    <a:p>
                      <a:pPr algn="l" fontAlgn="b"/>
                      <a:r>
                        <a:rPr lang="en-US" sz="900" b="0" i="0" u="none" strike="noStrike">
                          <a:solidFill>
                            <a:srgbClr val="000000"/>
                          </a:solidFill>
                          <a:effectLst/>
                          <a:latin typeface="Calibri"/>
                        </a:rPr>
                        <a:t>Telesale operators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1 440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1 920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1 920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1465">
                <a:tc>
                  <a:txBody>
                    <a:bodyPr/>
                    <a:lstStyle/>
                    <a:p>
                      <a:pPr algn="l" fontAlgn="b"/>
                      <a:r>
                        <a:rPr lang="en-US" sz="900" b="0" i="0" u="none" strike="noStrike">
                          <a:solidFill>
                            <a:srgbClr val="000000"/>
                          </a:solidFill>
                          <a:effectLst/>
                          <a:latin typeface="Calibri"/>
                        </a:rPr>
                        <a:t>Telesale operators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340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6</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2 040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7 140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12 240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16 660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18 020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1465">
                <a:tc>
                  <a:txBody>
                    <a:bodyPr/>
                    <a:lstStyle/>
                    <a:p>
                      <a:pPr algn="l" fontAlgn="b"/>
                      <a:r>
                        <a:rPr lang="en-US" sz="900" b="0" i="0" u="none" strike="noStrike">
                          <a:solidFill>
                            <a:srgbClr val="000000"/>
                          </a:solidFill>
                          <a:effectLst/>
                          <a:latin typeface="Calibri"/>
                        </a:rPr>
                        <a:t>Customer support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1465">
                <a:tc>
                  <a:txBody>
                    <a:bodyPr/>
                    <a:lstStyle/>
                    <a:p>
                      <a:pPr algn="l" fontAlgn="b"/>
                      <a:r>
                        <a:rPr lang="en-US" sz="900" b="0" i="0" u="none" strike="noStrike">
                          <a:solidFill>
                            <a:srgbClr val="000000"/>
                          </a:solidFill>
                          <a:effectLst/>
                          <a:latin typeface="Calibri"/>
                        </a:rPr>
                        <a:t>Customer support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5 600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8 050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1465">
                <a:tc>
                  <a:txBody>
                    <a:bodyPr/>
                    <a:lstStyle/>
                    <a:p>
                      <a:pPr algn="l" fontAlgn="b"/>
                      <a:r>
                        <a:rPr lang="en-US" sz="900" b="0" i="0" u="none" strike="noStrike">
                          <a:solidFill>
                            <a:srgbClr val="000000"/>
                          </a:solidFill>
                          <a:effectLst/>
                          <a:latin typeface="Calibri"/>
                        </a:rPr>
                        <a:t>Risk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81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107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116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7 220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22 150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27 380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36 060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39 110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0"/>
                  </a:ext>
                </a:extLst>
              </a:tr>
              <a:tr h="151465">
                <a:tc>
                  <a:txBody>
                    <a:bodyPr/>
                    <a:lstStyle/>
                    <a:p>
                      <a:pPr algn="l" fontAlgn="b"/>
                      <a:r>
                        <a:rPr lang="en-US" sz="900" b="0" i="0" u="none" strike="noStrike">
                          <a:solidFill>
                            <a:srgbClr val="000000"/>
                          </a:solidFill>
                          <a:effectLst/>
                          <a:latin typeface="Calibri"/>
                        </a:rPr>
                        <a:t>Telecollector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1 920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1 920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2 880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51465">
                <a:tc>
                  <a:txBody>
                    <a:bodyPr/>
                    <a:lstStyle/>
                    <a:p>
                      <a:pPr algn="l" fontAlgn="b"/>
                      <a:r>
                        <a:rPr lang="en-US" sz="900" b="0" i="0" u="none" strike="noStrike">
                          <a:solidFill>
                            <a:srgbClr val="000000"/>
                          </a:solidFill>
                          <a:effectLst/>
                          <a:latin typeface="Calibri"/>
                        </a:rPr>
                        <a:t>Telecollector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340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15</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5 100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15 980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18 700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25 160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26 860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51465">
                <a:tc>
                  <a:txBody>
                    <a:bodyPr/>
                    <a:lstStyle/>
                    <a:p>
                      <a:pPr algn="l" fontAlgn="b"/>
                      <a:r>
                        <a:rPr lang="en-US" sz="900" b="0" i="0" u="none" strike="noStrike">
                          <a:solidFill>
                            <a:srgbClr val="000000"/>
                          </a:solidFill>
                          <a:effectLst/>
                          <a:latin typeface="Calibri"/>
                        </a:rPr>
                        <a:t>Field collector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59038">
                <a:tc>
                  <a:txBody>
                    <a:bodyPr/>
                    <a:lstStyle/>
                    <a:p>
                      <a:pPr algn="l" fontAlgn="b"/>
                      <a:r>
                        <a:rPr lang="en-US" sz="900" b="0" i="0" u="none" strike="noStrike">
                          <a:solidFill>
                            <a:srgbClr val="000000"/>
                          </a:solidFill>
                          <a:effectLst/>
                          <a:latin typeface="Calibri"/>
                        </a:rPr>
                        <a:t>Field collector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290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1 160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3 770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5 800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7 540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dirty="0">
                          <a:solidFill>
                            <a:srgbClr val="000000"/>
                          </a:solidFill>
                          <a:effectLst/>
                          <a:latin typeface="Calibri"/>
                        </a:rPr>
                        <a:t>8 410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3152770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8. Finance</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49</a:t>
            </a:fld>
            <a:endParaRPr lang="ru-RU"/>
          </a:p>
        </p:txBody>
      </p:sp>
    </p:spTree>
    <p:extLst>
      <p:ext uri="{BB962C8B-B14F-4D97-AF65-F5344CB8AC3E}">
        <p14:creationId xmlns:p14="http://schemas.microsoft.com/office/powerpoint/2010/main" val="1583180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summary </a:t>
            </a:r>
            <a:endParaRPr lang="en-US" b="1" dirty="0"/>
          </a:p>
        </p:txBody>
      </p:sp>
      <p:sp>
        <p:nvSpPr>
          <p:cNvPr id="3" name="Slide Number Placeholder 2"/>
          <p:cNvSpPr>
            <a:spLocks noGrp="1"/>
          </p:cNvSpPr>
          <p:nvPr>
            <p:ph type="sldNum" sz="quarter" idx="12"/>
          </p:nvPr>
        </p:nvSpPr>
        <p:spPr/>
        <p:txBody>
          <a:bodyPr/>
          <a:lstStyle/>
          <a:p>
            <a:fld id="{D7F305DA-160D-498F-B102-A1D8643B4A2C}" type="slidenum">
              <a:rPr lang="ru-RU" smtClean="0"/>
              <a:pPr/>
              <a:t>5</a:t>
            </a:fld>
            <a:endParaRPr lang="ru-RU"/>
          </a:p>
        </p:txBody>
      </p:sp>
      <p:graphicFrame>
        <p:nvGraphicFramePr>
          <p:cNvPr id="10" name="Таблица 9"/>
          <p:cNvGraphicFramePr>
            <a:graphicFrameLocks noGrp="1"/>
          </p:cNvGraphicFramePr>
          <p:nvPr>
            <p:extLst>
              <p:ext uri="{D42A27DB-BD31-4B8C-83A1-F6EECF244321}">
                <p14:modId xmlns:p14="http://schemas.microsoft.com/office/powerpoint/2010/main" val="2522776263"/>
              </p:ext>
            </p:extLst>
          </p:nvPr>
        </p:nvGraphicFramePr>
        <p:xfrm>
          <a:off x="457199" y="774928"/>
          <a:ext cx="8229603" cy="4545840"/>
        </p:xfrm>
        <a:graphic>
          <a:graphicData uri="http://schemas.openxmlformats.org/drawingml/2006/table">
            <a:tbl>
              <a:tblPr/>
              <a:tblGrid>
                <a:gridCol w="3767769">
                  <a:extLst>
                    <a:ext uri="{9D8B030D-6E8A-4147-A177-3AD203B41FA5}">
                      <a16:colId xmlns:a16="http://schemas.microsoft.com/office/drawing/2014/main" val="20000"/>
                    </a:ext>
                  </a:extLst>
                </a:gridCol>
                <a:gridCol w="743639">
                  <a:extLst>
                    <a:ext uri="{9D8B030D-6E8A-4147-A177-3AD203B41FA5}">
                      <a16:colId xmlns:a16="http://schemas.microsoft.com/office/drawing/2014/main" val="20001"/>
                    </a:ext>
                  </a:extLst>
                </a:gridCol>
                <a:gridCol w="743639">
                  <a:extLst>
                    <a:ext uri="{9D8B030D-6E8A-4147-A177-3AD203B41FA5}">
                      <a16:colId xmlns:a16="http://schemas.microsoft.com/office/drawing/2014/main" val="20002"/>
                    </a:ext>
                  </a:extLst>
                </a:gridCol>
                <a:gridCol w="743639">
                  <a:extLst>
                    <a:ext uri="{9D8B030D-6E8A-4147-A177-3AD203B41FA5}">
                      <a16:colId xmlns:a16="http://schemas.microsoft.com/office/drawing/2014/main" val="20003"/>
                    </a:ext>
                  </a:extLst>
                </a:gridCol>
                <a:gridCol w="743639">
                  <a:extLst>
                    <a:ext uri="{9D8B030D-6E8A-4147-A177-3AD203B41FA5}">
                      <a16:colId xmlns:a16="http://schemas.microsoft.com/office/drawing/2014/main" val="20004"/>
                    </a:ext>
                  </a:extLst>
                </a:gridCol>
                <a:gridCol w="743639">
                  <a:extLst>
                    <a:ext uri="{9D8B030D-6E8A-4147-A177-3AD203B41FA5}">
                      <a16:colId xmlns:a16="http://schemas.microsoft.com/office/drawing/2014/main" val="20005"/>
                    </a:ext>
                  </a:extLst>
                </a:gridCol>
                <a:gridCol w="743639">
                  <a:extLst>
                    <a:ext uri="{9D8B030D-6E8A-4147-A177-3AD203B41FA5}">
                      <a16:colId xmlns:a16="http://schemas.microsoft.com/office/drawing/2014/main" val="20006"/>
                    </a:ext>
                  </a:extLst>
                </a:gridCol>
              </a:tblGrid>
              <a:tr h="144000">
                <a:tc>
                  <a:txBody>
                    <a:bodyPr/>
                    <a:lstStyle/>
                    <a:p>
                      <a:pPr algn="l" fontAlgn="b"/>
                      <a:r>
                        <a:rPr lang="en-US" sz="1100" b="1" i="0" u="none" strike="noStrike" dirty="0">
                          <a:solidFill>
                            <a:srgbClr val="000000"/>
                          </a:solidFill>
                          <a:effectLst/>
                          <a:latin typeface="Calibri"/>
                        </a:rPr>
                        <a:t>Investments, </a:t>
                      </a:r>
                      <a:r>
                        <a:rPr lang="en-US" sz="1100" b="1" i="0" u="none" strike="noStrike" dirty="0" err="1">
                          <a:solidFill>
                            <a:srgbClr val="000000"/>
                          </a:solidFill>
                          <a:effectLst/>
                          <a:latin typeface="Calibri"/>
                        </a:rPr>
                        <a:t>thsd</a:t>
                      </a:r>
                      <a:r>
                        <a:rPr lang="en-US" sz="1100" b="1" i="0" u="none" strike="noStrike" dirty="0">
                          <a:solidFill>
                            <a:srgbClr val="000000"/>
                          </a:solidFill>
                          <a:effectLst/>
                          <a:latin typeface="Calibri"/>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144000">
                <a:tc>
                  <a:txBody>
                    <a:bodyPr/>
                    <a:lstStyle/>
                    <a:p>
                      <a:pPr algn="l" fontAlgn="b"/>
                      <a:r>
                        <a:rPr lang="en-US" sz="1100" b="1" i="0" u="none" strike="noStrike">
                          <a:solidFill>
                            <a:srgbClr val="000000"/>
                          </a:solidFill>
                          <a:effectLst/>
                          <a:latin typeface="Calibri"/>
                        </a:rPr>
                        <a:t>Portfolio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1 007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1 946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438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3 455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1"/>
                  </a:ext>
                </a:extLst>
              </a:tr>
              <a:tr h="144000">
                <a:tc>
                  <a:txBody>
                    <a:bodyPr/>
                    <a:lstStyle/>
                    <a:p>
                      <a:pPr algn="l" fontAlgn="b"/>
                      <a:r>
                        <a:rPr lang="en-US" sz="1100" b="1" i="0" u="none" strike="noStrike">
                          <a:solidFill>
                            <a:srgbClr val="000000"/>
                          </a:solidFill>
                          <a:effectLst/>
                          <a:latin typeface="Calibri"/>
                        </a:rPr>
                        <a:t>OPEX and CAPEX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1 208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245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90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1 543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44000">
                <a:tc>
                  <a:txBody>
                    <a:bodyPr/>
                    <a:lstStyle/>
                    <a:p>
                      <a:pPr algn="l" fontAlgn="b"/>
                      <a:r>
                        <a:rPr lang="en-US" sz="1100" b="1" i="0" u="none" strike="noStrike" dirty="0">
                          <a:solidFill>
                            <a:srgbClr val="000000"/>
                          </a:solidFill>
                          <a:effectLst/>
                          <a:latin typeface="Calibri"/>
                        </a:rPr>
                        <a:t>Total </a:t>
                      </a:r>
                      <a:r>
                        <a:rPr lang="en-US" sz="1100" b="1" i="0" u="none" strike="noStrike" dirty="0" smtClean="0">
                          <a:solidFill>
                            <a:srgbClr val="000000"/>
                          </a:solidFill>
                          <a:effectLst/>
                          <a:latin typeface="Calibri"/>
                        </a:rPr>
                        <a:t>investments</a:t>
                      </a:r>
                      <a:endParaRPr lang="en-US" sz="1100" b="1" i="0" u="none" strike="noStrike" dirty="0">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2 215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2 191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529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64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4 998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4400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4"/>
                  </a:ext>
                </a:extLst>
              </a:tr>
              <a:tr h="144000">
                <a:tc>
                  <a:txBody>
                    <a:bodyPr/>
                    <a:lstStyle/>
                    <a:p>
                      <a:pPr algn="l" fontAlgn="b"/>
                      <a:r>
                        <a:rPr lang="en-US" sz="1100" b="1" i="0" u="none" strike="noStrike">
                          <a:solidFill>
                            <a:srgbClr val="000000"/>
                          </a:solidFill>
                          <a:effectLst/>
                          <a:latin typeface="Calibri"/>
                        </a:rPr>
                        <a:t>Volume indicators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44000">
                <a:tc>
                  <a:txBody>
                    <a:bodyPr/>
                    <a:lstStyle/>
                    <a:p>
                      <a:pPr algn="l" fontAlgn="b"/>
                      <a:r>
                        <a:rPr lang="en-US" sz="1100" b="1" i="0" u="none" strike="noStrike">
                          <a:solidFill>
                            <a:srgbClr val="000000"/>
                          </a:solidFill>
                          <a:effectLst/>
                          <a:latin typeface="Calibri"/>
                        </a:rPr>
                        <a:t>Number of loans issued, thsd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351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520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620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1 694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144000">
                <a:tc>
                  <a:txBody>
                    <a:bodyPr/>
                    <a:lstStyle/>
                    <a:p>
                      <a:pPr algn="l" fontAlgn="b"/>
                      <a:r>
                        <a:rPr lang="en-US" sz="1100" b="1" i="0" u="none" strike="noStrike">
                          <a:solidFill>
                            <a:srgbClr val="000000"/>
                          </a:solidFill>
                          <a:effectLst/>
                          <a:latin typeface="Calibri"/>
                        </a:rPr>
                        <a:t>Amount disbursed,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2 484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14 095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28 198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41 569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49 284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135 630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144000">
                <a:tc>
                  <a:txBody>
                    <a:bodyPr/>
                    <a:lstStyle/>
                    <a:p>
                      <a:pPr algn="l" fontAlgn="b"/>
                      <a:r>
                        <a:rPr lang="en-US" sz="1100" b="1" i="0" u="none" strike="noStrike">
                          <a:solidFill>
                            <a:srgbClr val="000000"/>
                          </a:solidFill>
                          <a:effectLst/>
                          <a:latin typeface="Calibri"/>
                        </a:rPr>
                        <a:t>Net portfolio (EoY),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612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2 059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3 634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5 000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5 348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16 652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4400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9"/>
                  </a:ext>
                </a:extLst>
              </a:tr>
              <a:tr h="144000">
                <a:tc>
                  <a:txBody>
                    <a:bodyPr/>
                    <a:lstStyle/>
                    <a:p>
                      <a:pPr algn="l" fontAlgn="b"/>
                      <a:r>
                        <a:rPr lang="en-US" sz="1100" b="1" i="0" u="none" strike="noStrike">
                          <a:solidFill>
                            <a:srgbClr val="000000"/>
                          </a:solidFill>
                          <a:effectLst/>
                          <a:latin typeface="Calibri"/>
                        </a:rPr>
                        <a:t>P&amp;L, thsd USD</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44000">
                <a:tc>
                  <a:txBody>
                    <a:bodyPr/>
                    <a:lstStyle/>
                    <a:p>
                      <a:pPr algn="l" fontAlgn="b"/>
                      <a:r>
                        <a:rPr lang="en-US" sz="1100" b="1" i="0" u="none" strike="noStrike">
                          <a:solidFill>
                            <a:srgbClr val="000000"/>
                          </a:solidFill>
                          <a:effectLst/>
                          <a:latin typeface="Calibri"/>
                        </a:rPr>
                        <a:t>Revenue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626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4 517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9 871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15 179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18 603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48 797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44000">
                <a:tc>
                  <a:txBody>
                    <a:bodyPr/>
                    <a:lstStyle/>
                    <a:p>
                      <a:pPr algn="l" fontAlgn="b"/>
                      <a:r>
                        <a:rPr lang="en-US" sz="1100" b="1" i="0" u="none" strike="noStrike" dirty="0">
                          <a:solidFill>
                            <a:srgbClr val="000000"/>
                          </a:solidFill>
                          <a:effectLst/>
                          <a:latin typeface="Calibri"/>
                        </a:rPr>
                        <a:t>Provisions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-543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-2 703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-4 965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-6 636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-7 914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-22 762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44000">
                <a:tc>
                  <a:txBody>
                    <a:bodyPr/>
                    <a:lstStyle/>
                    <a:p>
                      <a:pPr algn="l" fontAlgn="b"/>
                      <a:r>
                        <a:rPr lang="en-US" sz="1100" b="1" i="0" u="none" strike="noStrike">
                          <a:solidFill>
                            <a:srgbClr val="000000"/>
                          </a:solidFill>
                          <a:effectLst/>
                          <a:latin typeface="Calibri"/>
                        </a:rPr>
                        <a:t>Variable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-510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-1 272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-2 337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-3 400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-3 979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-11 498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44000">
                <a:tc>
                  <a:txBody>
                    <a:bodyPr/>
                    <a:lstStyle/>
                    <a:p>
                      <a:pPr algn="l" fontAlgn="b"/>
                      <a:r>
                        <a:rPr lang="en-US" sz="1100" b="0" i="0" u="none" strike="noStrike" dirty="0">
                          <a:solidFill>
                            <a:srgbClr val="000000"/>
                          </a:solidFill>
                          <a:effectLst/>
                          <a:latin typeface="Calibri"/>
                        </a:rPr>
                        <a:t>    Marketing acquisition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-369</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-608</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-1 112</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-1 577</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-1 775</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-5 441</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4"/>
                  </a:ext>
                </a:extLst>
              </a:tr>
              <a:tr h="144000">
                <a:tc>
                  <a:txBody>
                    <a:bodyPr/>
                    <a:lstStyle/>
                    <a:p>
                      <a:pPr algn="l" fontAlgn="b"/>
                      <a:r>
                        <a:rPr lang="en-US" sz="1100" b="0" i="0" u="none" strike="noStrike" dirty="0">
                          <a:solidFill>
                            <a:srgbClr val="000000"/>
                          </a:solidFill>
                          <a:effectLst/>
                          <a:latin typeface="Calibri"/>
                        </a:rPr>
                        <a:t>    Salary (variable part)</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-94</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-340</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-548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-781</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-927</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-2 690</a:t>
                      </a:r>
                    </a:p>
                  </a:txBody>
                  <a:tcPr marL="18000" marR="18000" marT="3600" marB="3600" anchor="b">
                    <a:lnL>
                      <a:noFill/>
                    </a:lnL>
                    <a:lnR>
                      <a:noFill/>
                    </a:lnR>
                    <a:lnT>
                      <a:noFill/>
                    </a:lnT>
                    <a:lnB>
                      <a:noFill/>
                    </a:lnB>
                  </a:tcPr>
                </a:tc>
                <a:extLst>
                  <a:ext uri="{0D108BD9-81ED-4DB2-BD59-A6C34878D82A}">
                    <a16:rowId xmlns:a16="http://schemas.microsoft.com/office/drawing/2014/main" val="10015"/>
                  </a:ext>
                </a:extLst>
              </a:tr>
              <a:tr h="144000">
                <a:tc>
                  <a:txBody>
                    <a:bodyPr/>
                    <a:lstStyle/>
                    <a:p>
                      <a:pPr algn="l" fontAlgn="b"/>
                      <a:r>
                        <a:rPr lang="en-US" sz="1100" b="0" i="0" u="none" strike="noStrike" dirty="0">
                          <a:solidFill>
                            <a:srgbClr val="000000"/>
                          </a:solidFill>
                          <a:effectLst/>
                          <a:latin typeface="Calibri"/>
                        </a:rPr>
                        <a:t>    Other variable costs</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-40</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-199</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-359</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-530</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-631</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-1 759</a:t>
                      </a:r>
                    </a:p>
                  </a:txBody>
                  <a:tcPr marL="18000" marR="18000" marT="3600" marB="3600" anchor="b">
                    <a:lnL>
                      <a:noFill/>
                    </a:lnL>
                    <a:lnR>
                      <a:noFill/>
                    </a:lnR>
                    <a:lnT>
                      <a:noFill/>
                    </a:lnT>
                    <a:lnB>
                      <a:noFill/>
                    </a:lnB>
                  </a:tcPr>
                </a:tc>
                <a:extLst>
                  <a:ext uri="{0D108BD9-81ED-4DB2-BD59-A6C34878D82A}">
                    <a16:rowId xmlns:a16="http://schemas.microsoft.com/office/drawing/2014/main" val="10016"/>
                  </a:ext>
                </a:extLst>
              </a:tr>
              <a:tr h="144000">
                <a:tc>
                  <a:txBody>
                    <a:bodyPr/>
                    <a:lstStyle/>
                    <a:p>
                      <a:pPr algn="l" fontAlgn="b"/>
                      <a:r>
                        <a:rPr lang="en-US" sz="1100" b="0" i="0" u="none" strike="noStrike" dirty="0">
                          <a:solidFill>
                            <a:srgbClr val="000000"/>
                          </a:solidFill>
                          <a:effectLst/>
                          <a:latin typeface="Calibri"/>
                        </a:rPr>
                        <a:t>    VAT</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-7</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-126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-318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-512</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-645</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-1 608</a:t>
                      </a:r>
                    </a:p>
                  </a:txBody>
                  <a:tcPr marL="18000" marR="18000" marT="3600" marB="3600" anchor="b">
                    <a:lnL>
                      <a:noFill/>
                    </a:lnL>
                    <a:lnR>
                      <a:noFill/>
                    </a:lnR>
                    <a:lnT>
                      <a:noFill/>
                    </a:lnT>
                    <a:lnB>
                      <a:noFill/>
                    </a:lnB>
                  </a:tcPr>
                </a:tc>
                <a:extLst>
                  <a:ext uri="{0D108BD9-81ED-4DB2-BD59-A6C34878D82A}">
                    <a16:rowId xmlns:a16="http://schemas.microsoft.com/office/drawing/2014/main" val="10017"/>
                  </a:ext>
                </a:extLst>
              </a:tr>
              <a:tr h="144000">
                <a:tc>
                  <a:txBody>
                    <a:bodyPr/>
                    <a:lstStyle/>
                    <a:p>
                      <a:pPr algn="l" fontAlgn="b"/>
                      <a:r>
                        <a:rPr lang="en-US" sz="1100" b="1" i="0" u="none" strike="noStrike" dirty="0">
                          <a:solidFill>
                            <a:srgbClr val="000000"/>
                          </a:solidFill>
                          <a:effectLst/>
                          <a:latin typeface="Calibri"/>
                        </a:rPr>
                        <a:t>Fixed costs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-956</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-1 069</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-1 004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-1 127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-1 170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a:rPr>
                        <a:t>-5 327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44000">
                <a:tc>
                  <a:txBody>
                    <a:bodyPr/>
                    <a:lstStyle/>
                    <a:p>
                      <a:pPr algn="l" fontAlgn="b"/>
                      <a:r>
                        <a:rPr lang="en-US" sz="1100" b="0" i="0" u="none" strike="noStrike" dirty="0">
                          <a:solidFill>
                            <a:srgbClr val="000000"/>
                          </a:solidFill>
                          <a:effectLst/>
                          <a:latin typeface="Calibri"/>
                        </a:rPr>
                        <a:t>    Salary (fixed part)</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-682</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-701</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-588</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-713</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-793</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-3 476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9"/>
                  </a:ext>
                </a:extLst>
              </a:tr>
              <a:tr h="144000">
                <a:tc>
                  <a:txBody>
                    <a:bodyPr/>
                    <a:lstStyle/>
                    <a:p>
                      <a:pPr algn="l" fontAlgn="b"/>
                      <a:r>
                        <a:rPr lang="en-US" sz="1100" b="0" i="0" u="none" strike="noStrike" dirty="0">
                          <a:solidFill>
                            <a:srgbClr val="000000"/>
                          </a:solidFill>
                          <a:effectLst/>
                          <a:latin typeface="Calibri"/>
                        </a:rPr>
                        <a:t>    Other G&amp;A expenses</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-275</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-369</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-416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-414</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-377</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-1 851</a:t>
                      </a:r>
                    </a:p>
                  </a:txBody>
                  <a:tcPr marL="18000" marR="18000" marT="3600" marB="3600" anchor="b">
                    <a:lnL>
                      <a:noFill/>
                    </a:lnL>
                    <a:lnR>
                      <a:noFill/>
                    </a:lnR>
                    <a:lnT>
                      <a:noFill/>
                    </a:lnT>
                    <a:lnB>
                      <a:noFill/>
                    </a:lnB>
                  </a:tcPr>
                </a:tc>
                <a:extLst>
                  <a:ext uri="{0D108BD9-81ED-4DB2-BD59-A6C34878D82A}">
                    <a16:rowId xmlns:a16="http://schemas.microsoft.com/office/drawing/2014/main" val="10020"/>
                  </a:ext>
                </a:extLst>
              </a:tr>
              <a:tr h="144000">
                <a:tc>
                  <a:txBody>
                    <a:bodyPr/>
                    <a:lstStyle/>
                    <a:p>
                      <a:pPr algn="l" fontAlgn="b"/>
                      <a:r>
                        <a:rPr lang="en-US" sz="1100" b="1" i="0" u="none" strike="noStrike">
                          <a:solidFill>
                            <a:srgbClr val="000000"/>
                          </a:solidFill>
                          <a:effectLst/>
                          <a:latin typeface="Calibri"/>
                        </a:rPr>
                        <a:t>One-off expenses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-126</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1"/>
                  </a:ext>
                </a:extLst>
              </a:tr>
              <a:tr h="144000">
                <a:tc>
                  <a:txBody>
                    <a:bodyPr/>
                    <a:lstStyle/>
                    <a:p>
                      <a:pPr algn="l" fontAlgn="b"/>
                      <a:r>
                        <a:rPr lang="en-US" sz="1100" b="1" i="0" u="none" strike="noStrike" dirty="0">
                          <a:solidFill>
                            <a:srgbClr val="000000"/>
                          </a:solidFill>
                          <a:effectLst/>
                          <a:latin typeface="Calibri"/>
                        </a:rPr>
                        <a:t>Net profit before taxes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dirty="0">
                          <a:solidFill>
                            <a:srgbClr val="000000"/>
                          </a:solidFill>
                          <a:effectLst/>
                          <a:latin typeface="Calibri"/>
                        </a:rPr>
                        <a:t>-1 441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dirty="0">
                          <a:solidFill>
                            <a:srgbClr val="000000"/>
                          </a:solidFill>
                          <a:effectLst/>
                          <a:latin typeface="Calibri"/>
                        </a:rPr>
                        <a:t>-545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dirty="0">
                          <a:solidFill>
                            <a:srgbClr val="000000"/>
                          </a:solidFill>
                          <a:effectLst/>
                          <a:latin typeface="Calibri"/>
                        </a:rPr>
                        <a:t>1 548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3 999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dirty="0">
                          <a:solidFill>
                            <a:srgbClr val="000000"/>
                          </a:solidFill>
                          <a:effectLst/>
                          <a:latin typeface="Calibri"/>
                        </a:rPr>
                        <a:t>5 523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9 084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2"/>
                  </a:ext>
                </a:extLst>
              </a:tr>
              <a:tr h="144000">
                <a:tc>
                  <a:txBody>
                    <a:bodyPr/>
                    <a:lstStyle/>
                    <a:p>
                      <a:pPr algn="l" fontAlgn="b"/>
                      <a:r>
                        <a:rPr lang="en-US" sz="1100" b="1" i="0" u="none" strike="noStrike">
                          <a:solidFill>
                            <a:srgbClr val="000000"/>
                          </a:solidFill>
                          <a:effectLst/>
                          <a:latin typeface="Calibri"/>
                        </a:rPr>
                        <a:t>Terminal value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dirty="0">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dirty="0">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25 063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3"/>
                  </a:ext>
                </a:extLst>
              </a:tr>
              <a:tr h="144000">
                <a:tc>
                  <a:txBody>
                    <a:bodyPr/>
                    <a:lstStyle/>
                    <a:p>
                      <a:pPr algn="l" fontAlgn="b"/>
                      <a:r>
                        <a:rPr lang="en-US" sz="1100" b="1" i="0" u="none" strike="noStrike">
                          <a:solidFill>
                            <a:srgbClr val="000000"/>
                          </a:solidFill>
                          <a:effectLst/>
                          <a:latin typeface="Calibri"/>
                        </a:rPr>
                        <a:t>ROE (annualized)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61%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4"/>
                  </a:ext>
                </a:extLst>
              </a:tr>
              <a:tr h="144000">
                <a:tc>
                  <a:txBody>
                    <a:bodyPr/>
                    <a:lstStyle/>
                    <a:p>
                      <a:pPr algn="l" fontAlgn="b"/>
                      <a:r>
                        <a:rPr lang="en-US" sz="1100" b="1" i="0" u="none" strike="noStrike">
                          <a:solidFill>
                            <a:srgbClr val="000000"/>
                          </a:solidFill>
                          <a:effectLst/>
                          <a:latin typeface="Calibri"/>
                        </a:rPr>
                        <a:t>ROAA (yearly)</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-235%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54%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80%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dirty="0">
                          <a:solidFill>
                            <a:srgbClr val="000000"/>
                          </a:solidFill>
                          <a:effectLst/>
                          <a:latin typeface="Calibri"/>
                        </a:rPr>
                        <a:t>51%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5"/>
                  </a:ext>
                </a:extLst>
              </a:tr>
            </a:tbl>
          </a:graphicData>
        </a:graphic>
      </p:graphicFrame>
      <p:sp>
        <p:nvSpPr>
          <p:cNvPr id="11" name="TextBox 10"/>
          <p:cNvSpPr txBox="1"/>
          <p:nvPr/>
        </p:nvSpPr>
        <p:spPr>
          <a:xfrm>
            <a:off x="467544" y="5445224"/>
            <a:ext cx="8208912" cy="1015663"/>
          </a:xfrm>
          <a:prstGeom prst="rect">
            <a:avLst/>
          </a:prstGeom>
          <a:solidFill>
            <a:schemeClr val="accent1">
              <a:lumMod val="20000"/>
              <a:lumOff val="80000"/>
            </a:schemeClr>
          </a:solidFill>
          <a:ln>
            <a:solidFill>
              <a:schemeClr val="accent1"/>
            </a:solidFill>
          </a:ln>
        </p:spPr>
        <p:txBody>
          <a:bodyPr wrap="square" rtlCol="0">
            <a:spAutoFit/>
          </a:bodyPr>
          <a:lstStyle/>
          <a:p>
            <a:r>
              <a:rPr lang="en-US" sz="1000" dirty="0"/>
              <a:t>Break-even period – </a:t>
            </a:r>
            <a:r>
              <a:rPr lang="ru-RU" sz="1000" dirty="0"/>
              <a:t>21</a:t>
            </a:r>
            <a:r>
              <a:rPr lang="en-US" sz="1000" dirty="0"/>
              <a:t> months</a:t>
            </a:r>
          </a:p>
          <a:p>
            <a:r>
              <a:rPr lang="en-US" sz="1000" dirty="0"/>
              <a:t>Self-capitalization period – </a:t>
            </a:r>
            <a:r>
              <a:rPr lang="ru-RU" sz="1000" dirty="0"/>
              <a:t>29</a:t>
            </a:r>
            <a:r>
              <a:rPr lang="en-US" sz="1000" dirty="0"/>
              <a:t> months</a:t>
            </a:r>
          </a:p>
          <a:p>
            <a:r>
              <a:rPr lang="en-US" sz="1000" dirty="0"/>
              <a:t>Payback period – </a:t>
            </a:r>
            <a:r>
              <a:rPr lang="ru-RU" sz="1000" dirty="0"/>
              <a:t>58</a:t>
            </a:r>
            <a:r>
              <a:rPr lang="en-US" sz="1000" dirty="0"/>
              <a:t> months</a:t>
            </a:r>
            <a:endParaRPr lang="ru-RU" sz="1000" dirty="0"/>
          </a:p>
          <a:p>
            <a:r>
              <a:rPr lang="en-US" sz="1000" dirty="0"/>
              <a:t>Total investments </a:t>
            </a:r>
            <a:r>
              <a:rPr lang="en-US" sz="1000" dirty="0" smtClean="0"/>
              <a:t>– </a:t>
            </a:r>
            <a:r>
              <a:rPr lang="en-US" sz="1000" dirty="0"/>
              <a:t>$</a:t>
            </a:r>
            <a:r>
              <a:rPr lang="ru-RU" sz="1000" dirty="0"/>
              <a:t>5</a:t>
            </a:r>
            <a:r>
              <a:rPr lang="en-US" sz="1000" dirty="0"/>
              <a:t>,</a:t>
            </a:r>
            <a:r>
              <a:rPr lang="ru-RU" sz="1000" dirty="0"/>
              <a:t>0</a:t>
            </a:r>
            <a:r>
              <a:rPr lang="en-US" sz="1000" dirty="0"/>
              <a:t>M</a:t>
            </a:r>
          </a:p>
          <a:p>
            <a:r>
              <a:rPr lang="en-US" sz="1000" dirty="0" err="1"/>
              <a:t>Unoptimized</a:t>
            </a:r>
            <a:r>
              <a:rPr lang="en-US" sz="1000" dirty="0"/>
              <a:t> Yr5 corporate tax – $</a:t>
            </a:r>
            <a:r>
              <a:rPr lang="ru-RU" sz="1000" dirty="0"/>
              <a:t>1</a:t>
            </a:r>
            <a:r>
              <a:rPr lang="en-US" sz="1000" dirty="0"/>
              <a:t>,</a:t>
            </a:r>
            <a:r>
              <a:rPr lang="ru-RU" sz="1000" dirty="0"/>
              <a:t>4</a:t>
            </a:r>
            <a:r>
              <a:rPr lang="en-US" sz="1000" dirty="0"/>
              <a:t>M</a:t>
            </a:r>
            <a:endParaRPr lang="ru-RU" sz="1000" dirty="0"/>
          </a:p>
          <a:p>
            <a:r>
              <a:rPr lang="en-US" sz="1000" dirty="0"/>
              <a:t>Terminal Value – $25,1M (Gordon growth model with discount factor 15% and growth rate 0%)</a:t>
            </a:r>
            <a:endParaRPr lang="ru-RU" sz="1000" dirty="0"/>
          </a:p>
        </p:txBody>
      </p:sp>
    </p:spTree>
    <p:extLst>
      <p:ext uri="{BB962C8B-B14F-4D97-AF65-F5344CB8AC3E}">
        <p14:creationId xmlns:p14="http://schemas.microsoft.com/office/powerpoint/2010/main" val="1497119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393" y="3507358"/>
            <a:ext cx="4572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 y="3501008"/>
            <a:ext cx="4572000"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p:txBody>
          <a:bodyPr/>
          <a:lstStyle/>
          <a:p>
            <a:r>
              <a:rPr lang="en-US" dirty="0"/>
              <a:t>Financial model assumptions</a:t>
            </a:r>
            <a:endParaRPr lang="ru-RU" dirty="0"/>
          </a:p>
        </p:txBody>
      </p:sp>
      <p:sp>
        <p:nvSpPr>
          <p:cNvPr id="3" name="Номер слайда 2"/>
          <p:cNvSpPr>
            <a:spLocks noGrp="1"/>
          </p:cNvSpPr>
          <p:nvPr>
            <p:ph type="sldNum" sz="quarter" idx="12"/>
          </p:nvPr>
        </p:nvSpPr>
        <p:spPr/>
        <p:txBody>
          <a:bodyPr/>
          <a:lstStyle/>
          <a:p>
            <a:fld id="{D7F305DA-160D-498F-B102-A1D8643B4A2C}" type="slidenum">
              <a:rPr lang="ru-RU" smtClean="0"/>
              <a:pPr/>
              <a:t>50</a:t>
            </a:fld>
            <a:endParaRPr lang="ru-RU"/>
          </a:p>
        </p:txBody>
      </p:sp>
      <p:graphicFrame>
        <p:nvGraphicFramePr>
          <p:cNvPr id="4" name="Table 8"/>
          <p:cNvGraphicFramePr>
            <a:graphicFrameLocks noGrp="1"/>
          </p:cNvGraphicFramePr>
          <p:nvPr>
            <p:extLst>
              <p:ext uri="{D42A27DB-BD31-4B8C-83A1-F6EECF244321}">
                <p14:modId xmlns:p14="http://schemas.microsoft.com/office/powerpoint/2010/main" val="737578954"/>
              </p:ext>
            </p:extLst>
          </p:nvPr>
        </p:nvGraphicFramePr>
        <p:xfrm>
          <a:off x="4572000" y="766781"/>
          <a:ext cx="4176000" cy="1180800"/>
        </p:xfrm>
        <a:graphic>
          <a:graphicData uri="http://schemas.openxmlformats.org/drawingml/2006/table">
            <a:tbl>
              <a:tblPr/>
              <a:tblGrid>
                <a:gridCol w="3467703">
                  <a:extLst>
                    <a:ext uri="{9D8B030D-6E8A-4147-A177-3AD203B41FA5}">
                      <a16:colId xmlns:a16="http://schemas.microsoft.com/office/drawing/2014/main" val="3166992397"/>
                    </a:ext>
                  </a:extLst>
                </a:gridCol>
                <a:gridCol w="708297">
                  <a:extLst>
                    <a:ext uri="{9D8B030D-6E8A-4147-A177-3AD203B41FA5}">
                      <a16:colId xmlns:a16="http://schemas.microsoft.com/office/drawing/2014/main" val="2901532990"/>
                    </a:ext>
                  </a:extLst>
                </a:gridCol>
              </a:tblGrid>
              <a:tr h="370800">
                <a:tc>
                  <a:txBody>
                    <a:bodyPr/>
                    <a:lstStyle/>
                    <a:p>
                      <a:pPr algn="ctr" fontAlgn="b"/>
                      <a:r>
                        <a:rPr lang="en-US" sz="1100" b="1" i="0" u="none" strike="noStrike" dirty="0">
                          <a:solidFill>
                            <a:srgbClr val="000000"/>
                          </a:solidFill>
                          <a:effectLst/>
                          <a:latin typeface="Calibri" panose="020F0502020204030204" pitchFamily="34" charset="0"/>
                        </a:rPr>
                        <a:t>Product parameters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a:solidFill>
                            <a:srgbClr val="000000"/>
                          </a:solidFill>
                          <a:effectLst/>
                          <a:latin typeface="Calibri" panose="020F0502020204030204" pitchFamily="34" charset="0"/>
                        </a:rPr>
                        <a:t>Value</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8385042"/>
                  </a:ext>
                </a:extLst>
              </a:tr>
              <a:tr h="270000">
                <a:tc>
                  <a:txBody>
                    <a:bodyPr/>
                    <a:lstStyle/>
                    <a:p>
                      <a:pPr algn="l" fontAlgn="b"/>
                      <a:r>
                        <a:rPr lang="en-US" sz="1100" b="0" i="0" u="none" strike="noStrike" dirty="0">
                          <a:solidFill>
                            <a:srgbClr val="000000"/>
                          </a:solidFill>
                          <a:effectLst/>
                          <a:latin typeface="Calibri" panose="020F0502020204030204" pitchFamily="34" charset="0"/>
                        </a:rPr>
                        <a:t>Normal interest rate, per day</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5052736"/>
                  </a:ext>
                </a:extLst>
              </a:tr>
              <a:tr h="270000">
                <a:tc>
                  <a:txBody>
                    <a:bodyPr/>
                    <a:lstStyle/>
                    <a:p>
                      <a:pPr algn="l" fontAlgn="b"/>
                      <a:r>
                        <a:rPr lang="en-US" sz="1100" b="0" i="0" u="none" strike="noStrike" dirty="0">
                          <a:solidFill>
                            <a:srgbClr val="000000"/>
                          </a:solidFill>
                          <a:effectLst/>
                          <a:latin typeface="Calibri" panose="020F0502020204030204" pitchFamily="34" charset="0"/>
                        </a:rPr>
                        <a:t>Late penalty interest rate, per day</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5979"/>
                  </a:ext>
                </a:extLst>
              </a:tr>
              <a:tr h="270000">
                <a:tc>
                  <a:txBody>
                    <a:bodyPr/>
                    <a:lstStyle/>
                    <a:p>
                      <a:pPr algn="l" fontAlgn="b"/>
                      <a:r>
                        <a:rPr lang="en-US" sz="1100" b="0" i="0" u="none" strike="noStrike" dirty="0">
                          <a:solidFill>
                            <a:srgbClr val="000000"/>
                          </a:solidFill>
                          <a:effectLst/>
                          <a:latin typeface="Calibri" panose="020F0502020204030204" pitchFamily="34" charset="0"/>
                        </a:rPr>
                        <a:t>Late payment fee, USD</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10454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88988419"/>
              </p:ext>
            </p:extLst>
          </p:nvPr>
        </p:nvGraphicFramePr>
        <p:xfrm>
          <a:off x="137743" y="2125602"/>
          <a:ext cx="4176000" cy="422520"/>
        </p:xfrm>
        <a:graphic>
          <a:graphicData uri="http://schemas.openxmlformats.org/drawingml/2006/table">
            <a:tbl>
              <a:tblPr/>
              <a:tblGrid>
                <a:gridCol w="1115725">
                  <a:extLst>
                    <a:ext uri="{9D8B030D-6E8A-4147-A177-3AD203B41FA5}">
                      <a16:colId xmlns:a16="http://schemas.microsoft.com/office/drawing/2014/main" val="2677595058"/>
                    </a:ext>
                  </a:extLst>
                </a:gridCol>
                <a:gridCol w="612055">
                  <a:extLst>
                    <a:ext uri="{9D8B030D-6E8A-4147-A177-3AD203B41FA5}">
                      <a16:colId xmlns:a16="http://schemas.microsoft.com/office/drawing/2014/main" val="2857368859"/>
                    </a:ext>
                  </a:extLst>
                </a:gridCol>
                <a:gridCol w="612055">
                  <a:extLst>
                    <a:ext uri="{9D8B030D-6E8A-4147-A177-3AD203B41FA5}">
                      <a16:colId xmlns:a16="http://schemas.microsoft.com/office/drawing/2014/main" val="1839830640"/>
                    </a:ext>
                  </a:extLst>
                </a:gridCol>
                <a:gridCol w="612055">
                  <a:extLst>
                    <a:ext uri="{9D8B030D-6E8A-4147-A177-3AD203B41FA5}">
                      <a16:colId xmlns:a16="http://schemas.microsoft.com/office/drawing/2014/main" val="2964729291"/>
                    </a:ext>
                  </a:extLst>
                </a:gridCol>
                <a:gridCol w="612055">
                  <a:extLst>
                    <a:ext uri="{9D8B030D-6E8A-4147-A177-3AD203B41FA5}">
                      <a16:colId xmlns:a16="http://schemas.microsoft.com/office/drawing/2014/main" val="2298094237"/>
                    </a:ext>
                  </a:extLst>
                </a:gridCol>
                <a:gridCol w="612055">
                  <a:extLst>
                    <a:ext uri="{9D8B030D-6E8A-4147-A177-3AD203B41FA5}">
                      <a16:colId xmlns:a16="http://schemas.microsoft.com/office/drawing/2014/main" val="69746267"/>
                    </a:ext>
                  </a:extLst>
                </a:gridCol>
              </a:tblGrid>
              <a:tr h="190500">
                <a:tc>
                  <a:txBody>
                    <a:bodyPr/>
                    <a:lstStyle/>
                    <a:p>
                      <a:pPr algn="l" fontAlgn="b"/>
                      <a:r>
                        <a:rPr lang="en-US" sz="1100" b="1" i="0" u="none" strike="noStrike" dirty="0">
                          <a:solidFill>
                            <a:srgbClr val="000000"/>
                          </a:solidFill>
                          <a:effectLst/>
                          <a:latin typeface="Calibri" panose="020F0502020204030204" pitchFamily="34" charset="0"/>
                        </a:rPr>
                        <a:t>Year of project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580357553"/>
                  </a:ext>
                </a:extLst>
              </a:tr>
              <a:tr h="203200">
                <a:tc>
                  <a:txBody>
                    <a:bodyPr/>
                    <a:lstStyle/>
                    <a:p>
                      <a:pPr algn="l" fontAlgn="b"/>
                      <a:r>
                        <a:rPr lang="en-US" sz="1100" b="0" i="0" u="none" strike="noStrike" dirty="0">
                          <a:solidFill>
                            <a:srgbClr val="000000"/>
                          </a:solidFill>
                          <a:effectLst/>
                          <a:latin typeface="Calibri" panose="020F0502020204030204" pitchFamily="34" charset="0"/>
                        </a:rPr>
                        <a:t>MAC, USD per loan</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8706897"/>
                  </a:ext>
                </a:extLst>
              </a:tr>
            </a:tbl>
          </a:graphicData>
        </a:graphic>
      </p:graphicFrame>
      <p:graphicFrame>
        <p:nvGraphicFramePr>
          <p:cNvPr id="6" name="Table 6"/>
          <p:cNvGraphicFramePr>
            <a:graphicFrameLocks noGrp="1"/>
          </p:cNvGraphicFramePr>
          <p:nvPr>
            <p:extLst>
              <p:ext uri="{D42A27DB-BD31-4B8C-83A1-F6EECF244321}">
                <p14:modId xmlns:p14="http://schemas.microsoft.com/office/powerpoint/2010/main" val="852912244"/>
              </p:ext>
            </p:extLst>
          </p:nvPr>
        </p:nvGraphicFramePr>
        <p:xfrm>
          <a:off x="135366" y="766782"/>
          <a:ext cx="4176001" cy="1185840"/>
        </p:xfrm>
        <a:graphic>
          <a:graphicData uri="http://schemas.openxmlformats.org/drawingml/2006/table">
            <a:tbl>
              <a:tblPr/>
              <a:tblGrid>
                <a:gridCol w="1625230">
                  <a:extLst>
                    <a:ext uri="{9D8B030D-6E8A-4147-A177-3AD203B41FA5}">
                      <a16:colId xmlns:a16="http://schemas.microsoft.com/office/drawing/2014/main" val="4139805946"/>
                    </a:ext>
                  </a:extLst>
                </a:gridCol>
                <a:gridCol w="850257">
                  <a:extLst>
                    <a:ext uri="{9D8B030D-6E8A-4147-A177-3AD203B41FA5}">
                      <a16:colId xmlns:a16="http://schemas.microsoft.com/office/drawing/2014/main" val="3658677688"/>
                    </a:ext>
                  </a:extLst>
                </a:gridCol>
                <a:gridCol w="850257">
                  <a:extLst>
                    <a:ext uri="{9D8B030D-6E8A-4147-A177-3AD203B41FA5}">
                      <a16:colId xmlns:a16="http://schemas.microsoft.com/office/drawing/2014/main" val="3150603150"/>
                    </a:ext>
                  </a:extLst>
                </a:gridCol>
                <a:gridCol w="850257">
                  <a:extLst>
                    <a:ext uri="{9D8B030D-6E8A-4147-A177-3AD203B41FA5}">
                      <a16:colId xmlns:a16="http://schemas.microsoft.com/office/drawing/2014/main" val="2340764695"/>
                    </a:ext>
                  </a:extLst>
                </a:gridCol>
              </a:tblGrid>
              <a:tr h="216000">
                <a:tc>
                  <a:txBody>
                    <a:bodyPr/>
                    <a:lstStyle/>
                    <a:p>
                      <a:pPr algn="ctr" fontAlgn="b"/>
                      <a:r>
                        <a:rPr lang="en-US" sz="1100" b="1" i="0" u="none" strike="noStrike" dirty="0">
                          <a:solidFill>
                            <a:srgbClr val="000000"/>
                          </a:solidFill>
                          <a:effectLst/>
                          <a:latin typeface="Calibri" panose="020F0502020204030204" pitchFamily="34" charset="0"/>
                        </a:rPr>
                        <a:t>Loan type</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err="1">
                          <a:solidFill>
                            <a:srgbClr val="000000"/>
                          </a:solidFill>
                          <a:effectLst/>
                          <a:latin typeface="Calibri" panose="020F0502020204030204" pitchFamily="34" charset="0"/>
                        </a:rPr>
                        <a:t>Avg</a:t>
                      </a:r>
                      <a:r>
                        <a:rPr lang="en-US" sz="1100" b="1" i="0" u="none" strike="noStrike" dirty="0">
                          <a:solidFill>
                            <a:srgbClr val="000000"/>
                          </a:solidFill>
                          <a:effectLst/>
                          <a:latin typeface="Calibri" panose="020F0502020204030204" pitchFamily="34" charset="0"/>
                        </a:rPr>
                        <a:t> term, days</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err="1">
                          <a:solidFill>
                            <a:srgbClr val="000000"/>
                          </a:solidFill>
                          <a:effectLst/>
                          <a:latin typeface="Calibri" panose="020F0502020204030204" pitchFamily="34" charset="0"/>
                        </a:rPr>
                        <a:t>Avg</a:t>
                      </a:r>
                      <a:r>
                        <a:rPr lang="en-US" sz="1100" b="1" i="0" u="none" strike="noStrike" dirty="0">
                          <a:solidFill>
                            <a:srgbClr val="000000"/>
                          </a:solidFill>
                          <a:effectLst/>
                          <a:latin typeface="Calibri" panose="020F0502020204030204" pitchFamily="34" charset="0"/>
                        </a:rPr>
                        <a:t> ticket, USD</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a:solidFill>
                            <a:srgbClr val="000000"/>
                          </a:solidFill>
                          <a:effectLst/>
                          <a:latin typeface="Calibri" panose="020F0502020204030204" pitchFamily="34" charset="0"/>
                        </a:rPr>
                        <a:t>Losses,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908483348"/>
                  </a:ext>
                </a:extLst>
              </a:tr>
              <a:tr h="190500">
                <a:tc>
                  <a:txBody>
                    <a:bodyPr/>
                    <a:lstStyle/>
                    <a:p>
                      <a:pPr algn="l" fontAlgn="b"/>
                      <a:r>
                        <a:rPr lang="en-US" sz="1100" b="0" i="0" u="none" strike="noStrike" dirty="0">
                          <a:solidFill>
                            <a:srgbClr val="000000"/>
                          </a:solidFill>
                          <a:effectLst/>
                          <a:latin typeface="Calibri" panose="020F0502020204030204" pitchFamily="34" charset="0"/>
                        </a:rPr>
                        <a:t>New</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85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9830375"/>
                  </a:ext>
                </a:extLst>
              </a:tr>
              <a:tr h="190500">
                <a:tc>
                  <a:txBody>
                    <a:bodyPr/>
                    <a:lstStyle/>
                    <a:p>
                      <a:pPr algn="l" fontAlgn="b"/>
                      <a:r>
                        <a:rPr lang="en-US" sz="1100" b="0" i="0" u="none" strike="noStrike">
                          <a:solidFill>
                            <a:srgbClr val="000000"/>
                          </a:solidFill>
                          <a:effectLst/>
                          <a:latin typeface="Calibri" panose="020F0502020204030204" pitchFamily="34" charset="0"/>
                        </a:rPr>
                        <a:t>Repeat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125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2950556"/>
                  </a:ext>
                </a:extLst>
              </a:tr>
              <a:tr h="190500">
                <a:tc>
                  <a:txBody>
                    <a:bodyPr/>
                    <a:lstStyle/>
                    <a:p>
                      <a:pPr algn="l" fontAlgn="b"/>
                      <a:r>
                        <a:rPr lang="en-US" sz="1100" b="0" i="0" u="none" strike="noStrike">
                          <a:solidFill>
                            <a:srgbClr val="000000"/>
                          </a:solidFill>
                          <a:effectLst/>
                          <a:latin typeface="Calibri" panose="020F0502020204030204" pitchFamily="34" charset="0"/>
                        </a:rPr>
                        <a:t>Prolongation new</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85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6399750"/>
                  </a:ext>
                </a:extLst>
              </a:tr>
              <a:tr h="190500">
                <a:tc>
                  <a:txBody>
                    <a:bodyPr/>
                    <a:lstStyle/>
                    <a:p>
                      <a:pPr algn="l" fontAlgn="b"/>
                      <a:r>
                        <a:rPr lang="en-US" sz="1100" b="0" i="0" u="none" strike="noStrike">
                          <a:solidFill>
                            <a:srgbClr val="000000"/>
                          </a:solidFill>
                          <a:effectLst/>
                          <a:latin typeface="Calibri" panose="020F0502020204030204" pitchFamily="34" charset="0"/>
                        </a:rPr>
                        <a:t>Prolongation repeat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125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0512037"/>
                  </a:ext>
                </a:extLst>
              </a:tr>
            </a:tbl>
          </a:graphicData>
        </a:graphic>
      </p:graphicFrame>
      <p:graphicFrame>
        <p:nvGraphicFramePr>
          <p:cNvPr id="7" name="Table 9"/>
          <p:cNvGraphicFramePr>
            <a:graphicFrameLocks noGrp="1"/>
          </p:cNvGraphicFramePr>
          <p:nvPr>
            <p:extLst>
              <p:ext uri="{D42A27DB-BD31-4B8C-83A1-F6EECF244321}">
                <p14:modId xmlns:p14="http://schemas.microsoft.com/office/powerpoint/2010/main" val="724536722"/>
              </p:ext>
            </p:extLst>
          </p:nvPr>
        </p:nvGraphicFramePr>
        <p:xfrm>
          <a:off x="135366" y="2805696"/>
          <a:ext cx="4176000" cy="407280"/>
        </p:xfrm>
        <a:graphic>
          <a:graphicData uri="http://schemas.openxmlformats.org/drawingml/2006/table">
            <a:tbl>
              <a:tblPr/>
              <a:tblGrid>
                <a:gridCol w="3354492">
                  <a:extLst>
                    <a:ext uri="{9D8B030D-6E8A-4147-A177-3AD203B41FA5}">
                      <a16:colId xmlns:a16="http://schemas.microsoft.com/office/drawing/2014/main" val="1543083347"/>
                    </a:ext>
                  </a:extLst>
                </a:gridCol>
                <a:gridCol w="821508">
                  <a:extLst>
                    <a:ext uri="{9D8B030D-6E8A-4147-A177-3AD203B41FA5}">
                      <a16:colId xmlns:a16="http://schemas.microsoft.com/office/drawing/2014/main" val="951673020"/>
                    </a:ext>
                  </a:extLst>
                </a:gridCol>
              </a:tblGrid>
              <a:tr h="190500">
                <a:tc>
                  <a:txBody>
                    <a:bodyPr/>
                    <a:lstStyle/>
                    <a:p>
                      <a:pPr algn="l" fontAlgn="b"/>
                      <a:r>
                        <a:rPr lang="en-US" sz="1100" b="0" i="0" u="none" strike="noStrike" dirty="0">
                          <a:solidFill>
                            <a:srgbClr val="000000"/>
                          </a:solidFill>
                          <a:effectLst/>
                          <a:latin typeface="Calibri" panose="020F0502020204030204" pitchFamily="34" charset="0"/>
                        </a:rPr>
                        <a:t>Repeat sales per new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156%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2383072"/>
                  </a:ext>
                </a:extLst>
              </a:tr>
              <a:tr h="190500">
                <a:tc>
                  <a:txBody>
                    <a:bodyPr/>
                    <a:lstStyle/>
                    <a:p>
                      <a:pPr algn="l" fontAlgn="b"/>
                      <a:r>
                        <a:rPr lang="en-US" sz="1100" b="0" i="0" u="none" strike="noStrike" dirty="0">
                          <a:solidFill>
                            <a:srgbClr val="000000"/>
                          </a:solidFill>
                          <a:effectLst/>
                          <a:latin typeface="Calibri" panose="020F0502020204030204" pitchFamily="34" charset="0"/>
                        </a:rPr>
                        <a:t>Prolongations per all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759478"/>
                  </a:ext>
                </a:extLst>
              </a:tr>
            </a:tbl>
          </a:graphicData>
        </a:graphic>
      </p:graphicFrame>
    </p:spTree>
    <p:extLst>
      <p:ext uri="{BB962C8B-B14F-4D97-AF65-F5344CB8AC3E}">
        <p14:creationId xmlns:p14="http://schemas.microsoft.com/office/powerpoint/2010/main" val="26953148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summary</a:t>
            </a:r>
            <a:endParaRPr lang="en-US" b="1" dirty="0"/>
          </a:p>
        </p:txBody>
      </p:sp>
      <p:sp>
        <p:nvSpPr>
          <p:cNvPr id="3" name="Slide Number Placeholder 2"/>
          <p:cNvSpPr>
            <a:spLocks noGrp="1"/>
          </p:cNvSpPr>
          <p:nvPr>
            <p:ph type="sldNum" sz="quarter" idx="12"/>
          </p:nvPr>
        </p:nvSpPr>
        <p:spPr/>
        <p:txBody>
          <a:bodyPr/>
          <a:lstStyle/>
          <a:p>
            <a:fld id="{D7F305DA-160D-498F-B102-A1D8643B4A2C}" type="slidenum">
              <a:rPr lang="ru-RU" smtClean="0"/>
              <a:pPr/>
              <a:t>51</a:t>
            </a:fld>
            <a:endParaRPr lang="ru-RU"/>
          </a:p>
        </p:txBody>
      </p:sp>
      <p:graphicFrame>
        <p:nvGraphicFramePr>
          <p:cNvPr id="8" name="Таблица 7"/>
          <p:cNvGraphicFramePr>
            <a:graphicFrameLocks noGrp="1"/>
          </p:cNvGraphicFramePr>
          <p:nvPr>
            <p:extLst>
              <p:ext uri="{D42A27DB-BD31-4B8C-83A1-F6EECF244321}">
                <p14:modId xmlns:p14="http://schemas.microsoft.com/office/powerpoint/2010/main" val="3432325795"/>
              </p:ext>
            </p:extLst>
          </p:nvPr>
        </p:nvGraphicFramePr>
        <p:xfrm>
          <a:off x="457199" y="774928"/>
          <a:ext cx="8229603" cy="4545840"/>
        </p:xfrm>
        <a:graphic>
          <a:graphicData uri="http://schemas.openxmlformats.org/drawingml/2006/table">
            <a:tbl>
              <a:tblPr/>
              <a:tblGrid>
                <a:gridCol w="3767769">
                  <a:extLst>
                    <a:ext uri="{9D8B030D-6E8A-4147-A177-3AD203B41FA5}">
                      <a16:colId xmlns:a16="http://schemas.microsoft.com/office/drawing/2014/main" val="20000"/>
                    </a:ext>
                  </a:extLst>
                </a:gridCol>
                <a:gridCol w="743639">
                  <a:extLst>
                    <a:ext uri="{9D8B030D-6E8A-4147-A177-3AD203B41FA5}">
                      <a16:colId xmlns:a16="http://schemas.microsoft.com/office/drawing/2014/main" val="20001"/>
                    </a:ext>
                  </a:extLst>
                </a:gridCol>
                <a:gridCol w="743639">
                  <a:extLst>
                    <a:ext uri="{9D8B030D-6E8A-4147-A177-3AD203B41FA5}">
                      <a16:colId xmlns:a16="http://schemas.microsoft.com/office/drawing/2014/main" val="20002"/>
                    </a:ext>
                  </a:extLst>
                </a:gridCol>
                <a:gridCol w="743639">
                  <a:extLst>
                    <a:ext uri="{9D8B030D-6E8A-4147-A177-3AD203B41FA5}">
                      <a16:colId xmlns:a16="http://schemas.microsoft.com/office/drawing/2014/main" val="20003"/>
                    </a:ext>
                  </a:extLst>
                </a:gridCol>
                <a:gridCol w="743639">
                  <a:extLst>
                    <a:ext uri="{9D8B030D-6E8A-4147-A177-3AD203B41FA5}">
                      <a16:colId xmlns:a16="http://schemas.microsoft.com/office/drawing/2014/main" val="20004"/>
                    </a:ext>
                  </a:extLst>
                </a:gridCol>
                <a:gridCol w="743639">
                  <a:extLst>
                    <a:ext uri="{9D8B030D-6E8A-4147-A177-3AD203B41FA5}">
                      <a16:colId xmlns:a16="http://schemas.microsoft.com/office/drawing/2014/main" val="20005"/>
                    </a:ext>
                  </a:extLst>
                </a:gridCol>
                <a:gridCol w="743639">
                  <a:extLst>
                    <a:ext uri="{9D8B030D-6E8A-4147-A177-3AD203B41FA5}">
                      <a16:colId xmlns:a16="http://schemas.microsoft.com/office/drawing/2014/main" val="20006"/>
                    </a:ext>
                  </a:extLst>
                </a:gridCol>
              </a:tblGrid>
              <a:tr h="144000">
                <a:tc>
                  <a:txBody>
                    <a:bodyPr/>
                    <a:lstStyle/>
                    <a:p>
                      <a:pPr algn="l" fontAlgn="b"/>
                      <a:r>
                        <a:rPr lang="en-US" sz="1100" b="1" i="0" u="none" strike="noStrike" dirty="0">
                          <a:solidFill>
                            <a:srgbClr val="000000"/>
                          </a:solidFill>
                          <a:effectLst/>
                          <a:latin typeface="Calibri"/>
                        </a:rPr>
                        <a:t>Investments, </a:t>
                      </a:r>
                      <a:r>
                        <a:rPr lang="en-US" sz="1100" b="1" i="0" u="none" strike="noStrike" dirty="0" err="1">
                          <a:solidFill>
                            <a:srgbClr val="000000"/>
                          </a:solidFill>
                          <a:effectLst/>
                          <a:latin typeface="Calibri"/>
                        </a:rPr>
                        <a:t>thsd</a:t>
                      </a:r>
                      <a:r>
                        <a:rPr lang="en-US" sz="1100" b="1" i="0" u="none" strike="noStrike" dirty="0">
                          <a:solidFill>
                            <a:srgbClr val="000000"/>
                          </a:solidFill>
                          <a:effectLst/>
                          <a:latin typeface="Calibri"/>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144000">
                <a:tc>
                  <a:txBody>
                    <a:bodyPr/>
                    <a:lstStyle/>
                    <a:p>
                      <a:pPr algn="l" fontAlgn="b"/>
                      <a:r>
                        <a:rPr lang="en-US" sz="1100" b="1" i="0" u="none" strike="noStrike">
                          <a:solidFill>
                            <a:srgbClr val="000000"/>
                          </a:solidFill>
                          <a:effectLst/>
                          <a:latin typeface="Calibri"/>
                        </a:rPr>
                        <a:t>Portfolio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1 007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1 946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438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3 455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1"/>
                  </a:ext>
                </a:extLst>
              </a:tr>
              <a:tr h="144000">
                <a:tc>
                  <a:txBody>
                    <a:bodyPr/>
                    <a:lstStyle/>
                    <a:p>
                      <a:pPr algn="l" fontAlgn="b"/>
                      <a:r>
                        <a:rPr lang="en-US" sz="1100" b="1" i="0" u="none" strike="noStrike">
                          <a:solidFill>
                            <a:srgbClr val="000000"/>
                          </a:solidFill>
                          <a:effectLst/>
                          <a:latin typeface="Calibri"/>
                        </a:rPr>
                        <a:t>OPEX and CAPEX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1 208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245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90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1 543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44000">
                <a:tc>
                  <a:txBody>
                    <a:bodyPr/>
                    <a:lstStyle/>
                    <a:p>
                      <a:pPr algn="l" fontAlgn="b"/>
                      <a:r>
                        <a:rPr lang="en-US" sz="1100" b="1" i="0" u="none" strike="noStrike" dirty="0">
                          <a:solidFill>
                            <a:srgbClr val="000000"/>
                          </a:solidFill>
                          <a:effectLst/>
                          <a:latin typeface="Calibri"/>
                        </a:rPr>
                        <a:t>Total </a:t>
                      </a:r>
                      <a:r>
                        <a:rPr lang="en-US" sz="1100" b="1" i="0" u="none" strike="noStrike" dirty="0" smtClean="0">
                          <a:solidFill>
                            <a:srgbClr val="000000"/>
                          </a:solidFill>
                          <a:effectLst/>
                          <a:latin typeface="Calibri"/>
                        </a:rPr>
                        <a:t>investments</a:t>
                      </a:r>
                      <a:endParaRPr lang="en-US" sz="1100" b="1" i="0" u="none" strike="noStrike" dirty="0">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2 215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2 191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529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64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4 998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4400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4"/>
                  </a:ext>
                </a:extLst>
              </a:tr>
              <a:tr h="144000">
                <a:tc>
                  <a:txBody>
                    <a:bodyPr/>
                    <a:lstStyle/>
                    <a:p>
                      <a:pPr algn="l" fontAlgn="b"/>
                      <a:r>
                        <a:rPr lang="en-US" sz="1100" b="1" i="0" u="none" strike="noStrike">
                          <a:solidFill>
                            <a:srgbClr val="000000"/>
                          </a:solidFill>
                          <a:effectLst/>
                          <a:latin typeface="Calibri"/>
                        </a:rPr>
                        <a:t>Volume indicators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44000">
                <a:tc>
                  <a:txBody>
                    <a:bodyPr/>
                    <a:lstStyle/>
                    <a:p>
                      <a:pPr algn="l" fontAlgn="b"/>
                      <a:r>
                        <a:rPr lang="en-US" sz="1100" b="1" i="0" u="none" strike="noStrike">
                          <a:solidFill>
                            <a:srgbClr val="000000"/>
                          </a:solidFill>
                          <a:effectLst/>
                          <a:latin typeface="Calibri"/>
                        </a:rPr>
                        <a:t>Number of loans issued, thsd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351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520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620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1 694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144000">
                <a:tc>
                  <a:txBody>
                    <a:bodyPr/>
                    <a:lstStyle/>
                    <a:p>
                      <a:pPr algn="l" fontAlgn="b"/>
                      <a:r>
                        <a:rPr lang="en-US" sz="1100" b="1" i="0" u="none" strike="noStrike">
                          <a:solidFill>
                            <a:srgbClr val="000000"/>
                          </a:solidFill>
                          <a:effectLst/>
                          <a:latin typeface="Calibri"/>
                        </a:rPr>
                        <a:t>Amount disbursed,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2 484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14 095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28 198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41 569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49 284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135 630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144000">
                <a:tc>
                  <a:txBody>
                    <a:bodyPr/>
                    <a:lstStyle/>
                    <a:p>
                      <a:pPr algn="l" fontAlgn="b"/>
                      <a:r>
                        <a:rPr lang="en-US" sz="1100" b="1" i="0" u="none" strike="noStrike">
                          <a:solidFill>
                            <a:srgbClr val="000000"/>
                          </a:solidFill>
                          <a:effectLst/>
                          <a:latin typeface="Calibri"/>
                        </a:rPr>
                        <a:t>Net portfolio (EoY),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612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2 059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3 634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5 000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5 348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16 652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4400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9"/>
                  </a:ext>
                </a:extLst>
              </a:tr>
              <a:tr h="144000">
                <a:tc>
                  <a:txBody>
                    <a:bodyPr/>
                    <a:lstStyle/>
                    <a:p>
                      <a:pPr algn="l" fontAlgn="b"/>
                      <a:r>
                        <a:rPr lang="en-US" sz="1100" b="1" i="0" u="none" strike="noStrike">
                          <a:solidFill>
                            <a:srgbClr val="000000"/>
                          </a:solidFill>
                          <a:effectLst/>
                          <a:latin typeface="Calibri"/>
                        </a:rPr>
                        <a:t>P&amp;L, thsd USD</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44000">
                <a:tc>
                  <a:txBody>
                    <a:bodyPr/>
                    <a:lstStyle/>
                    <a:p>
                      <a:pPr algn="l" fontAlgn="b"/>
                      <a:r>
                        <a:rPr lang="en-US" sz="1100" b="1" i="0" u="none" strike="noStrike">
                          <a:solidFill>
                            <a:srgbClr val="000000"/>
                          </a:solidFill>
                          <a:effectLst/>
                          <a:latin typeface="Calibri"/>
                        </a:rPr>
                        <a:t>Revenue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626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4 517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9 871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15 179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18 603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48 797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44000">
                <a:tc>
                  <a:txBody>
                    <a:bodyPr/>
                    <a:lstStyle/>
                    <a:p>
                      <a:pPr algn="l" fontAlgn="b"/>
                      <a:r>
                        <a:rPr lang="en-US" sz="1100" b="1" i="0" u="none" strike="noStrike">
                          <a:solidFill>
                            <a:srgbClr val="000000"/>
                          </a:solidFill>
                          <a:effectLst/>
                          <a:latin typeface="Calibri"/>
                        </a:rPr>
                        <a:t>Provisions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-543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-2 703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-4 965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-6 636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-7 914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-22 762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44000">
                <a:tc>
                  <a:txBody>
                    <a:bodyPr/>
                    <a:lstStyle/>
                    <a:p>
                      <a:pPr algn="l" fontAlgn="b"/>
                      <a:r>
                        <a:rPr lang="en-US" sz="1100" b="1" i="0" u="none" strike="noStrike">
                          <a:solidFill>
                            <a:srgbClr val="000000"/>
                          </a:solidFill>
                          <a:effectLst/>
                          <a:latin typeface="Calibri"/>
                        </a:rPr>
                        <a:t>Variable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-510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-1 272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-2 337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-3 400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-3 979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-11 498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44000">
                <a:tc>
                  <a:txBody>
                    <a:bodyPr/>
                    <a:lstStyle/>
                    <a:p>
                      <a:pPr algn="l" fontAlgn="b"/>
                      <a:r>
                        <a:rPr lang="en-US" sz="1100" b="0" i="0" u="none" strike="noStrike" dirty="0">
                          <a:solidFill>
                            <a:srgbClr val="000000"/>
                          </a:solidFill>
                          <a:effectLst/>
                          <a:latin typeface="Calibri"/>
                        </a:rPr>
                        <a:t>    Marketing acquisition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-369</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-608</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-1 112</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-1 577</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-1 775</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-5 441</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4"/>
                  </a:ext>
                </a:extLst>
              </a:tr>
              <a:tr h="144000">
                <a:tc>
                  <a:txBody>
                    <a:bodyPr/>
                    <a:lstStyle/>
                    <a:p>
                      <a:pPr algn="l" fontAlgn="b"/>
                      <a:r>
                        <a:rPr lang="en-US" sz="1100" b="0" i="0" u="none" strike="noStrike" dirty="0">
                          <a:solidFill>
                            <a:srgbClr val="000000"/>
                          </a:solidFill>
                          <a:effectLst/>
                          <a:latin typeface="Calibri"/>
                        </a:rPr>
                        <a:t>    Salary (variable part)</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-94</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-340</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-548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-781</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-927</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-2 690</a:t>
                      </a:r>
                    </a:p>
                  </a:txBody>
                  <a:tcPr marL="18000" marR="18000" marT="3600" marB="3600" anchor="b">
                    <a:lnL>
                      <a:noFill/>
                    </a:lnL>
                    <a:lnR>
                      <a:noFill/>
                    </a:lnR>
                    <a:lnT>
                      <a:noFill/>
                    </a:lnT>
                    <a:lnB>
                      <a:noFill/>
                    </a:lnB>
                  </a:tcPr>
                </a:tc>
                <a:extLst>
                  <a:ext uri="{0D108BD9-81ED-4DB2-BD59-A6C34878D82A}">
                    <a16:rowId xmlns:a16="http://schemas.microsoft.com/office/drawing/2014/main" val="10015"/>
                  </a:ext>
                </a:extLst>
              </a:tr>
              <a:tr h="144000">
                <a:tc>
                  <a:txBody>
                    <a:bodyPr/>
                    <a:lstStyle/>
                    <a:p>
                      <a:pPr algn="l" fontAlgn="b"/>
                      <a:r>
                        <a:rPr lang="en-US" sz="1100" b="0" i="0" u="none" strike="noStrike" dirty="0">
                          <a:solidFill>
                            <a:srgbClr val="000000"/>
                          </a:solidFill>
                          <a:effectLst/>
                          <a:latin typeface="Calibri"/>
                        </a:rPr>
                        <a:t>    Other variable costs</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-40</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-199</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-359</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-530</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-631</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-1 759</a:t>
                      </a:r>
                    </a:p>
                  </a:txBody>
                  <a:tcPr marL="18000" marR="18000" marT="3600" marB="3600" anchor="b">
                    <a:lnL>
                      <a:noFill/>
                    </a:lnL>
                    <a:lnR>
                      <a:noFill/>
                    </a:lnR>
                    <a:lnT>
                      <a:noFill/>
                    </a:lnT>
                    <a:lnB>
                      <a:noFill/>
                    </a:lnB>
                  </a:tcPr>
                </a:tc>
                <a:extLst>
                  <a:ext uri="{0D108BD9-81ED-4DB2-BD59-A6C34878D82A}">
                    <a16:rowId xmlns:a16="http://schemas.microsoft.com/office/drawing/2014/main" val="10016"/>
                  </a:ext>
                </a:extLst>
              </a:tr>
              <a:tr h="144000">
                <a:tc>
                  <a:txBody>
                    <a:bodyPr/>
                    <a:lstStyle/>
                    <a:p>
                      <a:pPr algn="l" fontAlgn="b"/>
                      <a:r>
                        <a:rPr lang="en-US" sz="1100" b="0" i="0" u="none" strike="noStrike" dirty="0">
                          <a:solidFill>
                            <a:srgbClr val="000000"/>
                          </a:solidFill>
                          <a:effectLst/>
                          <a:latin typeface="Calibri"/>
                        </a:rPr>
                        <a:t>    VAT</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-7</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-126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-318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-512</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-645</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-1 608</a:t>
                      </a:r>
                    </a:p>
                  </a:txBody>
                  <a:tcPr marL="18000" marR="18000" marT="3600" marB="3600" anchor="b">
                    <a:lnL>
                      <a:noFill/>
                    </a:lnL>
                    <a:lnR>
                      <a:noFill/>
                    </a:lnR>
                    <a:lnT>
                      <a:noFill/>
                    </a:lnT>
                    <a:lnB>
                      <a:noFill/>
                    </a:lnB>
                  </a:tcPr>
                </a:tc>
                <a:extLst>
                  <a:ext uri="{0D108BD9-81ED-4DB2-BD59-A6C34878D82A}">
                    <a16:rowId xmlns:a16="http://schemas.microsoft.com/office/drawing/2014/main" val="10017"/>
                  </a:ext>
                </a:extLst>
              </a:tr>
              <a:tr h="144000">
                <a:tc>
                  <a:txBody>
                    <a:bodyPr/>
                    <a:lstStyle/>
                    <a:p>
                      <a:pPr algn="l" fontAlgn="b"/>
                      <a:r>
                        <a:rPr lang="en-US" sz="1100" b="1" i="0" u="none" strike="noStrike" dirty="0">
                          <a:solidFill>
                            <a:srgbClr val="000000"/>
                          </a:solidFill>
                          <a:effectLst/>
                          <a:latin typeface="Calibri"/>
                        </a:rPr>
                        <a:t>Fixed costs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-956</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-1 069</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-1 004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-1 127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-1 170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0" i="0" u="none" strike="noStrike">
                          <a:solidFill>
                            <a:srgbClr val="000000"/>
                          </a:solidFill>
                          <a:effectLst/>
                          <a:latin typeface="Calibri"/>
                        </a:rPr>
                        <a:t>-5 327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44000">
                <a:tc>
                  <a:txBody>
                    <a:bodyPr/>
                    <a:lstStyle/>
                    <a:p>
                      <a:pPr algn="l" fontAlgn="b"/>
                      <a:r>
                        <a:rPr lang="en-US" sz="1100" b="0" i="0" u="none" strike="noStrike" dirty="0">
                          <a:solidFill>
                            <a:srgbClr val="000000"/>
                          </a:solidFill>
                          <a:effectLst/>
                          <a:latin typeface="Calibri"/>
                        </a:rPr>
                        <a:t>    Salary (fixed part)</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-682</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-701</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-588</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-713</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-793</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-3 476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9"/>
                  </a:ext>
                </a:extLst>
              </a:tr>
              <a:tr h="144000">
                <a:tc>
                  <a:txBody>
                    <a:bodyPr/>
                    <a:lstStyle/>
                    <a:p>
                      <a:pPr algn="l" fontAlgn="b"/>
                      <a:r>
                        <a:rPr lang="en-US" sz="1100" b="0" i="0" u="none" strike="noStrike" dirty="0">
                          <a:solidFill>
                            <a:srgbClr val="000000"/>
                          </a:solidFill>
                          <a:effectLst/>
                          <a:latin typeface="Calibri"/>
                        </a:rPr>
                        <a:t>    Other G&amp;A expenses</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-275</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-369</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-416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-414</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-377</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-1 851</a:t>
                      </a:r>
                    </a:p>
                  </a:txBody>
                  <a:tcPr marL="18000" marR="18000" marT="3600" marB="3600" anchor="b">
                    <a:lnL>
                      <a:noFill/>
                    </a:lnL>
                    <a:lnR>
                      <a:noFill/>
                    </a:lnR>
                    <a:lnT>
                      <a:noFill/>
                    </a:lnT>
                    <a:lnB>
                      <a:noFill/>
                    </a:lnB>
                  </a:tcPr>
                </a:tc>
                <a:extLst>
                  <a:ext uri="{0D108BD9-81ED-4DB2-BD59-A6C34878D82A}">
                    <a16:rowId xmlns:a16="http://schemas.microsoft.com/office/drawing/2014/main" val="10020"/>
                  </a:ext>
                </a:extLst>
              </a:tr>
              <a:tr h="144000">
                <a:tc>
                  <a:txBody>
                    <a:bodyPr/>
                    <a:lstStyle/>
                    <a:p>
                      <a:pPr algn="l" fontAlgn="b"/>
                      <a:r>
                        <a:rPr lang="en-US" sz="1100" b="1" i="0" u="none" strike="noStrike">
                          <a:solidFill>
                            <a:srgbClr val="000000"/>
                          </a:solidFill>
                          <a:effectLst/>
                          <a:latin typeface="Calibri"/>
                        </a:rPr>
                        <a:t>One-off expenses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-126</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1"/>
                  </a:ext>
                </a:extLst>
              </a:tr>
              <a:tr h="144000">
                <a:tc>
                  <a:txBody>
                    <a:bodyPr/>
                    <a:lstStyle/>
                    <a:p>
                      <a:pPr algn="l" fontAlgn="b"/>
                      <a:r>
                        <a:rPr lang="en-US" sz="1100" b="1" i="0" u="none" strike="noStrike">
                          <a:solidFill>
                            <a:srgbClr val="000000"/>
                          </a:solidFill>
                          <a:effectLst/>
                          <a:latin typeface="Calibri"/>
                        </a:rPr>
                        <a:t>Net profit before taxes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-1 441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-545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1 548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3 999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5 523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9 084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2"/>
                  </a:ext>
                </a:extLst>
              </a:tr>
              <a:tr h="144000">
                <a:tc>
                  <a:txBody>
                    <a:bodyPr/>
                    <a:lstStyle/>
                    <a:p>
                      <a:pPr algn="l" fontAlgn="b"/>
                      <a:r>
                        <a:rPr lang="en-US" sz="1100" b="1" i="0" u="none" strike="noStrike">
                          <a:solidFill>
                            <a:srgbClr val="000000"/>
                          </a:solidFill>
                          <a:effectLst/>
                          <a:latin typeface="Calibri"/>
                        </a:rPr>
                        <a:t>Terminal value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25 063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3"/>
                  </a:ext>
                </a:extLst>
              </a:tr>
              <a:tr h="144000">
                <a:tc>
                  <a:txBody>
                    <a:bodyPr/>
                    <a:lstStyle/>
                    <a:p>
                      <a:pPr algn="l" fontAlgn="b"/>
                      <a:r>
                        <a:rPr lang="en-US" sz="1100" b="1" i="0" u="none" strike="noStrike">
                          <a:solidFill>
                            <a:srgbClr val="000000"/>
                          </a:solidFill>
                          <a:effectLst/>
                          <a:latin typeface="Calibri"/>
                        </a:rPr>
                        <a:t>ROE (annualized)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61%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4"/>
                  </a:ext>
                </a:extLst>
              </a:tr>
              <a:tr h="144000">
                <a:tc>
                  <a:txBody>
                    <a:bodyPr/>
                    <a:lstStyle/>
                    <a:p>
                      <a:pPr algn="l" fontAlgn="b"/>
                      <a:r>
                        <a:rPr lang="en-US" sz="1100" b="1" i="0" u="none" strike="noStrike">
                          <a:solidFill>
                            <a:srgbClr val="000000"/>
                          </a:solidFill>
                          <a:effectLst/>
                          <a:latin typeface="Calibri"/>
                        </a:rPr>
                        <a:t>ROAA (yearly)</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-235%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54%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80%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dirty="0">
                          <a:solidFill>
                            <a:srgbClr val="000000"/>
                          </a:solidFill>
                          <a:effectLst/>
                          <a:latin typeface="Calibri"/>
                        </a:rPr>
                        <a:t>51%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5"/>
                  </a:ext>
                </a:extLst>
              </a:tr>
            </a:tbl>
          </a:graphicData>
        </a:graphic>
      </p:graphicFrame>
      <p:sp>
        <p:nvSpPr>
          <p:cNvPr id="11" name="TextBox 10"/>
          <p:cNvSpPr txBox="1"/>
          <p:nvPr/>
        </p:nvSpPr>
        <p:spPr>
          <a:xfrm>
            <a:off x="467544" y="5445224"/>
            <a:ext cx="8208912" cy="1015663"/>
          </a:xfrm>
          <a:prstGeom prst="rect">
            <a:avLst/>
          </a:prstGeom>
          <a:solidFill>
            <a:schemeClr val="accent1">
              <a:lumMod val="20000"/>
              <a:lumOff val="80000"/>
            </a:schemeClr>
          </a:solidFill>
          <a:ln>
            <a:solidFill>
              <a:schemeClr val="accent1"/>
            </a:solidFill>
          </a:ln>
        </p:spPr>
        <p:txBody>
          <a:bodyPr wrap="square" rtlCol="0">
            <a:spAutoFit/>
          </a:bodyPr>
          <a:lstStyle/>
          <a:p>
            <a:r>
              <a:rPr lang="en-US" sz="1000" dirty="0"/>
              <a:t>Break-even period – </a:t>
            </a:r>
            <a:r>
              <a:rPr lang="ru-RU" sz="1000" dirty="0"/>
              <a:t>21</a:t>
            </a:r>
            <a:r>
              <a:rPr lang="en-US" sz="1000" dirty="0"/>
              <a:t> months</a:t>
            </a:r>
          </a:p>
          <a:p>
            <a:r>
              <a:rPr lang="en-US" sz="1000" dirty="0"/>
              <a:t>Self-capitalization period – </a:t>
            </a:r>
            <a:r>
              <a:rPr lang="ru-RU" sz="1000" dirty="0"/>
              <a:t>29</a:t>
            </a:r>
            <a:r>
              <a:rPr lang="en-US" sz="1000" dirty="0"/>
              <a:t> months</a:t>
            </a:r>
          </a:p>
          <a:p>
            <a:r>
              <a:rPr lang="en-US" sz="1000" dirty="0"/>
              <a:t>Payback period – </a:t>
            </a:r>
            <a:r>
              <a:rPr lang="ru-RU" sz="1000" dirty="0"/>
              <a:t>58</a:t>
            </a:r>
            <a:r>
              <a:rPr lang="en-US" sz="1000" dirty="0"/>
              <a:t> months</a:t>
            </a:r>
            <a:endParaRPr lang="ru-RU" sz="1000" dirty="0"/>
          </a:p>
          <a:p>
            <a:r>
              <a:rPr lang="en-US" sz="1000" dirty="0"/>
              <a:t>Total investments </a:t>
            </a:r>
            <a:r>
              <a:rPr lang="en-US" sz="1000" dirty="0" smtClean="0"/>
              <a:t>– </a:t>
            </a:r>
            <a:r>
              <a:rPr lang="en-US" sz="1000" dirty="0"/>
              <a:t>$</a:t>
            </a:r>
            <a:r>
              <a:rPr lang="ru-RU" sz="1000" dirty="0"/>
              <a:t>5</a:t>
            </a:r>
            <a:r>
              <a:rPr lang="en-US" sz="1000" dirty="0"/>
              <a:t>,</a:t>
            </a:r>
            <a:r>
              <a:rPr lang="ru-RU" sz="1000" dirty="0"/>
              <a:t>0</a:t>
            </a:r>
            <a:r>
              <a:rPr lang="en-US" sz="1000" dirty="0"/>
              <a:t>M</a:t>
            </a:r>
          </a:p>
          <a:p>
            <a:r>
              <a:rPr lang="en-US" sz="1000" dirty="0" err="1"/>
              <a:t>Unoptimized</a:t>
            </a:r>
            <a:r>
              <a:rPr lang="en-US" sz="1000" dirty="0"/>
              <a:t> Yr5 corporate tax – $</a:t>
            </a:r>
            <a:r>
              <a:rPr lang="ru-RU" sz="1000" dirty="0"/>
              <a:t>1</a:t>
            </a:r>
            <a:r>
              <a:rPr lang="en-US" sz="1000" dirty="0"/>
              <a:t>,</a:t>
            </a:r>
            <a:r>
              <a:rPr lang="ru-RU" sz="1000" dirty="0"/>
              <a:t>4</a:t>
            </a:r>
            <a:r>
              <a:rPr lang="en-US" sz="1000" dirty="0"/>
              <a:t>M</a:t>
            </a:r>
            <a:endParaRPr lang="ru-RU" sz="1000" dirty="0"/>
          </a:p>
          <a:p>
            <a:r>
              <a:rPr lang="en-US" sz="1000" dirty="0"/>
              <a:t>Terminal Value – $25,1M (Gordon growth model with discount factor 15% and growth rate 0%)</a:t>
            </a:r>
            <a:endParaRPr lang="ru-RU" sz="1000" dirty="0"/>
          </a:p>
        </p:txBody>
      </p:sp>
    </p:spTree>
    <p:extLst>
      <p:ext uri="{BB962C8B-B14F-4D97-AF65-F5344CB8AC3E}">
        <p14:creationId xmlns:p14="http://schemas.microsoft.com/office/powerpoint/2010/main" val="6251271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52</a:t>
            </a:fld>
            <a:endParaRPr lang="ru-RU"/>
          </a:p>
        </p:txBody>
      </p:sp>
      <p:sp>
        <p:nvSpPr>
          <p:cNvPr id="3" name="Title 1"/>
          <p:cNvSpPr>
            <a:spLocks noGrp="1"/>
          </p:cNvSpPr>
          <p:nvPr>
            <p:ph type="title"/>
          </p:nvPr>
        </p:nvSpPr>
        <p:spPr>
          <a:xfrm>
            <a:off x="395536" y="116632"/>
            <a:ext cx="8159540" cy="312281"/>
          </a:xfrm>
        </p:spPr>
        <p:txBody>
          <a:bodyPr/>
          <a:lstStyle/>
          <a:p>
            <a:r>
              <a:rPr lang="en-US" dirty="0"/>
              <a:t>Balance sheet</a:t>
            </a:r>
          </a:p>
        </p:txBody>
      </p:sp>
      <p:graphicFrame>
        <p:nvGraphicFramePr>
          <p:cNvPr id="9" name="Таблица 8"/>
          <p:cNvGraphicFramePr>
            <a:graphicFrameLocks noGrp="1"/>
          </p:cNvGraphicFramePr>
          <p:nvPr>
            <p:extLst>
              <p:ext uri="{D42A27DB-BD31-4B8C-83A1-F6EECF244321}">
                <p14:modId xmlns:p14="http://schemas.microsoft.com/office/powerpoint/2010/main" val="52810194"/>
              </p:ext>
            </p:extLst>
          </p:nvPr>
        </p:nvGraphicFramePr>
        <p:xfrm>
          <a:off x="901699" y="1268760"/>
          <a:ext cx="7340601" cy="3516000"/>
        </p:xfrm>
        <a:graphic>
          <a:graphicData uri="http://schemas.openxmlformats.org/drawingml/2006/table">
            <a:tbl>
              <a:tblPr/>
              <a:tblGrid>
                <a:gridCol w="3283701">
                  <a:extLst>
                    <a:ext uri="{9D8B030D-6E8A-4147-A177-3AD203B41FA5}">
                      <a16:colId xmlns:a16="http://schemas.microsoft.com/office/drawing/2014/main" val="20000"/>
                    </a:ext>
                  </a:extLst>
                </a:gridCol>
                <a:gridCol w="811380">
                  <a:extLst>
                    <a:ext uri="{9D8B030D-6E8A-4147-A177-3AD203B41FA5}">
                      <a16:colId xmlns:a16="http://schemas.microsoft.com/office/drawing/2014/main" val="20001"/>
                    </a:ext>
                  </a:extLst>
                </a:gridCol>
                <a:gridCol w="811380">
                  <a:extLst>
                    <a:ext uri="{9D8B030D-6E8A-4147-A177-3AD203B41FA5}">
                      <a16:colId xmlns:a16="http://schemas.microsoft.com/office/drawing/2014/main" val="20002"/>
                    </a:ext>
                  </a:extLst>
                </a:gridCol>
                <a:gridCol w="811380">
                  <a:extLst>
                    <a:ext uri="{9D8B030D-6E8A-4147-A177-3AD203B41FA5}">
                      <a16:colId xmlns:a16="http://schemas.microsoft.com/office/drawing/2014/main" val="20003"/>
                    </a:ext>
                  </a:extLst>
                </a:gridCol>
                <a:gridCol w="811380">
                  <a:extLst>
                    <a:ext uri="{9D8B030D-6E8A-4147-A177-3AD203B41FA5}">
                      <a16:colId xmlns:a16="http://schemas.microsoft.com/office/drawing/2014/main" val="20004"/>
                    </a:ext>
                  </a:extLst>
                </a:gridCol>
                <a:gridCol w="811380">
                  <a:extLst>
                    <a:ext uri="{9D8B030D-6E8A-4147-A177-3AD203B41FA5}">
                      <a16:colId xmlns:a16="http://schemas.microsoft.com/office/drawing/2014/main" val="20005"/>
                    </a:ext>
                  </a:extLst>
                </a:gridCol>
              </a:tblGrid>
              <a:tr h="276225">
                <a:tc>
                  <a:txBody>
                    <a:bodyPr/>
                    <a:lstStyle/>
                    <a:p>
                      <a:pPr algn="l" fontAlgn="b"/>
                      <a:r>
                        <a:rPr lang="en-US" sz="1600" b="1" i="0" u="none" strike="noStrike" dirty="0">
                          <a:solidFill>
                            <a:srgbClr val="000000"/>
                          </a:solidFill>
                          <a:effectLst/>
                          <a:latin typeface="Calibri"/>
                        </a:rPr>
                        <a:t>Balance Sheet (EOY)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gridSpan="5">
                  <a:txBody>
                    <a:bodyPr/>
                    <a:lstStyle/>
                    <a:p>
                      <a:pPr algn="ctr" fontAlgn="b"/>
                      <a:r>
                        <a:rPr lang="ru-RU" sz="1600" b="1"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76225">
                <a:tc>
                  <a:txBody>
                    <a:bodyPr/>
                    <a:lstStyle/>
                    <a:p>
                      <a:pPr algn="l" fontAlgn="b"/>
                      <a:r>
                        <a:rPr lang="en-US" sz="1600" b="1" i="0" u="none" strike="noStrike" dirty="0" err="1">
                          <a:solidFill>
                            <a:srgbClr val="000000"/>
                          </a:solidFill>
                          <a:effectLst/>
                          <a:latin typeface="Calibri"/>
                        </a:rPr>
                        <a:t>thsd</a:t>
                      </a:r>
                      <a:r>
                        <a:rPr lang="en-US" sz="1600" b="1" i="0" u="none" strike="noStrike" dirty="0">
                          <a:solidFill>
                            <a:srgbClr val="000000"/>
                          </a:solidFill>
                          <a:effectLst/>
                          <a:latin typeface="Calibri"/>
                        </a:rPr>
                        <a:t>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76225">
                <a:tc>
                  <a:txBody>
                    <a:bodyPr/>
                    <a:lstStyle/>
                    <a:p>
                      <a:pPr algn="l" fontAlgn="b"/>
                      <a:r>
                        <a:rPr lang="en-US" sz="1600" b="1" i="0" u="none" strike="noStrike">
                          <a:solidFill>
                            <a:srgbClr val="000000"/>
                          </a:solidFill>
                          <a:effectLst/>
                          <a:latin typeface="Calibri"/>
                        </a:rPr>
                        <a:t>Assets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773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2 419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4 213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5 767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6 150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2"/>
                  </a:ext>
                </a:extLst>
              </a:tr>
              <a:tr h="266700">
                <a:tc>
                  <a:txBody>
                    <a:bodyPr/>
                    <a:lstStyle/>
                    <a:p>
                      <a:pPr algn="l" fontAlgn="b"/>
                      <a:r>
                        <a:rPr lang="en-US" sz="1600" b="0" i="0" u="none" strike="noStrike">
                          <a:solidFill>
                            <a:srgbClr val="000000"/>
                          </a:solidFill>
                          <a:effectLst/>
                          <a:latin typeface="Calibri"/>
                        </a:rPr>
                        <a:t>Liquid assets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92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309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545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750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802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700">
                <a:tc>
                  <a:txBody>
                    <a:bodyPr/>
                    <a:lstStyle/>
                    <a:p>
                      <a:pPr algn="l" fontAlgn="b"/>
                      <a:r>
                        <a:rPr lang="en-US" sz="1600" b="0" i="0" u="none" strike="noStrike">
                          <a:solidFill>
                            <a:srgbClr val="000000"/>
                          </a:solidFill>
                          <a:effectLst/>
                          <a:latin typeface="Calibri"/>
                        </a:rPr>
                        <a:t>Loans to individuals (net of provisions)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612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2 059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3 634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5 000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5 348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0025">
                <a:tc>
                  <a:txBody>
                    <a:bodyPr/>
                    <a:lstStyle/>
                    <a:p>
                      <a:pPr algn="l" fontAlgn="b"/>
                      <a:r>
                        <a:rPr lang="en-US" sz="1200" b="0" i="0" u="none" strike="noStrike" dirty="0">
                          <a:solidFill>
                            <a:srgbClr val="000000"/>
                          </a:solidFill>
                          <a:effectLst/>
                          <a:latin typeface="Calibri"/>
                        </a:rPr>
                        <a:t>    Total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1 156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5 305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11 846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19 848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28 109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00025">
                <a:tc>
                  <a:txBody>
                    <a:bodyPr/>
                    <a:lstStyle/>
                    <a:p>
                      <a:pPr algn="l" fontAlgn="b"/>
                      <a:r>
                        <a:rPr lang="en-US" sz="1200" b="0" i="0" u="none" strike="noStrike" dirty="0">
                          <a:solidFill>
                            <a:srgbClr val="000000"/>
                          </a:solidFill>
                          <a:effectLst/>
                          <a:latin typeface="Calibri"/>
                        </a:rPr>
                        <a:t>    Risk provisions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-543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-3 246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-8 212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-14 848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-22 762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6225">
                <a:tc>
                  <a:txBody>
                    <a:bodyPr/>
                    <a:lstStyle/>
                    <a:p>
                      <a:pPr algn="l" fontAlgn="b"/>
                      <a:r>
                        <a:rPr lang="en-US" sz="1600" b="0" i="0" u="none" strike="noStrike">
                          <a:solidFill>
                            <a:srgbClr val="000000"/>
                          </a:solidFill>
                          <a:effectLst/>
                          <a:latin typeface="Calibri"/>
                        </a:rPr>
                        <a:t>Other receivables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69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52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35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6225">
                <a:tc>
                  <a:txBody>
                    <a:bodyPr/>
                    <a:lstStyle/>
                    <a:p>
                      <a:pPr algn="l" fontAlgn="b"/>
                      <a:r>
                        <a:rPr lang="en-US" sz="1600" b="1" i="0" u="none" strike="noStrike">
                          <a:solidFill>
                            <a:srgbClr val="000000"/>
                          </a:solidFill>
                          <a:effectLst/>
                          <a:latin typeface="Calibri"/>
                        </a:rPr>
                        <a:t>Shareholders' equity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773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2 419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4 213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5 767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6 150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8"/>
                  </a:ext>
                </a:extLst>
              </a:tr>
              <a:tr h="266700">
                <a:tc>
                  <a:txBody>
                    <a:bodyPr/>
                    <a:lstStyle/>
                    <a:p>
                      <a:pPr algn="l" fontAlgn="b"/>
                      <a:r>
                        <a:rPr lang="en-US" sz="1600" b="0" i="0" u="none" strike="noStrike">
                          <a:solidFill>
                            <a:srgbClr val="000000"/>
                          </a:solidFill>
                          <a:effectLst/>
                          <a:latin typeface="Calibri"/>
                        </a:rPr>
                        <a:t>Contributed equity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2 215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4 406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4 934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4 998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4 998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6700">
                <a:tc>
                  <a:txBody>
                    <a:bodyPr/>
                    <a:lstStyle/>
                    <a:p>
                      <a:pPr algn="l" fontAlgn="b"/>
                      <a:r>
                        <a:rPr lang="en-US" sz="1600" b="0" i="0" u="none" strike="noStrike">
                          <a:solidFill>
                            <a:srgbClr val="000000"/>
                          </a:solidFill>
                          <a:effectLst/>
                          <a:latin typeface="Calibri"/>
                        </a:rPr>
                        <a:t>Retained earnings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-1 441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-1 986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-438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2 630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6 773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6225">
                <a:tc>
                  <a:txBody>
                    <a:bodyPr/>
                    <a:lstStyle/>
                    <a:p>
                      <a:pPr algn="l" fontAlgn="b"/>
                      <a:r>
                        <a:rPr lang="en-US" sz="1600" b="0" i="0" u="none" strike="noStrike">
                          <a:solidFill>
                            <a:srgbClr val="000000"/>
                          </a:solidFill>
                          <a:effectLst/>
                          <a:latin typeface="Calibri"/>
                        </a:rPr>
                        <a:t>Dividends paid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-282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-1 861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-5 620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76225">
                <a:tc>
                  <a:txBody>
                    <a:bodyPr/>
                    <a:lstStyle/>
                    <a:p>
                      <a:pPr algn="l" fontAlgn="b"/>
                      <a:r>
                        <a:rPr lang="en-US" sz="1600" b="1" i="0" u="none" strike="noStrike">
                          <a:solidFill>
                            <a:srgbClr val="000000"/>
                          </a:solidFill>
                          <a:effectLst/>
                          <a:latin typeface="Calibri"/>
                        </a:rPr>
                        <a:t>Equity+Liabilities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773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2 419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4 213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5 767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dirty="0">
                          <a:solidFill>
                            <a:srgbClr val="000000"/>
                          </a:solidFill>
                          <a:effectLst/>
                          <a:latin typeface="Calibri"/>
                        </a:rPr>
                        <a:t>6 150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0159917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53</a:t>
            </a:fld>
            <a:endParaRPr lang="ru-RU"/>
          </a:p>
        </p:txBody>
      </p:sp>
      <p:sp>
        <p:nvSpPr>
          <p:cNvPr id="5" name="Title 1"/>
          <p:cNvSpPr>
            <a:spLocks noGrp="1"/>
          </p:cNvSpPr>
          <p:nvPr>
            <p:ph type="title"/>
          </p:nvPr>
        </p:nvSpPr>
        <p:spPr>
          <a:xfrm>
            <a:off x="395536" y="116632"/>
            <a:ext cx="8159540" cy="312281"/>
          </a:xfrm>
        </p:spPr>
        <p:txBody>
          <a:bodyPr/>
          <a:lstStyle/>
          <a:p>
            <a:r>
              <a:rPr lang="en-US" dirty="0"/>
              <a:t>P&amp;L Statement</a:t>
            </a:r>
            <a:endParaRPr lang="en-US" dirty="0">
              <a:solidFill>
                <a:srgbClr val="FF0000"/>
              </a:solidFill>
            </a:endParaRPr>
          </a:p>
        </p:txBody>
      </p:sp>
      <p:graphicFrame>
        <p:nvGraphicFramePr>
          <p:cNvPr id="6" name="Таблица 5"/>
          <p:cNvGraphicFramePr>
            <a:graphicFrameLocks noGrp="1"/>
          </p:cNvGraphicFramePr>
          <p:nvPr>
            <p:extLst>
              <p:ext uri="{D42A27DB-BD31-4B8C-83A1-F6EECF244321}">
                <p14:modId xmlns:p14="http://schemas.microsoft.com/office/powerpoint/2010/main" val="3365531639"/>
              </p:ext>
            </p:extLst>
          </p:nvPr>
        </p:nvGraphicFramePr>
        <p:xfrm>
          <a:off x="457200" y="1052736"/>
          <a:ext cx="8229599" cy="4448280"/>
        </p:xfrm>
        <a:graphic>
          <a:graphicData uri="http://schemas.openxmlformats.org/drawingml/2006/table">
            <a:tbl>
              <a:tblPr/>
              <a:tblGrid>
                <a:gridCol w="2611481">
                  <a:extLst>
                    <a:ext uri="{9D8B030D-6E8A-4147-A177-3AD203B41FA5}">
                      <a16:colId xmlns:a16="http://schemas.microsoft.com/office/drawing/2014/main" val="20000"/>
                    </a:ext>
                  </a:extLst>
                </a:gridCol>
                <a:gridCol w="936353">
                  <a:extLst>
                    <a:ext uri="{9D8B030D-6E8A-4147-A177-3AD203B41FA5}">
                      <a16:colId xmlns:a16="http://schemas.microsoft.com/office/drawing/2014/main" val="20001"/>
                    </a:ext>
                  </a:extLst>
                </a:gridCol>
                <a:gridCol w="936353">
                  <a:extLst>
                    <a:ext uri="{9D8B030D-6E8A-4147-A177-3AD203B41FA5}">
                      <a16:colId xmlns:a16="http://schemas.microsoft.com/office/drawing/2014/main" val="20002"/>
                    </a:ext>
                  </a:extLst>
                </a:gridCol>
                <a:gridCol w="936353">
                  <a:extLst>
                    <a:ext uri="{9D8B030D-6E8A-4147-A177-3AD203B41FA5}">
                      <a16:colId xmlns:a16="http://schemas.microsoft.com/office/drawing/2014/main" val="20003"/>
                    </a:ext>
                  </a:extLst>
                </a:gridCol>
                <a:gridCol w="936353">
                  <a:extLst>
                    <a:ext uri="{9D8B030D-6E8A-4147-A177-3AD203B41FA5}">
                      <a16:colId xmlns:a16="http://schemas.microsoft.com/office/drawing/2014/main" val="20004"/>
                    </a:ext>
                  </a:extLst>
                </a:gridCol>
                <a:gridCol w="936353">
                  <a:extLst>
                    <a:ext uri="{9D8B030D-6E8A-4147-A177-3AD203B41FA5}">
                      <a16:colId xmlns:a16="http://schemas.microsoft.com/office/drawing/2014/main" val="20005"/>
                    </a:ext>
                  </a:extLst>
                </a:gridCol>
                <a:gridCol w="936353">
                  <a:extLst>
                    <a:ext uri="{9D8B030D-6E8A-4147-A177-3AD203B41FA5}">
                      <a16:colId xmlns:a16="http://schemas.microsoft.com/office/drawing/2014/main" val="20006"/>
                    </a:ext>
                  </a:extLst>
                </a:gridCol>
              </a:tblGrid>
              <a:tr h="222885">
                <a:tc>
                  <a:txBody>
                    <a:bodyPr/>
                    <a:lstStyle/>
                    <a:p>
                      <a:pPr algn="l" fontAlgn="b"/>
                      <a:r>
                        <a:rPr lang="en-US" sz="1300" b="1" i="0" u="none" strike="noStrike" dirty="0">
                          <a:solidFill>
                            <a:srgbClr val="000000"/>
                          </a:solidFill>
                          <a:effectLst/>
                          <a:latin typeface="Calibri"/>
                        </a:rPr>
                        <a:t>P&amp;L</a:t>
                      </a:r>
                    </a:p>
                  </a:txBody>
                  <a:tcPr marL="18000" marR="18000" marT="18000" marB="1800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gridSpan="6">
                  <a:txBody>
                    <a:bodyPr/>
                    <a:lstStyle/>
                    <a:p>
                      <a:pPr algn="ctr" fontAlgn="b"/>
                      <a:r>
                        <a:rPr lang="ru-RU" sz="1300" b="1" i="0" u="none" strike="noStrike">
                          <a:solidFill>
                            <a:srgbClr val="000000"/>
                          </a:solidFill>
                          <a:effectLst/>
                          <a:latin typeface="Calibri"/>
                        </a:rPr>
                        <a:t> </a:t>
                      </a:r>
                    </a:p>
                  </a:txBody>
                  <a:tcPr marL="18000" marR="18000" marT="18000" marB="1800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22885">
                <a:tc>
                  <a:txBody>
                    <a:bodyPr/>
                    <a:lstStyle/>
                    <a:p>
                      <a:pPr algn="l" fontAlgn="b"/>
                      <a:r>
                        <a:rPr lang="en-US" sz="1300" b="1" i="0" u="none" strike="noStrike">
                          <a:solidFill>
                            <a:srgbClr val="000000"/>
                          </a:solidFill>
                          <a:effectLst/>
                          <a:latin typeface="Calibri"/>
                        </a:rPr>
                        <a:t>thsd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dirty="0">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14313">
                <a:tc>
                  <a:txBody>
                    <a:bodyPr/>
                    <a:lstStyle/>
                    <a:p>
                      <a:pPr algn="l" fontAlgn="b"/>
                      <a:r>
                        <a:rPr lang="en-US" sz="1300" b="1" i="0" u="none" strike="noStrike">
                          <a:solidFill>
                            <a:srgbClr val="000000"/>
                          </a:solidFill>
                          <a:effectLst/>
                          <a:latin typeface="Calibri"/>
                        </a:rPr>
                        <a:t>Interest Income</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626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4 517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9 871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15 179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18 603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48 797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214313">
                <a:tc>
                  <a:txBody>
                    <a:bodyPr/>
                    <a:lstStyle/>
                    <a:p>
                      <a:pPr algn="l" fontAlgn="b"/>
                      <a:r>
                        <a:rPr lang="en-US" sz="1300" b="0" i="0" u="none" strike="noStrike">
                          <a:solidFill>
                            <a:srgbClr val="000000"/>
                          </a:solidFill>
                          <a:effectLst/>
                          <a:latin typeface="Calibri"/>
                        </a:rPr>
                        <a:t>    Primary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1 706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3 376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4 981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5 822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16 194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3"/>
                  </a:ext>
                </a:extLst>
              </a:tr>
              <a:tr h="214313">
                <a:tc>
                  <a:txBody>
                    <a:bodyPr/>
                    <a:lstStyle/>
                    <a:p>
                      <a:pPr algn="l" fontAlgn="b"/>
                      <a:r>
                        <a:rPr lang="en-US" sz="1300" b="0" i="0" u="none" strike="noStrike">
                          <a:solidFill>
                            <a:srgbClr val="000000"/>
                          </a:solidFill>
                          <a:effectLst/>
                          <a:latin typeface="Calibri"/>
                        </a:rPr>
                        <a:t>    Repeat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316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2 811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6 496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10 198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12 781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32 603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4"/>
                  </a:ext>
                </a:extLst>
              </a:tr>
              <a:tr h="214313">
                <a:tc>
                  <a:txBody>
                    <a:bodyPr/>
                    <a:lstStyle/>
                    <a:p>
                      <a:pPr algn="l" fontAlgn="b"/>
                      <a:r>
                        <a:rPr lang="en-US" sz="1300" b="1" i="0" u="none" strike="noStrike">
                          <a:solidFill>
                            <a:srgbClr val="000000"/>
                          </a:solidFill>
                          <a:effectLst/>
                          <a:latin typeface="Calibri"/>
                        </a:rPr>
                        <a:t>Risk provisions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-543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-2 703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-4 965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-6 636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-7 914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-22 762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5"/>
                  </a:ext>
                </a:extLst>
              </a:tr>
              <a:tr h="214313">
                <a:tc>
                  <a:txBody>
                    <a:bodyPr/>
                    <a:lstStyle/>
                    <a:p>
                      <a:pPr algn="l" fontAlgn="b"/>
                      <a:r>
                        <a:rPr lang="en-US" sz="1300" b="0" i="0" u="none" strike="noStrike">
                          <a:solidFill>
                            <a:srgbClr val="000000"/>
                          </a:solidFill>
                          <a:effectLst/>
                          <a:latin typeface="Calibri"/>
                        </a:rPr>
                        <a:t>    Primary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-316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-1 170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-1 925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-2 463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-2 797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-8 672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214313">
                <a:tc>
                  <a:txBody>
                    <a:bodyPr/>
                    <a:lstStyle/>
                    <a:p>
                      <a:pPr algn="l" fontAlgn="b"/>
                      <a:r>
                        <a:rPr lang="en-US" sz="1300" b="0" i="0" u="none" strike="noStrike">
                          <a:solidFill>
                            <a:srgbClr val="000000"/>
                          </a:solidFill>
                          <a:effectLst/>
                          <a:latin typeface="Calibri"/>
                        </a:rPr>
                        <a:t>    Repeat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-227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-1 533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-3 040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-4 173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-5 116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-14 090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214313">
                <a:tc>
                  <a:txBody>
                    <a:bodyPr/>
                    <a:lstStyle/>
                    <a:p>
                      <a:pPr algn="l" fontAlgn="b"/>
                      <a:r>
                        <a:rPr lang="en-US" sz="1300" b="1" i="0" u="none" strike="noStrike" dirty="0">
                          <a:solidFill>
                            <a:srgbClr val="000000"/>
                          </a:solidFill>
                          <a:effectLst/>
                          <a:latin typeface="Calibri"/>
                        </a:rPr>
                        <a:t>Variable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-1 272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-2 337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-3 400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-3 979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-11 498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214313">
                <a:tc>
                  <a:txBody>
                    <a:bodyPr/>
                    <a:lstStyle/>
                    <a:p>
                      <a:pPr algn="l" fontAlgn="b"/>
                      <a:r>
                        <a:rPr lang="en-US" sz="1300" b="0" i="0" u="none" strike="noStrike">
                          <a:solidFill>
                            <a:srgbClr val="000000"/>
                          </a:solidFill>
                          <a:effectLst/>
                          <a:latin typeface="Calibri"/>
                        </a:rPr>
                        <a:t>    Marketing acquisition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-369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-608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-1 112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-1 577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-1 775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-5 441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9"/>
                  </a:ext>
                </a:extLst>
              </a:tr>
              <a:tr h="214313">
                <a:tc>
                  <a:txBody>
                    <a:bodyPr/>
                    <a:lstStyle/>
                    <a:p>
                      <a:pPr algn="l" fontAlgn="b"/>
                      <a:r>
                        <a:rPr lang="en-US" sz="1300" b="0" i="0" u="none" strike="noStrike">
                          <a:solidFill>
                            <a:srgbClr val="000000"/>
                          </a:solidFill>
                          <a:effectLst/>
                          <a:latin typeface="Calibri"/>
                        </a:rPr>
                        <a:t>    Salary (variable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-94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-340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-781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-927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-2 690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0"/>
                  </a:ext>
                </a:extLst>
              </a:tr>
              <a:tr h="214313">
                <a:tc>
                  <a:txBody>
                    <a:bodyPr/>
                    <a:lstStyle/>
                    <a:p>
                      <a:pPr algn="l" fontAlgn="b"/>
                      <a:r>
                        <a:rPr lang="en-US" sz="1300" b="0" i="0" u="none" strike="noStrike">
                          <a:solidFill>
                            <a:srgbClr val="000000"/>
                          </a:solidFill>
                          <a:effectLst/>
                          <a:latin typeface="Calibri"/>
                        </a:rPr>
                        <a:t>    Other variable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-199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-359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-631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-1 759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222885">
                <a:tc>
                  <a:txBody>
                    <a:bodyPr/>
                    <a:lstStyle/>
                    <a:p>
                      <a:pPr algn="l" fontAlgn="b"/>
                      <a:r>
                        <a:rPr lang="en-US" sz="1300" b="0" i="0" u="none" strike="noStrike">
                          <a:solidFill>
                            <a:srgbClr val="000000"/>
                          </a:solidFill>
                          <a:effectLst/>
                          <a:latin typeface="Calibri"/>
                        </a:rPr>
                        <a:t>    VAT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-318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-512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-645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-1 608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2885">
                <a:tc>
                  <a:txBody>
                    <a:bodyPr/>
                    <a:lstStyle/>
                    <a:p>
                      <a:pPr algn="l" fontAlgn="b"/>
                      <a:r>
                        <a:rPr lang="en-US" sz="1300" b="1" i="0" u="none" strike="noStrike">
                          <a:solidFill>
                            <a:srgbClr val="000000"/>
                          </a:solidFill>
                          <a:effectLst/>
                          <a:latin typeface="Calibri"/>
                        </a:rPr>
                        <a:t>Operating profit (before fixed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-428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542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2 569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5 143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6 711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14 537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3"/>
                  </a:ext>
                </a:extLst>
              </a:tr>
              <a:tr h="214313">
                <a:tc>
                  <a:txBody>
                    <a:bodyPr/>
                    <a:lstStyle/>
                    <a:p>
                      <a:pPr algn="l" fontAlgn="b"/>
                      <a:r>
                        <a:rPr lang="en-US" sz="1300" b="1" i="0" u="none" strike="noStrike" dirty="0">
                          <a:solidFill>
                            <a:srgbClr val="000000"/>
                          </a:solidFill>
                          <a:effectLst/>
                          <a:latin typeface="Calibri"/>
                        </a:rPr>
                        <a:t>Fixed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-956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-1 069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-1 004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-1 127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-1 170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-5 327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4"/>
                  </a:ext>
                </a:extLst>
              </a:tr>
              <a:tr h="214313">
                <a:tc>
                  <a:txBody>
                    <a:bodyPr/>
                    <a:lstStyle/>
                    <a:p>
                      <a:pPr algn="l" fontAlgn="b"/>
                      <a:r>
                        <a:rPr lang="en-US" sz="1300" b="0" i="0" u="none" strike="noStrike">
                          <a:solidFill>
                            <a:srgbClr val="000000"/>
                          </a:solidFill>
                          <a:effectLst/>
                          <a:latin typeface="Calibri"/>
                        </a:rPr>
                        <a:t>    Salary (fixed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-682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-701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-588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-793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-3 476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5"/>
                  </a:ext>
                </a:extLst>
              </a:tr>
              <a:tr h="214313">
                <a:tc>
                  <a:txBody>
                    <a:bodyPr/>
                    <a:lstStyle/>
                    <a:p>
                      <a:pPr algn="l" fontAlgn="b"/>
                      <a:r>
                        <a:rPr lang="en-US" sz="1300" b="0" i="0" u="none" strike="noStrike">
                          <a:solidFill>
                            <a:srgbClr val="000000"/>
                          </a:solidFill>
                          <a:effectLst/>
                          <a:latin typeface="Calibri"/>
                        </a:rPr>
                        <a:t>    Other G&amp;A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-369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-416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-414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-377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-1 851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6"/>
                  </a:ext>
                </a:extLst>
              </a:tr>
              <a:tr h="222885">
                <a:tc>
                  <a:txBody>
                    <a:bodyPr/>
                    <a:lstStyle/>
                    <a:p>
                      <a:pPr algn="l" fontAlgn="b"/>
                      <a:r>
                        <a:rPr lang="en-US" sz="1300" b="1" i="0" u="none" strike="noStrike">
                          <a:solidFill>
                            <a:srgbClr val="000000"/>
                          </a:solidFill>
                          <a:effectLst/>
                          <a:latin typeface="Calibri"/>
                        </a:rPr>
                        <a:t>One-off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2885">
                <a:tc>
                  <a:txBody>
                    <a:bodyPr/>
                    <a:lstStyle/>
                    <a:p>
                      <a:pPr algn="l" fontAlgn="b"/>
                      <a:r>
                        <a:rPr lang="en-US" sz="1300" b="1" i="0" u="none" strike="noStrike" dirty="0">
                          <a:solidFill>
                            <a:srgbClr val="000000"/>
                          </a:solidFill>
                          <a:effectLst/>
                          <a:latin typeface="Calibri"/>
                        </a:rPr>
                        <a:t>Profit before Taxes**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dirty="0">
                          <a:solidFill>
                            <a:srgbClr val="000000"/>
                          </a:solidFill>
                          <a:effectLst/>
                          <a:latin typeface="Calibri"/>
                        </a:rPr>
                        <a:t>-1 441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-545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1 548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3 999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5 523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dirty="0">
                          <a:solidFill>
                            <a:srgbClr val="000000"/>
                          </a:solidFill>
                          <a:effectLst/>
                          <a:latin typeface="Calibri"/>
                        </a:rPr>
                        <a:t>9 084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8"/>
                  </a:ext>
                </a:extLst>
              </a:tr>
            </a:tbl>
          </a:graphicData>
        </a:graphic>
      </p:graphicFrame>
      <p:sp>
        <p:nvSpPr>
          <p:cNvPr id="9" name="TextBox 8"/>
          <p:cNvSpPr txBox="1"/>
          <p:nvPr/>
        </p:nvSpPr>
        <p:spPr>
          <a:xfrm>
            <a:off x="467544" y="5733256"/>
            <a:ext cx="8208912" cy="523220"/>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    See slides 56-57 for details</a:t>
            </a:r>
          </a:p>
          <a:p>
            <a:r>
              <a:rPr lang="en-US" sz="1400" dirty="0"/>
              <a:t>** Estimated amount of profit tax for 5</a:t>
            </a:r>
            <a:r>
              <a:rPr lang="en-US" sz="1400" baseline="30000" dirty="0"/>
              <a:t>th</a:t>
            </a:r>
            <a:r>
              <a:rPr lang="en-US" sz="1400" dirty="0"/>
              <a:t> year  is $1.4M</a:t>
            </a:r>
          </a:p>
        </p:txBody>
      </p:sp>
    </p:spTree>
    <p:extLst>
      <p:ext uri="{BB962C8B-B14F-4D97-AF65-F5344CB8AC3E}">
        <p14:creationId xmlns:p14="http://schemas.microsoft.com/office/powerpoint/2010/main" val="42389758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54</a:t>
            </a:fld>
            <a:endParaRPr lang="ru-RU"/>
          </a:p>
        </p:txBody>
      </p:sp>
      <p:sp>
        <p:nvSpPr>
          <p:cNvPr id="3" name="Title 1"/>
          <p:cNvSpPr>
            <a:spLocks noGrp="1"/>
          </p:cNvSpPr>
          <p:nvPr>
            <p:ph type="title"/>
          </p:nvPr>
        </p:nvSpPr>
        <p:spPr>
          <a:xfrm>
            <a:off x="395536" y="116632"/>
            <a:ext cx="8159540" cy="312281"/>
          </a:xfrm>
        </p:spPr>
        <p:txBody>
          <a:bodyPr/>
          <a:lstStyle/>
          <a:p>
            <a:r>
              <a:rPr lang="en-US" dirty="0"/>
              <a:t>Cash flow statement</a:t>
            </a:r>
          </a:p>
        </p:txBody>
      </p:sp>
      <p:graphicFrame>
        <p:nvGraphicFramePr>
          <p:cNvPr id="2" name="Таблица 1"/>
          <p:cNvGraphicFramePr>
            <a:graphicFrameLocks noGrp="1"/>
          </p:cNvGraphicFramePr>
          <p:nvPr>
            <p:extLst>
              <p:ext uri="{D42A27DB-BD31-4B8C-83A1-F6EECF244321}">
                <p14:modId xmlns:p14="http://schemas.microsoft.com/office/powerpoint/2010/main" val="3250757843"/>
              </p:ext>
            </p:extLst>
          </p:nvPr>
        </p:nvGraphicFramePr>
        <p:xfrm>
          <a:off x="1078902" y="836618"/>
          <a:ext cx="6986196" cy="5309332"/>
        </p:xfrm>
        <a:graphic>
          <a:graphicData uri="http://schemas.openxmlformats.org/drawingml/2006/table">
            <a:tbl>
              <a:tblPr/>
              <a:tblGrid>
                <a:gridCol w="2314446">
                  <a:extLst>
                    <a:ext uri="{9D8B030D-6E8A-4147-A177-3AD203B41FA5}">
                      <a16:colId xmlns:a16="http://schemas.microsoft.com/office/drawing/2014/main" val="20000"/>
                    </a:ext>
                  </a:extLst>
                </a:gridCol>
                <a:gridCol w="778625">
                  <a:extLst>
                    <a:ext uri="{9D8B030D-6E8A-4147-A177-3AD203B41FA5}">
                      <a16:colId xmlns:a16="http://schemas.microsoft.com/office/drawing/2014/main" val="20001"/>
                    </a:ext>
                  </a:extLst>
                </a:gridCol>
                <a:gridCol w="778625">
                  <a:extLst>
                    <a:ext uri="{9D8B030D-6E8A-4147-A177-3AD203B41FA5}">
                      <a16:colId xmlns:a16="http://schemas.microsoft.com/office/drawing/2014/main" val="20002"/>
                    </a:ext>
                  </a:extLst>
                </a:gridCol>
                <a:gridCol w="778625">
                  <a:extLst>
                    <a:ext uri="{9D8B030D-6E8A-4147-A177-3AD203B41FA5}">
                      <a16:colId xmlns:a16="http://schemas.microsoft.com/office/drawing/2014/main" val="20003"/>
                    </a:ext>
                  </a:extLst>
                </a:gridCol>
                <a:gridCol w="778625">
                  <a:extLst>
                    <a:ext uri="{9D8B030D-6E8A-4147-A177-3AD203B41FA5}">
                      <a16:colId xmlns:a16="http://schemas.microsoft.com/office/drawing/2014/main" val="20004"/>
                    </a:ext>
                  </a:extLst>
                </a:gridCol>
                <a:gridCol w="778625">
                  <a:extLst>
                    <a:ext uri="{9D8B030D-6E8A-4147-A177-3AD203B41FA5}">
                      <a16:colId xmlns:a16="http://schemas.microsoft.com/office/drawing/2014/main" val="20005"/>
                    </a:ext>
                  </a:extLst>
                </a:gridCol>
                <a:gridCol w="778625">
                  <a:extLst>
                    <a:ext uri="{9D8B030D-6E8A-4147-A177-3AD203B41FA5}">
                      <a16:colId xmlns:a16="http://schemas.microsoft.com/office/drawing/2014/main" val="20006"/>
                    </a:ext>
                  </a:extLst>
                </a:gridCol>
              </a:tblGrid>
              <a:tr h="149704">
                <a:tc>
                  <a:txBody>
                    <a:bodyPr/>
                    <a:lstStyle/>
                    <a:p>
                      <a:pPr algn="l" fontAlgn="b"/>
                      <a:r>
                        <a:rPr lang="en-US" sz="1000" b="1" i="0" u="none" strike="noStrike" dirty="0">
                          <a:solidFill>
                            <a:srgbClr val="000000"/>
                          </a:solidFill>
                          <a:effectLst/>
                          <a:latin typeface="Calibri"/>
                        </a:rPr>
                        <a:t>Cash flow</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gridSpan="6">
                  <a:txBody>
                    <a:bodyPr/>
                    <a:lstStyle/>
                    <a:p>
                      <a:pPr algn="ctr" fontAlgn="b"/>
                      <a:r>
                        <a:rPr lang="ru-RU" sz="1000" b="1" i="0" u="none" strike="noStrike">
                          <a:solidFill>
                            <a:srgbClr val="000000"/>
                          </a:solidFill>
                          <a:effectLst/>
                          <a:latin typeface="Calibri"/>
                        </a:rPr>
                        <a:t> </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49704">
                <a:tc>
                  <a:txBody>
                    <a:bodyPr/>
                    <a:lstStyle/>
                    <a:p>
                      <a:pPr algn="l" fontAlgn="b"/>
                      <a:r>
                        <a:rPr lang="en-US" sz="1000" b="1" i="0" u="none" strike="noStrike" dirty="0" err="1">
                          <a:solidFill>
                            <a:srgbClr val="000000"/>
                          </a:solidFill>
                          <a:effectLst/>
                          <a:latin typeface="Calibri"/>
                        </a:rPr>
                        <a:t>thsd</a:t>
                      </a:r>
                      <a:r>
                        <a:rPr lang="en-US" sz="1000" b="1" i="0" u="none" strike="noStrike" dirty="0">
                          <a:solidFill>
                            <a:srgbClr val="000000"/>
                          </a:solidFill>
                          <a:effectLst/>
                          <a:latin typeface="Calibri"/>
                        </a:rPr>
                        <a:t> USD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1</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Total</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178219">
                <a:tc>
                  <a:txBody>
                    <a:bodyPr/>
                    <a:lstStyle/>
                    <a:p>
                      <a:pPr algn="l" fontAlgn="b"/>
                      <a:r>
                        <a:rPr lang="en-US" sz="1000" b="0" i="0" u="none" strike="noStrike" dirty="0">
                          <a:solidFill>
                            <a:srgbClr val="000000"/>
                          </a:solidFill>
                          <a:effectLst/>
                          <a:latin typeface="Calibri"/>
                        </a:rPr>
                        <a:t>Loans issued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-2 484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-14 095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-28 198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-41 569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-49 284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-135 630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78219">
                <a:tc>
                  <a:txBody>
                    <a:bodyPr/>
                    <a:lstStyle/>
                    <a:p>
                      <a:pPr algn="l" fontAlgn="b"/>
                      <a:r>
                        <a:rPr lang="en-US" sz="1000" b="0" i="0" u="none" strike="noStrike">
                          <a:solidFill>
                            <a:srgbClr val="000000"/>
                          </a:solidFill>
                          <a:effectLst/>
                          <a:latin typeface="Calibri"/>
                        </a:rPr>
                        <a:t>Principals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1 328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9 946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21 658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33 567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41 023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107 521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3"/>
                  </a:ext>
                </a:extLst>
              </a:tr>
              <a:tr h="178219">
                <a:tc>
                  <a:txBody>
                    <a:bodyPr/>
                    <a:lstStyle/>
                    <a:p>
                      <a:pPr algn="l" fontAlgn="b"/>
                      <a:r>
                        <a:rPr lang="en-US" sz="1000" b="0" i="0" u="none" strike="noStrike">
                          <a:solidFill>
                            <a:srgbClr val="000000"/>
                          </a:solidFill>
                          <a:effectLst/>
                          <a:latin typeface="Calibri"/>
                        </a:rPr>
                        <a:t>Interest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626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4 517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9 871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15 179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18 603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48 797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4"/>
                  </a:ext>
                </a:extLst>
              </a:tr>
              <a:tr h="178219">
                <a:tc>
                  <a:txBody>
                    <a:bodyPr/>
                    <a:lstStyle/>
                    <a:p>
                      <a:pPr algn="l" fontAlgn="b"/>
                      <a:r>
                        <a:rPr lang="en-US" sz="1000" b="0" i="0" u="none" strike="noStrike" dirty="0">
                          <a:solidFill>
                            <a:srgbClr val="000000"/>
                          </a:solidFill>
                          <a:effectLst/>
                          <a:latin typeface="Calibri"/>
                        </a:rPr>
                        <a:t>Loan fees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5"/>
                  </a:ext>
                </a:extLst>
              </a:tr>
              <a:tr h="178219">
                <a:tc>
                  <a:txBody>
                    <a:bodyPr/>
                    <a:lstStyle/>
                    <a:p>
                      <a:pPr algn="l" fontAlgn="b"/>
                      <a:r>
                        <a:rPr lang="en-US" sz="1000" b="0" i="0" u="none" strike="noStrike">
                          <a:solidFill>
                            <a:srgbClr val="000000"/>
                          </a:solidFill>
                          <a:effectLst/>
                          <a:latin typeface="Calibri"/>
                        </a:rPr>
                        <a:t>Fines &amp; penalties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8219">
                <a:tc>
                  <a:txBody>
                    <a:bodyPr/>
                    <a:lstStyle/>
                    <a:p>
                      <a:pPr algn="l" fontAlgn="b"/>
                      <a:r>
                        <a:rPr lang="en-US" sz="1000" b="1" i="0" u="none" strike="noStrike">
                          <a:solidFill>
                            <a:srgbClr val="000000"/>
                          </a:solidFill>
                          <a:effectLst/>
                          <a:latin typeface="Calibri"/>
                        </a:rPr>
                        <a:t>Total CF from business activities: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-530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368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3 331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7 177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10 341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20 687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7"/>
                  </a:ext>
                </a:extLst>
              </a:tr>
              <a:tr h="178219">
                <a:tc>
                  <a:txBody>
                    <a:bodyPr/>
                    <a:lstStyle/>
                    <a:p>
                      <a:pPr algn="l" fontAlgn="b"/>
                      <a:r>
                        <a:rPr lang="en-US" sz="1000" b="0" i="0" u="none" strike="noStrike">
                          <a:solidFill>
                            <a:srgbClr val="000000"/>
                          </a:solidFill>
                          <a:effectLst/>
                          <a:latin typeface="Calibri"/>
                        </a:rPr>
                        <a:t>Commissions to agents &amp; payment systems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-102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-156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-188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-502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78219">
                <a:tc>
                  <a:txBody>
                    <a:bodyPr/>
                    <a:lstStyle/>
                    <a:p>
                      <a:pPr algn="l" fontAlgn="b"/>
                      <a:r>
                        <a:rPr lang="en-US" sz="1000" b="0" i="0" u="none" strike="noStrike">
                          <a:solidFill>
                            <a:srgbClr val="000000"/>
                          </a:solidFill>
                          <a:effectLst/>
                          <a:latin typeface="Calibri"/>
                        </a:rPr>
                        <a:t>POS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9"/>
                  </a:ext>
                </a:extLst>
              </a:tr>
              <a:tr h="178219">
                <a:tc>
                  <a:txBody>
                    <a:bodyPr/>
                    <a:lstStyle/>
                    <a:p>
                      <a:pPr algn="l" fontAlgn="b"/>
                      <a:r>
                        <a:rPr lang="en-US" sz="1000" b="0" i="0" u="none" strike="noStrike">
                          <a:solidFill>
                            <a:srgbClr val="000000"/>
                          </a:solidFill>
                          <a:effectLst/>
                          <a:latin typeface="Calibri"/>
                        </a:rPr>
                        <a:t>People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-766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-983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-1 018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-1 318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-1 506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-5 591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0"/>
                  </a:ext>
                </a:extLst>
              </a:tr>
              <a:tr h="178219">
                <a:tc>
                  <a:txBody>
                    <a:bodyPr/>
                    <a:lstStyle/>
                    <a:p>
                      <a:pPr algn="l" fontAlgn="b"/>
                      <a:r>
                        <a:rPr lang="en-US" sz="1000" b="0" i="0" u="none" strike="noStrike">
                          <a:solidFill>
                            <a:srgbClr val="000000"/>
                          </a:solidFill>
                          <a:effectLst/>
                          <a:latin typeface="Calibri"/>
                        </a:rPr>
                        <a:t>Marketing &amp; Acquisition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-378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-665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-1 230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-1 753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-1 989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-6 015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78219">
                <a:tc>
                  <a:txBody>
                    <a:bodyPr/>
                    <a:lstStyle/>
                    <a:p>
                      <a:pPr algn="l" fontAlgn="b"/>
                      <a:r>
                        <a:rPr lang="en-US" sz="1000" b="0" i="0" u="none" strike="noStrike">
                          <a:solidFill>
                            <a:srgbClr val="000000"/>
                          </a:solidFill>
                          <a:effectLst/>
                          <a:latin typeface="Calibri"/>
                        </a:rPr>
                        <a:t>Support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-97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-142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-156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-475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78219">
                <a:tc>
                  <a:txBody>
                    <a:bodyPr/>
                    <a:lstStyle/>
                    <a:p>
                      <a:pPr algn="l" fontAlgn="b"/>
                      <a:r>
                        <a:rPr lang="en-US" sz="1000" b="0" i="0" u="none" strike="noStrike">
                          <a:solidFill>
                            <a:srgbClr val="000000"/>
                          </a:solidFill>
                          <a:effectLst/>
                          <a:latin typeface="Calibri"/>
                        </a:rPr>
                        <a:t>Office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-180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-350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-470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-540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-558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-2 099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78219">
                <a:tc>
                  <a:txBody>
                    <a:bodyPr/>
                    <a:lstStyle/>
                    <a:p>
                      <a:pPr algn="l" fontAlgn="b"/>
                      <a:r>
                        <a:rPr lang="en-US" sz="1000" b="0" i="0" u="none" strike="noStrike">
                          <a:solidFill>
                            <a:srgbClr val="000000"/>
                          </a:solidFill>
                          <a:effectLst/>
                          <a:latin typeface="Calibri"/>
                        </a:rPr>
                        <a:t>IT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-154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-434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4"/>
                  </a:ext>
                </a:extLst>
              </a:tr>
              <a:tr h="178219">
                <a:tc>
                  <a:txBody>
                    <a:bodyPr/>
                    <a:lstStyle/>
                    <a:p>
                      <a:pPr algn="l" fontAlgn="b"/>
                      <a:r>
                        <a:rPr lang="en-US" sz="1000" b="0" i="0" u="none" strike="noStrike">
                          <a:solidFill>
                            <a:srgbClr val="000000"/>
                          </a:solidFill>
                          <a:effectLst/>
                          <a:latin typeface="Calibri"/>
                        </a:rPr>
                        <a:t>Professional services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5"/>
                  </a:ext>
                </a:extLst>
              </a:tr>
              <a:tr h="178219">
                <a:tc>
                  <a:txBody>
                    <a:bodyPr/>
                    <a:lstStyle/>
                    <a:p>
                      <a:pPr algn="l" fontAlgn="b"/>
                      <a:r>
                        <a:rPr lang="en-US" sz="1000" b="0" i="0" u="none" strike="noStrike">
                          <a:solidFill>
                            <a:srgbClr val="000000"/>
                          </a:solidFill>
                          <a:effectLst/>
                          <a:latin typeface="Calibri"/>
                        </a:rPr>
                        <a:t>Other income (expenses)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-187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6"/>
                  </a:ext>
                </a:extLst>
              </a:tr>
              <a:tr h="178219">
                <a:tc>
                  <a:txBody>
                    <a:bodyPr/>
                    <a:lstStyle/>
                    <a:p>
                      <a:pPr algn="l" fontAlgn="b"/>
                      <a:r>
                        <a:rPr lang="en-US" sz="1000" b="0" i="0" u="none" strike="noStrike">
                          <a:solidFill>
                            <a:srgbClr val="000000"/>
                          </a:solidFill>
                          <a:effectLst/>
                          <a:latin typeface="Calibri"/>
                        </a:rPr>
                        <a:t>Profit tax</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-930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-1 381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-2 311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7"/>
                  </a:ext>
                </a:extLst>
              </a:tr>
              <a:tr h="178219">
                <a:tc>
                  <a:txBody>
                    <a:bodyPr/>
                    <a:lstStyle/>
                    <a:p>
                      <a:pPr algn="l" fontAlgn="b"/>
                      <a:r>
                        <a:rPr lang="en-US" sz="1000" b="0" i="0" u="none" strike="noStrike">
                          <a:solidFill>
                            <a:srgbClr val="000000"/>
                          </a:solidFill>
                          <a:effectLst/>
                          <a:latin typeface="Calibri"/>
                        </a:rPr>
                        <a:t>VAT paid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-126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-318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-512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-645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-1 608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78219">
                <a:tc>
                  <a:txBody>
                    <a:bodyPr/>
                    <a:lstStyle/>
                    <a:p>
                      <a:pPr algn="l" fontAlgn="b"/>
                      <a:r>
                        <a:rPr lang="en-US" sz="1000" b="0" i="0" u="none" strike="noStrike">
                          <a:solidFill>
                            <a:srgbClr val="000000"/>
                          </a:solidFill>
                          <a:effectLst/>
                          <a:latin typeface="Calibri"/>
                        </a:rPr>
                        <a:t>Working Capital required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78219">
                <a:tc>
                  <a:txBody>
                    <a:bodyPr/>
                    <a:lstStyle/>
                    <a:p>
                      <a:pPr algn="l" fontAlgn="b"/>
                      <a:r>
                        <a:rPr lang="en-US" sz="1000" b="1" i="0" u="none" strike="noStrike">
                          <a:solidFill>
                            <a:srgbClr val="000000"/>
                          </a:solidFill>
                          <a:effectLst/>
                          <a:latin typeface="Calibri"/>
                        </a:rPr>
                        <a:t>Total CF from operating expenses: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-1 593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-2 342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-3 341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-5 457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-6 530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-19 263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20"/>
                  </a:ext>
                </a:extLst>
              </a:tr>
              <a:tr h="178219">
                <a:tc>
                  <a:txBody>
                    <a:bodyPr/>
                    <a:lstStyle/>
                    <a:p>
                      <a:pPr algn="l" fontAlgn="b"/>
                      <a:r>
                        <a:rPr lang="en-US" sz="1000" b="1" i="0" u="none" strike="noStrike">
                          <a:solidFill>
                            <a:srgbClr val="000000"/>
                          </a:solidFill>
                          <a:effectLst/>
                          <a:latin typeface="Calibri"/>
                        </a:rPr>
                        <a:t>Total CF from operating activities: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-2 123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-1 974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1 720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dirty="0">
                          <a:solidFill>
                            <a:srgbClr val="000000"/>
                          </a:solidFill>
                          <a:effectLst/>
                          <a:latin typeface="Calibri"/>
                        </a:rPr>
                        <a:t>3 812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1 425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1"/>
                  </a:ext>
                </a:extLst>
              </a:tr>
              <a:tr h="178219">
                <a:tc>
                  <a:txBody>
                    <a:bodyPr/>
                    <a:lstStyle/>
                    <a:p>
                      <a:pPr algn="l" fontAlgn="b"/>
                      <a:r>
                        <a:rPr lang="en-US" sz="1000" b="0" i="0" u="none" strike="noStrike">
                          <a:solidFill>
                            <a:srgbClr val="000000"/>
                          </a:solidFill>
                          <a:effectLst/>
                          <a:latin typeface="Calibri"/>
                        </a:rPr>
                        <a:t>Financing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2 215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2 191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529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4 998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2"/>
                  </a:ext>
                </a:extLst>
              </a:tr>
              <a:tr h="178219">
                <a:tc>
                  <a:txBody>
                    <a:bodyPr/>
                    <a:lstStyle/>
                    <a:p>
                      <a:pPr algn="l" fontAlgn="b"/>
                      <a:r>
                        <a:rPr lang="en-US" sz="1000" b="0" i="0" u="none" strike="noStrike">
                          <a:solidFill>
                            <a:srgbClr val="000000"/>
                          </a:solidFill>
                          <a:effectLst/>
                          <a:latin typeface="Calibri"/>
                        </a:rPr>
                        <a:t>Financing returned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-282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-1 579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-3 759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-5 620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3"/>
                  </a:ext>
                </a:extLst>
              </a:tr>
              <a:tr h="178219">
                <a:tc>
                  <a:txBody>
                    <a:bodyPr/>
                    <a:lstStyle/>
                    <a:p>
                      <a:pPr algn="l" fontAlgn="b"/>
                      <a:r>
                        <a:rPr lang="en-US" sz="1000" b="0" i="0" u="none" strike="noStrike">
                          <a:solidFill>
                            <a:srgbClr val="000000"/>
                          </a:solidFill>
                          <a:effectLst/>
                          <a:latin typeface="Calibri"/>
                        </a:rPr>
                        <a:t>Interest expense</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78219">
                <a:tc>
                  <a:txBody>
                    <a:bodyPr/>
                    <a:lstStyle/>
                    <a:p>
                      <a:pPr algn="l" fontAlgn="b"/>
                      <a:r>
                        <a:rPr lang="en-US" sz="1000" b="1" i="0" u="none" strike="noStrike">
                          <a:solidFill>
                            <a:srgbClr val="000000"/>
                          </a:solidFill>
                          <a:effectLst/>
                          <a:latin typeface="Calibri"/>
                        </a:rPr>
                        <a:t>Total CF from financing activities: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dirty="0">
                          <a:solidFill>
                            <a:srgbClr val="000000"/>
                          </a:solidFill>
                          <a:effectLst/>
                          <a:latin typeface="Calibri"/>
                        </a:rPr>
                        <a:t>2 215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2 191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246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-1 515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-3 759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dirty="0">
                          <a:solidFill>
                            <a:srgbClr val="000000"/>
                          </a:solidFill>
                          <a:effectLst/>
                          <a:latin typeface="Calibri"/>
                        </a:rPr>
                        <a:t>-623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25"/>
                  </a:ext>
                </a:extLst>
              </a:tr>
              <a:tr h="178219">
                <a:tc>
                  <a:txBody>
                    <a:bodyPr/>
                    <a:lstStyle/>
                    <a:p>
                      <a:pPr algn="l" fontAlgn="b"/>
                      <a:r>
                        <a:rPr lang="en-US" sz="1000" b="1" i="0" u="none" strike="noStrike">
                          <a:solidFill>
                            <a:srgbClr val="000000"/>
                          </a:solidFill>
                          <a:effectLst/>
                          <a:latin typeface="Calibri"/>
                        </a:rPr>
                        <a:t>CAPEX</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6"/>
                  </a:ext>
                </a:extLst>
              </a:tr>
              <a:tr h="178219">
                <a:tc>
                  <a:txBody>
                    <a:bodyPr/>
                    <a:lstStyle/>
                    <a:p>
                      <a:pPr algn="l" fontAlgn="b"/>
                      <a:r>
                        <a:rPr lang="en-US" sz="1000" b="1" i="0" u="none" strike="noStrike">
                          <a:solidFill>
                            <a:srgbClr val="000000"/>
                          </a:solidFill>
                          <a:effectLst/>
                          <a:latin typeface="Calibri"/>
                        </a:rPr>
                        <a:t>Total CF for the period: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92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217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236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205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52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dirty="0">
                          <a:solidFill>
                            <a:srgbClr val="000000"/>
                          </a:solidFill>
                          <a:effectLst/>
                          <a:latin typeface="Calibri"/>
                        </a:rPr>
                        <a:t>802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7"/>
                  </a:ext>
                </a:extLst>
              </a:tr>
              <a:tr h="178219">
                <a:tc>
                  <a:txBody>
                    <a:bodyPr/>
                    <a:lstStyle/>
                    <a:p>
                      <a:pPr algn="l" fontAlgn="b"/>
                      <a:r>
                        <a:rPr lang="en-US" sz="1000" b="1" i="0" u="none" strike="noStrike">
                          <a:solidFill>
                            <a:srgbClr val="000000"/>
                          </a:solidFill>
                          <a:effectLst/>
                          <a:latin typeface="Calibri"/>
                        </a:rPr>
                        <a:t>Cash balance beginning:</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92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309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545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750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750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8"/>
                  </a:ext>
                </a:extLst>
              </a:tr>
              <a:tr h="178219">
                <a:tc>
                  <a:txBody>
                    <a:bodyPr/>
                    <a:lstStyle/>
                    <a:p>
                      <a:pPr algn="l" fontAlgn="b"/>
                      <a:r>
                        <a:rPr lang="en-US" sz="1000" b="1" i="0" u="none" strike="noStrike">
                          <a:solidFill>
                            <a:srgbClr val="000000"/>
                          </a:solidFill>
                          <a:effectLst/>
                          <a:latin typeface="Calibri"/>
                        </a:rPr>
                        <a:t>Cash balance ending:</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92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309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545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750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802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ru-RU" sz="1000" b="1" i="0" u="none" strike="noStrike" dirty="0">
                          <a:solidFill>
                            <a:srgbClr val="000000"/>
                          </a:solidFill>
                          <a:effectLst/>
                          <a:latin typeface="Calibri"/>
                        </a:rPr>
                        <a:t>802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bl>
          </a:graphicData>
        </a:graphic>
      </p:graphicFrame>
    </p:spTree>
    <p:extLst>
      <p:ext uri="{BB962C8B-B14F-4D97-AF65-F5344CB8AC3E}">
        <p14:creationId xmlns:p14="http://schemas.microsoft.com/office/powerpoint/2010/main" val="2221720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55</a:t>
            </a:fld>
            <a:endParaRPr lang="ru-RU"/>
          </a:p>
        </p:txBody>
      </p:sp>
      <p:sp>
        <p:nvSpPr>
          <p:cNvPr id="3" name="Title 1"/>
          <p:cNvSpPr>
            <a:spLocks noGrp="1"/>
          </p:cNvSpPr>
          <p:nvPr>
            <p:ph type="title"/>
          </p:nvPr>
        </p:nvSpPr>
        <p:spPr>
          <a:xfrm>
            <a:off x="395536" y="116632"/>
            <a:ext cx="8159540" cy="312281"/>
          </a:xfrm>
        </p:spPr>
        <p:txBody>
          <a:bodyPr/>
          <a:lstStyle/>
          <a:p>
            <a:r>
              <a:rPr lang="en-US" dirty="0"/>
              <a:t>Expenses detailed</a:t>
            </a:r>
          </a:p>
        </p:txBody>
      </p:sp>
      <p:graphicFrame>
        <p:nvGraphicFramePr>
          <p:cNvPr id="2" name="Таблица 1"/>
          <p:cNvGraphicFramePr>
            <a:graphicFrameLocks noGrp="1"/>
          </p:cNvGraphicFramePr>
          <p:nvPr>
            <p:extLst>
              <p:ext uri="{D42A27DB-BD31-4B8C-83A1-F6EECF244321}">
                <p14:modId xmlns:p14="http://schemas.microsoft.com/office/powerpoint/2010/main" val="1431992409"/>
              </p:ext>
            </p:extLst>
          </p:nvPr>
        </p:nvGraphicFramePr>
        <p:xfrm>
          <a:off x="457199" y="836712"/>
          <a:ext cx="8337414" cy="2809440"/>
        </p:xfrm>
        <a:graphic>
          <a:graphicData uri="http://schemas.openxmlformats.org/drawingml/2006/table">
            <a:tbl>
              <a:tblPr/>
              <a:tblGrid>
                <a:gridCol w="2484000">
                  <a:extLst>
                    <a:ext uri="{9D8B030D-6E8A-4147-A177-3AD203B41FA5}">
                      <a16:colId xmlns:a16="http://schemas.microsoft.com/office/drawing/2014/main" val="20000"/>
                    </a:ext>
                  </a:extLst>
                </a:gridCol>
                <a:gridCol w="975569">
                  <a:extLst>
                    <a:ext uri="{9D8B030D-6E8A-4147-A177-3AD203B41FA5}">
                      <a16:colId xmlns:a16="http://schemas.microsoft.com/office/drawing/2014/main" val="20001"/>
                    </a:ext>
                  </a:extLst>
                </a:gridCol>
                <a:gridCol w="975569">
                  <a:extLst>
                    <a:ext uri="{9D8B030D-6E8A-4147-A177-3AD203B41FA5}">
                      <a16:colId xmlns:a16="http://schemas.microsoft.com/office/drawing/2014/main" val="20002"/>
                    </a:ext>
                  </a:extLst>
                </a:gridCol>
                <a:gridCol w="975569">
                  <a:extLst>
                    <a:ext uri="{9D8B030D-6E8A-4147-A177-3AD203B41FA5}">
                      <a16:colId xmlns:a16="http://schemas.microsoft.com/office/drawing/2014/main" val="20003"/>
                    </a:ext>
                  </a:extLst>
                </a:gridCol>
                <a:gridCol w="975569">
                  <a:extLst>
                    <a:ext uri="{9D8B030D-6E8A-4147-A177-3AD203B41FA5}">
                      <a16:colId xmlns:a16="http://schemas.microsoft.com/office/drawing/2014/main" val="20004"/>
                    </a:ext>
                  </a:extLst>
                </a:gridCol>
                <a:gridCol w="975569">
                  <a:extLst>
                    <a:ext uri="{9D8B030D-6E8A-4147-A177-3AD203B41FA5}">
                      <a16:colId xmlns:a16="http://schemas.microsoft.com/office/drawing/2014/main" val="20005"/>
                    </a:ext>
                  </a:extLst>
                </a:gridCol>
                <a:gridCol w="975569">
                  <a:extLst>
                    <a:ext uri="{9D8B030D-6E8A-4147-A177-3AD203B41FA5}">
                      <a16:colId xmlns:a16="http://schemas.microsoft.com/office/drawing/2014/main" val="20006"/>
                    </a:ext>
                  </a:extLst>
                </a:gridCol>
              </a:tblGrid>
              <a:tr h="223184">
                <a:tc>
                  <a:txBody>
                    <a:bodyPr/>
                    <a:lstStyle/>
                    <a:p>
                      <a:pPr algn="l" fontAlgn="b"/>
                      <a:r>
                        <a:rPr lang="en-US" sz="1300" b="1" i="0" u="none" strike="noStrike" dirty="0">
                          <a:solidFill>
                            <a:srgbClr val="000000"/>
                          </a:solidFill>
                          <a:effectLst/>
                          <a:latin typeface="Calibri"/>
                        </a:rPr>
                        <a:t>Variable costs, </a:t>
                      </a:r>
                      <a:r>
                        <a:rPr lang="en-US" sz="1300" b="1" i="0" u="none" strike="noStrike" dirty="0" err="1">
                          <a:solidFill>
                            <a:srgbClr val="000000"/>
                          </a:solidFill>
                          <a:effectLst/>
                          <a:latin typeface="Calibri"/>
                        </a:rPr>
                        <a:t>thsd</a:t>
                      </a:r>
                      <a:r>
                        <a:rPr lang="en-US" sz="1300" b="1" i="0" u="none" strike="noStrike" dirty="0">
                          <a:solidFill>
                            <a:srgbClr val="000000"/>
                          </a:solidFill>
                          <a:effectLst/>
                          <a:latin typeface="Calibri"/>
                        </a:rPr>
                        <a:t>.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gridSpan="6">
                  <a:txBody>
                    <a:bodyPr/>
                    <a:lstStyle/>
                    <a:p>
                      <a:pPr algn="ctr" fontAlgn="b"/>
                      <a:r>
                        <a:rPr lang="ru-RU" sz="1300" b="1"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23184">
                <a:tc>
                  <a:txBody>
                    <a:bodyPr/>
                    <a:lstStyle/>
                    <a:p>
                      <a:pPr algn="l" fontAlgn="b"/>
                      <a:r>
                        <a:rPr lang="en-US" sz="1300" b="1" i="0" u="none" strike="noStrike">
                          <a:solidFill>
                            <a:srgbClr val="000000"/>
                          </a:solidFill>
                          <a:effectLst/>
                          <a:latin typeface="Calibri"/>
                        </a:rPr>
                        <a:t>Expenses category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15488">
                <a:tc>
                  <a:txBody>
                    <a:bodyPr/>
                    <a:lstStyle/>
                    <a:p>
                      <a:pPr algn="l" fontAlgn="b"/>
                      <a:r>
                        <a:rPr lang="en-US" sz="1300" b="1" i="0" u="none" strike="noStrike">
                          <a:solidFill>
                            <a:srgbClr val="000000"/>
                          </a:solidFill>
                          <a:effectLst/>
                          <a:latin typeface="Calibri"/>
                        </a:rPr>
                        <a:t>Marketing acquisition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-369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-608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-1 112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-1 577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-1 775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-5 441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5488">
                <a:tc>
                  <a:txBody>
                    <a:bodyPr/>
                    <a:lstStyle/>
                    <a:p>
                      <a:pPr algn="l" fontAlgn="b"/>
                      <a:r>
                        <a:rPr lang="en-US" sz="1300" b="1" i="0" u="none" strike="noStrike">
                          <a:solidFill>
                            <a:srgbClr val="000000"/>
                          </a:solidFill>
                          <a:effectLst/>
                          <a:latin typeface="Calibri"/>
                        </a:rPr>
                        <a:t>Salary (variable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-94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-340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-781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-927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-2 690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5488">
                <a:tc>
                  <a:txBody>
                    <a:bodyPr/>
                    <a:lstStyle/>
                    <a:p>
                      <a:pPr algn="l" fontAlgn="b"/>
                      <a:r>
                        <a:rPr lang="en-US" sz="1300" b="1" i="0" u="none" strike="noStrike">
                          <a:solidFill>
                            <a:srgbClr val="000000"/>
                          </a:solidFill>
                          <a:effectLst/>
                          <a:latin typeface="Calibri"/>
                        </a:rPr>
                        <a:t>Other variable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-40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-199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-359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-631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-1 759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5488">
                <a:tc>
                  <a:txBody>
                    <a:bodyPr/>
                    <a:lstStyle/>
                    <a:p>
                      <a:pPr algn="l" fontAlgn="b"/>
                      <a:r>
                        <a:rPr lang="en-US" sz="1300" b="0" i="0" u="none" strike="noStrike">
                          <a:solidFill>
                            <a:srgbClr val="000000"/>
                          </a:solidFill>
                          <a:effectLst/>
                          <a:latin typeface="Calibri"/>
                        </a:rPr>
                        <a:t>    Telecommunications - acquisition</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-108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-127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-362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5488">
                <a:tc>
                  <a:txBody>
                    <a:bodyPr/>
                    <a:lstStyle/>
                    <a:p>
                      <a:pPr algn="l" fontAlgn="b"/>
                      <a:r>
                        <a:rPr lang="en-US" sz="1300" b="0" i="0" u="none" strike="noStrike">
                          <a:solidFill>
                            <a:srgbClr val="000000"/>
                          </a:solidFill>
                          <a:effectLst/>
                          <a:latin typeface="Calibri"/>
                        </a:rPr>
                        <a:t>    Outbound SMS - acquisition</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-61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-90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-105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-293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5488">
                <a:tc>
                  <a:txBody>
                    <a:bodyPr/>
                    <a:lstStyle/>
                    <a:p>
                      <a:pPr algn="l" fontAlgn="b"/>
                      <a:r>
                        <a:rPr lang="en-US" sz="1300" b="0" i="0" u="none" strike="noStrike">
                          <a:solidFill>
                            <a:srgbClr val="000000"/>
                          </a:solidFill>
                          <a:effectLst/>
                          <a:latin typeface="Calibri"/>
                        </a:rPr>
                        <a:t>    Payment system fees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-102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-156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-188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-502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5488">
                <a:tc>
                  <a:txBody>
                    <a:bodyPr/>
                    <a:lstStyle/>
                    <a:p>
                      <a:pPr algn="l" fontAlgn="b"/>
                      <a:r>
                        <a:rPr lang="en-US" sz="1300" b="0" i="0" u="none" strike="noStrike">
                          <a:solidFill>
                            <a:srgbClr val="000000"/>
                          </a:solidFill>
                          <a:effectLst/>
                          <a:latin typeface="Calibri"/>
                        </a:rPr>
                        <a:t>    Telecommunications - support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-62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-95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-163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-470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5488">
                <a:tc>
                  <a:txBody>
                    <a:bodyPr/>
                    <a:lstStyle/>
                    <a:p>
                      <a:pPr algn="l" fontAlgn="b"/>
                      <a:r>
                        <a:rPr lang="en-US" sz="1300" b="0" i="0" u="none" strike="noStrike">
                          <a:solidFill>
                            <a:srgbClr val="000000"/>
                          </a:solidFill>
                          <a:effectLst/>
                          <a:latin typeface="Calibri"/>
                        </a:rPr>
                        <a:t>    Outbound SMS - support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-131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3184">
                <a:tc>
                  <a:txBody>
                    <a:bodyPr/>
                    <a:lstStyle/>
                    <a:p>
                      <a:pPr algn="l" fontAlgn="b"/>
                      <a:r>
                        <a:rPr lang="en-US" sz="1300" b="1" i="0" u="none" strike="noStrike">
                          <a:solidFill>
                            <a:srgbClr val="000000"/>
                          </a:solidFill>
                          <a:effectLst/>
                          <a:latin typeface="Calibri"/>
                        </a:rPr>
                        <a:t>VAT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-318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-512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-645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-1 608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3184">
                <a:tc>
                  <a:txBody>
                    <a:bodyPr/>
                    <a:lstStyle/>
                    <a:p>
                      <a:pPr algn="l" fontAlgn="b"/>
                      <a:r>
                        <a:rPr lang="en-US" sz="1300" b="1" i="0" u="none" strike="noStrike" dirty="0">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300" b="1" i="0" u="none" strike="noStrike" dirty="0">
                          <a:solidFill>
                            <a:srgbClr val="000000"/>
                          </a:solidFill>
                          <a:effectLst/>
                          <a:latin typeface="Calibri"/>
                        </a:rPr>
                        <a:t>-510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300" b="1" i="0" u="none" strike="noStrike" dirty="0">
                          <a:solidFill>
                            <a:srgbClr val="000000"/>
                          </a:solidFill>
                          <a:effectLst/>
                          <a:latin typeface="Calibri"/>
                        </a:rPr>
                        <a:t>-1 272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300" b="1" i="0" u="none" strike="noStrike" dirty="0">
                          <a:solidFill>
                            <a:srgbClr val="000000"/>
                          </a:solidFill>
                          <a:effectLst/>
                          <a:latin typeface="Calibri"/>
                        </a:rPr>
                        <a:t>-2 337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300" b="1" i="0" u="none" strike="noStrike" dirty="0">
                          <a:solidFill>
                            <a:srgbClr val="000000"/>
                          </a:solidFill>
                          <a:effectLst/>
                          <a:latin typeface="Calibri"/>
                        </a:rPr>
                        <a:t>-3 400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300" b="1" i="0" u="none" strike="noStrike" dirty="0">
                          <a:solidFill>
                            <a:srgbClr val="000000"/>
                          </a:solidFill>
                          <a:effectLst/>
                          <a:latin typeface="Calibri"/>
                        </a:rPr>
                        <a:t>-3 979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300" b="1" i="0" u="none" strike="noStrike" dirty="0">
                          <a:solidFill>
                            <a:srgbClr val="000000"/>
                          </a:solidFill>
                          <a:effectLst/>
                          <a:latin typeface="Calibri"/>
                        </a:rPr>
                        <a:t>-11 498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1"/>
                  </a:ext>
                </a:extLst>
              </a:tr>
            </a:tbl>
          </a:graphicData>
        </a:graphic>
      </p:graphicFrame>
      <p:graphicFrame>
        <p:nvGraphicFramePr>
          <p:cNvPr id="9" name="Таблица 8"/>
          <p:cNvGraphicFramePr>
            <a:graphicFrameLocks noGrp="1"/>
          </p:cNvGraphicFramePr>
          <p:nvPr>
            <p:extLst>
              <p:ext uri="{D42A27DB-BD31-4B8C-83A1-F6EECF244321}">
                <p14:modId xmlns:p14="http://schemas.microsoft.com/office/powerpoint/2010/main" val="79023219"/>
              </p:ext>
            </p:extLst>
          </p:nvPr>
        </p:nvGraphicFramePr>
        <p:xfrm>
          <a:off x="457199" y="3861048"/>
          <a:ext cx="8337414" cy="2341200"/>
        </p:xfrm>
        <a:graphic>
          <a:graphicData uri="http://schemas.openxmlformats.org/drawingml/2006/table">
            <a:tbl>
              <a:tblPr/>
              <a:tblGrid>
                <a:gridCol w="2484000">
                  <a:extLst>
                    <a:ext uri="{9D8B030D-6E8A-4147-A177-3AD203B41FA5}">
                      <a16:colId xmlns:a16="http://schemas.microsoft.com/office/drawing/2014/main" val="20000"/>
                    </a:ext>
                  </a:extLst>
                </a:gridCol>
                <a:gridCol w="975569">
                  <a:extLst>
                    <a:ext uri="{9D8B030D-6E8A-4147-A177-3AD203B41FA5}">
                      <a16:colId xmlns:a16="http://schemas.microsoft.com/office/drawing/2014/main" val="20001"/>
                    </a:ext>
                  </a:extLst>
                </a:gridCol>
                <a:gridCol w="975569">
                  <a:extLst>
                    <a:ext uri="{9D8B030D-6E8A-4147-A177-3AD203B41FA5}">
                      <a16:colId xmlns:a16="http://schemas.microsoft.com/office/drawing/2014/main" val="20002"/>
                    </a:ext>
                  </a:extLst>
                </a:gridCol>
                <a:gridCol w="975569">
                  <a:extLst>
                    <a:ext uri="{9D8B030D-6E8A-4147-A177-3AD203B41FA5}">
                      <a16:colId xmlns:a16="http://schemas.microsoft.com/office/drawing/2014/main" val="20003"/>
                    </a:ext>
                  </a:extLst>
                </a:gridCol>
                <a:gridCol w="975569">
                  <a:extLst>
                    <a:ext uri="{9D8B030D-6E8A-4147-A177-3AD203B41FA5}">
                      <a16:colId xmlns:a16="http://schemas.microsoft.com/office/drawing/2014/main" val="20004"/>
                    </a:ext>
                  </a:extLst>
                </a:gridCol>
                <a:gridCol w="975569">
                  <a:extLst>
                    <a:ext uri="{9D8B030D-6E8A-4147-A177-3AD203B41FA5}">
                      <a16:colId xmlns:a16="http://schemas.microsoft.com/office/drawing/2014/main" val="20005"/>
                    </a:ext>
                  </a:extLst>
                </a:gridCol>
                <a:gridCol w="975569">
                  <a:extLst>
                    <a:ext uri="{9D8B030D-6E8A-4147-A177-3AD203B41FA5}">
                      <a16:colId xmlns:a16="http://schemas.microsoft.com/office/drawing/2014/main" val="20006"/>
                    </a:ext>
                  </a:extLst>
                </a:gridCol>
              </a:tblGrid>
              <a:tr h="223184">
                <a:tc>
                  <a:txBody>
                    <a:bodyPr/>
                    <a:lstStyle/>
                    <a:p>
                      <a:pPr algn="l" fontAlgn="b"/>
                      <a:r>
                        <a:rPr lang="en-US" sz="1300" b="1" i="0" u="none" strike="noStrike" dirty="0">
                          <a:solidFill>
                            <a:srgbClr val="000000"/>
                          </a:solidFill>
                          <a:effectLst/>
                          <a:latin typeface="Calibri"/>
                        </a:rPr>
                        <a:t>Fixed costs, </a:t>
                      </a:r>
                      <a:r>
                        <a:rPr lang="en-US" sz="1300" b="1" i="0" u="none" strike="noStrike" dirty="0" err="1">
                          <a:solidFill>
                            <a:srgbClr val="000000"/>
                          </a:solidFill>
                          <a:effectLst/>
                          <a:latin typeface="Calibri"/>
                        </a:rPr>
                        <a:t>thsd</a:t>
                      </a:r>
                      <a:r>
                        <a:rPr lang="en-US" sz="1300" b="1" i="0" u="none" strike="noStrike" dirty="0">
                          <a:solidFill>
                            <a:srgbClr val="000000"/>
                          </a:solidFill>
                          <a:effectLst/>
                          <a:latin typeface="Calibri"/>
                        </a:rPr>
                        <a:t>.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gridSpan="6">
                  <a:txBody>
                    <a:bodyPr/>
                    <a:lstStyle/>
                    <a:p>
                      <a:pPr algn="ctr" fontAlgn="b"/>
                      <a:r>
                        <a:rPr lang="ru-RU" sz="1300" b="1"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23184">
                <a:tc>
                  <a:txBody>
                    <a:bodyPr/>
                    <a:lstStyle/>
                    <a:p>
                      <a:pPr algn="l" fontAlgn="b"/>
                      <a:r>
                        <a:rPr lang="en-US" sz="1300" b="1" i="0" u="none" strike="noStrike">
                          <a:solidFill>
                            <a:srgbClr val="000000"/>
                          </a:solidFill>
                          <a:effectLst/>
                          <a:latin typeface="Calibri"/>
                        </a:rPr>
                        <a:t>Expenses category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15488">
                <a:tc>
                  <a:txBody>
                    <a:bodyPr/>
                    <a:lstStyle/>
                    <a:p>
                      <a:pPr algn="l" fontAlgn="b"/>
                      <a:r>
                        <a:rPr lang="en-US" sz="1300" b="1" i="0" u="none" strike="noStrike">
                          <a:solidFill>
                            <a:srgbClr val="000000"/>
                          </a:solidFill>
                          <a:effectLst/>
                          <a:latin typeface="Calibri"/>
                        </a:rPr>
                        <a:t>Salary (fixed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-682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-701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-588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-713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-793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-3 476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5488">
                <a:tc>
                  <a:txBody>
                    <a:bodyPr/>
                    <a:lstStyle/>
                    <a:p>
                      <a:pPr algn="l" fontAlgn="b"/>
                      <a:r>
                        <a:rPr lang="en-US" sz="1300" b="0" i="0" u="none" strike="noStrike">
                          <a:solidFill>
                            <a:srgbClr val="000000"/>
                          </a:solidFill>
                          <a:effectLst/>
                          <a:latin typeface="Calibri"/>
                        </a:rPr>
                        <a:t>    Salary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-462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-481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-481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-481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-481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-2 384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5488">
                <a:tc>
                  <a:txBody>
                    <a:bodyPr/>
                    <a:lstStyle/>
                    <a:p>
                      <a:pPr algn="l" fontAlgn="b"/>
                      <a:r>
                        <a:rPr lang="en-US" sz="1300" b="0" i="0" u="none" strike="noStrike">
                          <a:solidFill>
                            <a:srgbClr val="000000"/>
                          </a:solidFill>
                          <a:effectLst/>
                          <a:latin typeface="Calibri"/>
                        </a:rPr>
                        <a:t>    Bonuses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-220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-220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-107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-232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-312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-1 092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5488">
                <a:tc>
                  <a:txBody>
                    <a:bodyPr/>
                    <a:lstStyle/>
                    <a:p>
                      <a:pPr algn="l" fontAlgn="b"/>
                      <a:r>
                        <a:rPr lang="en-US" sz="1300" b="1" i="0" u="none" strike="noStrike">
                          <a:solidFill>
                            <a:srgbClr val="000000"/>
                          </a:solidFill>
                          <a:effectLst/>
                          <a:latin typeface="Calibri"/>
                        </a:rPr>
                        <a:t>Other G&amp;A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-369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-416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-414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-377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-1 851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5488">
                <a:tc>
                  <a:txBody>
                    <a:bodyPr/>
                    <a:lstStyle/>
                    <a:p>
                      <a:pPr algn="l" fontAlgn="b"/>
                      <a:r>
                        <a:rPr lang="en-US" sz="1300" b="0" i="0" u="none" strike="noStrike">
                          <a:solidFill>
                            <a:srgbClr val="000000"/>
                          </a:solidFill>
                          <a:effectLst/>
                          <a:latin typeface="Calibri"/>
                        </a:rPr>
                        <a:t>    Rent/office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-120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-209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-265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-260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-232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-1 086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5488">
                <a:tc>
                  <a:txBody>
                    <a:bodyPr/>
                    <a:lstStyle/>
                    <a:p>
                      <a:pPr algn="l" fontAlgn="b"/>
                      <a:r>
                        <a:rPr lang="en-US" sz="1300" b="0" i="0" u="none" strike="noStrike">
                          <a:solidFill>
                            <a:srgbClr val="000000"/>
                          </a:solidFill>
                          <a:effectLst/>
                          <a:latin typeface="Calibri"/>
                        </a:rPr>
                        <a:t>    IT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-112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-124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-115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-118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-109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-578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3184">
                <a:tc>
                  <a:txBody>
                    <a:bodyPr/>
                    <a:lstStyle/>
                    <a:p>
                      <a:pPr algn="l" fontAlgn="b"/>
                      <a:r>
                        <a:rPr lang="en-US" sz="1300" b="0" i="0" u="none" strike="noStrike">
                          <a:solidFill>
                            <a:srgbClr val="000000"/>
                          </a:solidFill>
                          <a:effectLst/>
                          <a:latin typeface="Calibri"/>
                        </a:rPr>
                        <a:t>    Miscellaneous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-187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3184">
                <a:tc>
                  <a:txBody>
                    <a:bodyPr/>
                    <a:lstStyle/>
                    <a:p>
                      <a:pPr algn="l" fontAlgn="b"/>
                      <a:r>
                        <a:rPr lang="en-US" sz="1300" b="1" i="0" u="none" strike="noStrike" dirty="0">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300" b="1" i="0" u="none" strike="noStrike" dirty="0">
                          <a:solidFill>
                            <a:srgbClr val="000000"/>
                          </a:solidFill>
                          <a:effectLst/>
                          <a:latin typeface="Calibri"/>
                        </a:rPr>
                        <a:t>-</a:t>
                      </a:r>
                      <a:r>
                        <a:rPr lang="en-US" sz="1300" b="1" i="0" u="none" strike="noStrike" dirty="0">
                          <a:solidFill>
                            <a:srgbClr val="000000"/>
                          </a:solidFill>
                          <a:effectLst/>
                          <a:latin typeface="Calibri"/>
                        </a:rPr>
                        <a:t>956</a:t>
                      </a:r>
                      <a:endParaRPr lang="ru-RU" sz="1300" b="1" i="0" u="none" strike="noStrike" dirty="0">
                        <a:solidFill>
                          <a:srgbClr val="000000"/>
                        </a:solidFill>
                        <a:effectLst/>
                        <a:latin typeface="Calibri"/>
                      </a:endParaRP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dirty="0">
                          <a:solidFill>
                            <a:srgbClr val="000000"/>
                          </a:solidFill>
                          <a:effectLst/>
                          <a:latin typeface="Calibri"/>
                        </a:rPr>
                        <a:t>-1 069</a:t>
                      </a:r>
                      <a:endParaRPr lang="ru-RU" sz="1300" b="1" i="0" u="none" strike="noStrike" dirty="0">
                        <a:solidFill>
                          <a:srgbClr val="000000"/>
                        </a:solidFill>
                        <a:effectLst/>
                        <a:latin typeface="Calibri"/>
                      </a:endParaRP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dirty="0">
                          <a:solidFill>
                            <a:srgbClr val="000000"/>
                          </a:solidFill>
                          <a:effectLst/>
                          <a:latin typeface="Calibri"/>
                        </a:rPr>
                        <a:t>-1 004</a:t>
                      </a:r>
                      <a:endParaRPr lang="ru-RU" sz="1300" b="1" i="0" u="none" strike="noStrike" dirty="0">
                        <a:solidFill>
                          <a:srgbClr val="000000"/>
                        </a:solidFill>
                        <a:effectLst/>
                        <a:latin typeface="Calibri"/>
                      </a:endParaRP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dirty="0">
                          <a:solidFill>
                            <a:srgbClr val="000000"/>
                          </a:solidFill>
                          <a:effectLst/>
                          <a:latin typeface="Calibri"/>
                        </a:rPr>
                        <a:t>-1 127</a:t>
                      </a:r>
                      <a:endParaRPr lang="ru-RU" sz="1300" b="1" i="0" u="none" strike="noStrike" dirty="0">
                        <a:solidFill>
                          <a:srgbClr val="000000"/>
                        </a:solidFill>
                        <a:effectLst/>
                        <a:latin typeface="Calibri"/>
                      </a:endParaRP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dirty="0">
                          <a:solidFill>
                            <a:srgbClr val="000000"/>
                          </a:solidFill>
                          <a:effectLst/>
                          <a:latin typeface="Calibri"/>
                        </a:rPr>
                        <a:t>-1 170</a:t>
                      </a:r>
                      <a:endParaRPr lang="ru-RU" sz="1300" b="1" i="0" u="none" strike="noStrike" dirty="0">
                        <a:solidFill>
                          <a:srgbClr val="000000"/>
                        </a:solidFill>
                        <a:effectLst/>
                        <a:latin typeface="Calibri"/>
                      </a:endParaRP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dirty="0">
                          <a:solidFill>
                            <a:srgbClr val="000000"/>
                          </a:solidFill>
                          <a:effectLst/>
                          <a:latin typeface="Calibri"/>
                        </a:rPr>
                        <a:t>-5 327</a:t>
                      </a:r>
                      <a:endParaRPr lang="ru-RU" sz="1300" b="1" i="0" u="none" strike="noStrike" dirty="0">
                        <a:solidFill>
                          <a:srgbClr val="000000"/>
                        </a:solidFill>
                        <a:effectLst/>
                        <a:latin typeface="Calibri"/>
                      </a:endParaRP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932008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56</a:t>
            </a:fld>
            <a:endParaRPr lang="ru-RU"/>
          </a:p>
        </p:txBody>
      </p:sp>
      <p:sp>
        <p:nvSpPr>
          <p:cNvPr id="3" name="Title 1"/>
          <p:cNvSpPr>
            <a:spLocks noGrp="1"/>
          </p:cNvSpPr>
          <p:nvPr>
            <p:ph type="title"/>
          </p:nvPr>
        </p:nvSpPr>
        <p:spPr>
          <a:xfrm>
            <a:off x="395536" y="116632"/>
            <a:ext cx="8159540" cy="312281"/>
          </a:xfrm>
        </p:spPr>
        <p:txBody>
          <a:bodyPr/>
          <a:lstStyle/>
          <a:p>
            <a:r>
              <a:rPr lang="en-US" dirty="0"/>
              <a:t>One-off expenses</a:t>
            </a:r>
          </a:p>
        </p:txBody>
      </p:sp>
      <p:graphicFrame>
        <p:nvGraphicFramePr>
          <p:cNvPr id="2" name="Таблица 1"/>
          <p:cNvGraphicFramePr>
            <a:graphicFrameLocks noGrp="1"/>
          </p:cNvGraphicFramePr>
          <p:nvPr>
            <p:extLst>
              <p:ext uri="{D42A27DB-BD31-4B8C-83A1-F6EECF244321}">
                <p14:modId xmlns:p14="http://schemas.microsoft.com/office/powerpoint/2010/main" val="427411466"/>
              </p:ext>
            </p:extLst>
          </p:nvPr>
        </p:nvGraphicFramePr>
        <p:xfrm>
          <a:off x="2052000" y="1920240"/>
          <a:ext cx="5040000" cy="3017520"/>
        </p:xfrm>
        <a:graphic>
          <a:graphicData uri="http://schemas.openxmlformats.org/drawingml/2006/table">
            <a:tbl>
              <a:tblPr/>
              <a:tblGrid>
                <a:gridCol w="3536655">
                  <a:extLst>
                    <a:ext uri="{9D8B030D-6E8A-4147-A177-3AD203B41FA5}">
                      <a16:colId xmlns:a16="http://schemas.microsoft.com/office/drawing/2014/main" val="20000"/>
                    </a:ext>
                  </a:extLst>
                </a:gridCol>
                <a:gridCol w="1503345">
                  <a:extLst>
                    <a:ext uri="{9D8B030D-6E8A-4147-A177-3AD203B41FA5}">
                      <a16:colId xmlns:a16="http://schemas.microsoft.com/office/drawing/2014/main" val="20001"/>
                    </a:ext>
                  </a:extLst>
                </a:gridCol>
              </a:tblGrid>
              <a:tr h="276225">
                <a:tc>
                  <a:txBody>
                    <a:bodyPr/>
                    <a:lstStyle/>
                    <a:p>
                      <a:pPr algn="l" fontAlgn="b"/>
                      <a:r>
                        <a:rPr lang="en-US" sz="1600" b="1" i="0" u="none" strike="noStrike" dirty="0">
                          <a:solidFill>
                            <a:srgbClr val="000000"/>
                          </a:solidFill>
                          <a:effectLst/>
                          <a:latin typeface="Calibri"/>
                        </a:rPr>
                        <a:t>Expenses category</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600" b="1" i="0" u="none" strike="noStrike">
                          <a:solidFill>
                            <a:srgbClr val="000000"/>
                          </a:solidFill>
                          <a:effectLst/>
                          <a:latin typeface="Calibri"/>
                        </a:rPr>
                        <a:t>Total, thsd USD</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276225">
                <a:tc>
                  <a:txBody>
                    <a:bodyPr/>
                    <a:lstStyle/>
                    <a:p>
                      <a:pPr algn="l" fontAlgn="b"/>
                      <a:r>
                        <a:rPr lang="en-US" sz="1600" b="1" i="0" u="none" strike="noStrike" dirty="0">
                          <a:solidFill>
                            <a:srgbClr val="000000"/>
                          </a:solidFill>
                          <a:effectLst/>
                          <a:latin typeface="Calibri"/>
                        </a:rPr>
                        <a:t>HR expenses</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600" b="1" i="0" u="none" strike="noStrike" dirty="0">
                          <a:solidFill>
                            <a:srgbClr val="000000"/>
                          </a:solidFill>
                          <a:effectLst/>
                          <a:latin typeface="Calibri"/>
                        </a:rPr>
                        <a:t>-40</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266700">
                <a:tc>
                  <a:txBody>
                    <a:bodyPr/>
                    <a:lstStyle/>
                    <a:p>
                      <a:pPr algn="l" fontAlgn="b"/>
                      <a:r>
                        <a:rPr lang="en-US" sz="1600" b="0" i="0" u="none" strike="noStrike">
                          <a:solidFill>
                            <a:srgbClr val="000000"/>
                          </a:solidFill>
                          <a:effectLst/>
                          <a:latin typeface="Calibri"/>
                        </a:rPr>
                        <a:t>Recruiting</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-40</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6225">
                <a:tc>
                  <a:txBody>
                    <a:bodyPr/>
                    <a:lstStyle/>
                    <a:p>
                      <a:pPr algn="l" fontAlgn="b"/>
                      <a:r>
                        <a:rPr lang="en-US" sz="1600" b="1" i="0" u="none" strike="noStrike" dirty="0">
                          <a:solidFill>
                            <a:srgbClr val="000000"/>
                          </a:solidFill>
                          <a:effectLst/>
                          <a:latin typeface="Calibri"/>
                        </a:rPr>
                        <a:t>IT expenses</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600" b="1" i="0" u="none" strike="noStrike" dirty="0">
                          <a:solidFill>
                            <a:srgbClr val="000000"/>
                          </a:solidFill>
                          <a:effectLst/>
                          <a:latin typeface="Calibri"/>
                        </a:rPr>
                        <a:t>-86</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276225">
                <a:tc>
                  <a:txBody>
                    <a:bodyPr/>
                    <a:lstStyle/>
                    <a:p>
                      <a:pPr algn="l" fontAlgn="b"/>
                      <a:r>
                        <a:rPr lang="ru-RU" sz="1600" b="0" i="0" u="none" strike="noStrike">
                          <a:solidFill>
                            <a:srgbClr val="000000"/>
                          </a:solidFill>
                          <a:effectLst/>
                          <a:latin typeface="Calibri"/>
                        </a:rPr>
                        <a:t>С</a:t>
                      </a:r>
                      <a:r>
                        <a:rPr lang="en-US" sz="1600" b="0" i="0" u="none" strike="noStrike">
                          <a:solidFill>
                            <a:srgbClr val="000000"/>
                          </a:solidFill>
                          <a:effectLst/>
                          <a:latin typeface="Calibri"/>
                        </a:rPr>
                        <a:t>RM development</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-56</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6225">
                <a:tc>
                  <a:txBody>
                    <a:bodyPr/>
                    <a:lstStyle/>
                    <a:p>
                      <a:pPr algn="l" fontAlgn="b"/>
                      <a:r>
                        <a:rPr lang="en-US" sz="1600" b="0" i="0" u="none" strike="noStrike">
                          <a:solidFill>
                            <a:srgbClr val="000000"/>
                          </a:solidFill>
                          <a:effectLst/>
                          <a:latin typeface="Calibri"/>
                        </a:rPr>
                        <a:t>Collection system implementation</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-19</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6225">
                <a:tc>
                  <a:txBody>
                    <a:bodyPr/>
                    <a:lstStyle/>
                    <a:p>
                      <a:pPr algn="l" fontAlgn="b"/>
                      <a:r>
                        <a:rPr lang="en-US" sz="1600" b="0" i="0" u="none" strike="noStrike">
                          <a:solidFill>
                            <a:srgbClr val="000000"/>
                          </a:solidFill>
                          <a:effectLst/>
                          <a:latin typeface="Calibri"/>
                        </a:rPr>
                        <a:t>Web sites</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-7</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6225">
                <a:tc>
                  <a:txBody>
                    <a:bodyPr/>
                    <a:lstStyle/>
                    <a:p>
                      <a:pPr algn="l" fontAlgn="b"/>
                      <a:r>
                        <a:rPr lang="en-US" sz="1600" b="0" i="0" u="none" strike="noStrike">
                          <a:solidFill>
                            <a:srgbClr val="000000"/>
                          </a:solidFill>
                          <a:effectLst/>
                          <a:latin typeface="Calibri"/>
                        </a:rPr>
                        <a:t>Mobile sites&amp;app</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-4</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6225">
                <a:tc>
                  <a:txBody>
                    <a:bodyPr/>
                    <a:lstStyle/>
                    <a:p>
                      <a:pPr algn="l" fontAlgn="b"/>
                      <a:r>
                        <a:rPr lang="en-US" sz="1600" b="1" i="0" u="none" strike="noStrike" dirty="0">
                          <a:solidFill>
                            <a:srgbClr val="000000"/>
                          </a:solidFill>
                          <a:effectLst/>
                          <a:latin typeface="Calibri"/>
                        </a:rPr>
                        <a:t>Total</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ru-RU" sz="1600" b="1" i="0" u="none" strike="noStrike" dirty="0">
                          <a:solidFill>
                            <a:srgbClr val="000000"/>
                          </a:solidFill>
                          <a:effectLst/>
                          <a:latin typeface="Calibri"/>
                        </a:rPr>
                        <a:t>-126</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166428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Project Plan</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57</a:t>
            </a:fld>
            <a:endParaRPr lang="ru-RU"/>
          </a:p>
        </p:txBody>
      </p:sp>
    </p:spTree>
    <p:extLst>
      <p:ext uri="{BB962C8B-B14F-4D97-AF65-F5344CB8AC3E}">
        <p14:creationId xmlns:p14="http://schemas.microsoft.com/office/powerpoint/2010/main" val="41243710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Project Plan </a:t>
            </a:r>
            <a:endParaRPr lang="ru-RU" dirty="0"/>
          </a:p>
        </p:txBody>
      </p:sp>
      <p:sp>
        <p:nvSpPr>
          <p:cNvPr id="5" name="Номер слайда 4"/>
          <p:cNvSpPr>
            <a:spLocks noGrp="1"/>
          </p:cNvSpPr>
          <p:nvPr>
            <p:ph type="sldNum" sz="quarter" idx="12"/>
          </p:nvPr>
        </p:nvSpPr>
        <p:spPr/>
        <p:txBody>
          <a:bodyPr/>
          <a:lstStyle/>
          <a:p>
            <a:fld id="{D7F305DA-160D-498F-B102-A1D8643B4A2C}" type="slidenum">
              <a:rPr lang="ru-RU" smtClean="0"/>
              <a:pPr/>
              <a:t>58</a:t>
            </a:fld>
            <a:endParaRPr lang="ru-RU"/>
          </a:p>
        </p:txBody>
      </p:sp>
      <p:graphicFrame>
        <p:nvGraphicFramePr>
          <p:cNvPr id="11" name="Table 10"/>
          <p:cNvGraphicFramePr>
            <a:graphicFrameLocks noGrp="1"/>
          </p:cNvGraphicFramePr>
          <p:nvPr>
            <p:extLst>
              <p:ext uri="{D42A27DB-BD31-4B8C-83A1-F6EECF244321}">
                <p14:modId xmlns:p14="http://schemas.microsoft.com/office/powerpoint/2010/main" val="2262854846"/>
              </p:ext>
            </p:extLst>
          </p:nvPr>
        </p:nvGraphicFramePr>
        <p:xfrm>
          <a:off x="179386" y="630005"/>
          <a:ext cx="8785224" cy="2361816"/>
        </p:xfrm>
        <a:graphic>
          <a:graphicData uri="http://schemas.openxmlformats.org/drawingml/2006/table">
            <a:tbl>
              <a:tblPr firstRow="1" bandRow="1">
                <a:tableStyleId>{5C22544A-7EE6-4342-B048-85BDC9FD1C3A}</a:tableStyleId>
              </a:tblPr>
              <a:tblGrid>
                <a:gridCol w="2691205">
                  <a:extLst>
                    <a:ext uri="{9D8B030D-6E8A-4147-A177-3AD203B41FA5}">
                      <a16:colId xmlns:a16="http://schemas.microsoft.com/office/drawing/2014/main" val="20000"/>
                    </a:ext>
                  </a:extLst>
                </a:gridCol>
                <a:gridCol w="2071489">
                  <a:extLst>
                    <a:ext uri="{9D8B030D-6E8A-4147-A177-3AD203B41FA5}">
                      <a16:colId xmlns:a16="http://schemas.microsoft.com/office/drawing/2014/main" val="20002"/>
                    </a:ext>
                  </a:extLst>
                </a:gridCol>
                <a:gridCol w="4022530">
                  <a:extLst>
                    <a:ext uri="{9D8B030D-6E8A-4147-A177-3AD203B41FA5}">
                      <a16:colId xmlns:a16="http://schemas.microsoft.com/office/drawing/2014/main" val="20003"/>
                    </a:ext>
                  </a:extLst>
                </a:gridCol>
              </a:tblGrid>
              <a:tr h="284577">
                <a:tc>
                  <a:txBody>
                    <a:bodyPr/>
                    <a:lstStyle/>
                    <a:p>
                      <a:r>
                        <a:rPr lang="en-US" sz="1200" dirty="0"/>
                        <a:t>Activity</a:t>
                      </a:r>
                      <a:endParaRPr lang="ru-RU" sz="1200" dirty="0"/>
                    </a:p>
                  </a:txBody>
                  <a:tcPr/>
                </a:tc>
                <a:tc>
                  <a:txBody>
                    <a:bodyPr/>
                    <a:lstStyle/>
                    <a:p>
                      <a:r>
                        <a:rPr lang="en-US" sz="1200" dirty="0"/>
                        <a:t>Planning end</a:t>
                      </a:r>
                      <a:r>
                        <a:rPr lang="en-US" sz="1200" baseline="0" dirty="0"/>
                        <a:t> </a:t>
                      </a:r>
                      <a:r>
                        <a:rPr lang="en-US" sz="1200" dirty="0"/>
                        <a:t>date</a:t>
                      </a:r>
                      <a:endParaRPr lang="ru-RU" sz="1200" dirty="0"/>
                    </a:p>
                  </a:txBody>
                  <a:tcPr/>
                </a:tc>
                <a:tc>
                  <a:txBody>
                    <a:bodyPr/>
                    <a:lstStyle/>
                    <a:p>
                      <a:r>
                        <a:rPr lang="en-US" sz="1200" dirty="0"/>
                        <a:t>Comments</a:t>
                      </a:r>
                      <a:endParaRPr lang="ru-RU" sz="1200" dirty="0"/>
                    </a:p>
                  </a:txBody>
                  <a:tcPr/>
                </a:tc>
                <a:extLst>
                  <a:ext uri="{0D108BD9-81ED-4DB2-BD59-A6C34878D82A}">
                    <a16:rowId xmlns:a16="http://schemas.microsoft.com/office/drawing/2014/main" val="10000"/>
                  </a:ext>
                </a:extLst>
              </a:tr>
              <a:tr h="284577">
                <a:tc>
                  <a:txBody>
                    <a:bodyPr/>
                    <a:lstStyle/>
                    <a:p>
                      <a:r>
                        <a:rPr lang="en-US" sz="1200" dirty="0"/>
                        <a:t>Hiring</a:t>
                      </a:r>
                      <a:r>
                        <a:rPr lang="en-US" sz="1200" baseline="0" dirty="0"/>
                        <a:t> CEO</a:t>
                      </a:r>
                      <a:endParaRPr lang="ru-RU" sz="1200" dirty="0"/>
                    </a:p>
                  </a:txBody>
                  <a:tcPr/>
                </a:tc>
                <a:tc>
                  <a:txBody>
                    <a:bodyPr/>
                    <a:lstStyle/>
                    <a:p>
                      <a:r>
                        <a:rPr lang="en-US" sz="1200" dirty="0"/>
                        <a:t>30/07/2016</a:t>
                      </a:r>
                      <a:endParaRPr lang="ru-RU" sz="1200" dirty="0"/>
                    </a:p>
                  </a:txBody>
                  <a:tcPr/>
                </a:tc>
                <a:tc>
                  <a:txBody>
                    <a:bodyPr/>
                    <a:lstStyle/>
                    <a:p>
                      <a:r>
                        <a:rPr lang="en-US" sz="1200" dirty="0"/>
                        <a:t>Done</a:t>
                      </a:r>
                      <a:endParaRPr lang="ru-RU" sz="1200" dirty="0"/>
                    </a:p>
                  </a:txBody>
                  <a:tcPr/>
                </a:tc>
                <a:extLst>
                  <a:ext uri="{0D108BD9-81ED-4DB2-BD59-A6C34878D82A}">
                    <a16:rowId xmlns:a16="http://schemas.microsoft.com/office/drawing/2014/main" val="10001"/>
                  </a:ext>
                </a:extLst>
              </a:tr>
              <a:tr h="284577">
                <a:tc>
                  <a:txBody>
                    <a:bodyPr/>
                    <a:lstStyle/>
                    <a:p>
                      <a:r>
                        <a:rPr lang="en-US" sz="1200" dirty="0"/>
                        <a:t>Licensing</a:t>
                      </a:r>
                      <a:endParaRPr lang="ru-RU" sz="1200" dirty="0"/>
                    </a:p>
                  </a:txBody>
                  <a:tcPr/>
                </a:tc>
                <a:tc>
                  <a:txBody>
                    <a:bodyPr/>
                    <a:lstStyle/>
                    <a:p>
                      <a:r>
                        <a:rPr lang="en-US" sz="1200">
                          <a:solidFill>
                            <a:schemeClr val="tx1"/>
                          </a:solidFill>
                        </a:rPr>
                        <a:t>30/09/2016</a:t>
                      </a:r>
                      <a:endParaRPr lang="ru-RU" sz="1200" dirty="0">
                        <a:solidFill>
                          <a:schemeClr val="tx1"/>
                        </a:solidFill>
                      </a:endParaRPr>
                    </a:p>
                  </a:txBody>
                  <a:tcPr/>
                </a:tc>
                <a:tc>
                  <a:txBody>
                    <a:bodyPr/>
                    <a:lstStyle/>
                    <a:p>
                      <a:r>
                        <a:rPr lang="en-US" sz="1200" dirty="0"/>
                        <a:t>Done (pawnshop)</a:t>
                      </a:r>
                      <a:endParaRPr lang="ru-RU" sz="1200" dirty="0"/>
                    </a:p>
                  </a:txBody>
                  <a:tcPr/>
                </a:tc>
                <a:extLst>
                  <a:ext uri="{0D108BD9-81ED-4DB2-BD59-A6C34878D82A}">
                    <a16:rowId xmlns:a16="http://schemas.microsoft.com/office/drawing/2014/main" val="10002"/>
                  </a:ext>
                </a:extLst>
              </a:tr>
              <a:tr h="284577">
                <a:tc>
                  <a:txBody>
                    <a:bodyPr/>
                    <a:lstStyle/>
                    <a:p>
                      <a:r>
                        <a:rPr lang="en-US" sz="1200" dirty="0"/>
                        <a:t>Renting</a:t>
                      </a:r>
                      <a:r>
                        <a:rPr lang="en-US" sz="1200" baseline="0" dirty="0"/>
                        <a:t> offices</a:t>
                      </a:r>
                      <a:endParaRPr lang="ru-RU" sz="1200" dirty="0"/>
                    </a:p>
                  </a:txBody>
                  <a:tcPr/>
                </a:tc>
                <a:tc>
                  <a:txBody>
                    <a:bodyPr/>
                    <a:lstStyle/>
                    <a:p>
                      <a:r>
                        <a:rPr lang="en-US" sz="1200" dirty="0">
                          <a:solidFill>
                            <a:schemeClr val="tx1"/>
                          </a:solidFill>
                        </a:rPr>
                        <a:t>01/11/2016</a:t>
                      </a:r>
                      <a:endParaRPr lang="ru-RU" sz="1200" dirty="0">
                        <a:solidFill>
                          <a:schemeClr val="tx1"/>
                        </a:solidFill>
                      </a:endParaRPr>
                    </a:p>
                  </a:txBody>
                  <a:tcPr/>
                </a:tc>
                <a:tc>
                  <a:txBody>
                    <a:bodyPr/>
                    <a:lstStyle/>
                    <a:p>
                      <a:r>
                        <a:rPr lang="en-US" sz="1200" dirty="0">
                          <a:solidFill>
                            <a:schemeClr val="tx1"/>
                          </a:solidFill>
                        </a:rPr>
                        <a:t>We plan</a:t>
                      </a:r>
                      <a:r>
                        <a:rPr lang="en-US" sz="1200" baseline="0" dirty="0">
                          <a:solidFill>
                            <a:schemeClr val="tx1"/>
                          </a:solidFill>
                        </a:rPr>
                        <a:t> to rental office from begin of November </a:t>
                      </a:r>
                      <a:endParaRPr lang="ru-RU" sz="1200" dirty="0">
                        <a:solidFill>
                          <a:schemeClr val="tx1"/>
                        </a:solidFill>
                      </a:endParaRPr>
                    </a:p>
                  </a:txBody>
                  <a:tcPr/>
                </a:tc>
                <a:extLst>
                  <a:ext uri="{0D108BD9-81ED-4DB2-BD59-A6C34878D82A}">
                    <a16:rowId xmlns:a16="http://schemas.microsoft.com/office/drawing/2014/main" val="10003"/>
                  </a:ext>
                </a:extLst>
              </a:tr>
              <a:tr h="312977">
                <a:tc>
                  <a:txBody>
                    <a:bodyPr/>
                    <a:lstStyle/>
                    <a:p>
                      <a:r>
                        <a:rPr lang="en-US" sz="1200" dirty="0"/>
                        <a:t>Creating</a:t>
                      </a:r>
                      <a:r>
                        <a:rPr lang="en-US" sz="1200" baseline="0" dirty="0"/>
                        <a:t> team</a:t>
                      </a:r>
                      <a:endParaRPr lang="ru-RU" sz="1200" dirty="0"/>
                    </a:p>
                  </a:txBody>
                  <a:tcPr/>
                </a:tc>
                <a:tc>
                  <a:txBody>
                    <a:bodyPr/>
                    <a:lstStyle/>
                    <a:p>
                      <a:r>
                        <a:rPr lang="en-US" sz="1200" dirty="0">
                          <a:solidFill>
                            <a:schemeClr val="tx1"/>
                          </a:solidFill>
                        </a:rPr>
                        <a:t>30/11/2016</a:t>
                      </a:r>
                      <a:endParaRPr lang="ru-RU" sz="1200" dirty="0">
                        <a:solidFill>
                          <a:schemeClr val="tx1"/>
                        </a:solidFill>
                      </a:endParaRPr>
                    </a:p>
                  </a:txBody>
                  <a:tcPr/>
                </a:tc>
                <a:tc>
                  <a:txBody>
                    <a:bodyPr/>
                    <a:lstStyle/>
                    <a:p>
                      <a:r>
                        <a:rPr lang="en-US" sz="1200" dirty="0">
                          <a:solidFill>
                            <a:schemeClr val="tx1"/>
                          </a:solidFill>
                        </a:rPr>
                        <a:t>In process</a:t>
                      </a:r>
                      <a:endParaRPr lang="ru-RU" sz="1200" dirty="0">
                        <a:solidFill>
                          <a:schemeClr val="tx1"/>
                        </a:solidFill>
                      </a:endParaRPr>
                    </a:p>
                  </a:txBody>
                  <a:tcPr/>
                </a:tc>
                <a:extLst>
                  <a:ext uri="{0D108BD9-81ED-4DB2-BD59-A6C34878D82A}">
                    <a16:rowId xmlns:a16="http://schemas.microsoft.com/office/drawing/2014/main" val="10004"/>
                  </a:ext>
                </a:extLst>
              </a:tr>
              <a:tr h="312977">
                <a:tc>
                  <a:txBody>
                    <a:bodyPr/>
                    <a:lstStyle/>
                    <a:p>
                      <a:r>
                        <a:rPr lang="en-US" sz="1200" dirty="0"/>
                        <a:t>IT</a:t>
                      </a:r>
                      <a:r>
                        <a:rPr lang="en-US" sz="1200" baseline="0" dirty="0"/>
                        <a:t> </a:t>
                      </a:r>
                      <a:r>
                        <a:rPr lang="en-US" sz="1200" u="none" strike="noStrike" dirty="0">
                          <a:solidFill>
                            <a:schemeClr val="tx1"/>
                          </a:solidFill>
                          <a:effectLst/>
                        </a:rPr>
                        <a:t>De</a:t>
                      </a:r>
                      <a:r>
                        <a:rPr lang="en-US" sz="1200" u="none" strike="noStrike" baseline="0" dirty="0">
                          <a:solidFill>
                            <a:schemeClr val="tx1"/>
                          </a:solidFill>
                          <a:effectLst/>
                        </a:rPr>
                        <a:t>velopment</a:t>
                      </a:r>
                      <a:r>
                        <a:rPr lang="en-US" sz="1200" baseline="0" dirty="0"/>
                        <a:t>, product settings</a:t>
                      </a:r>
                      <a:endParaRPr lang="ru-RU" sz="1200" dirty="0"/>
                    </a:p>
                  </a:txBody>
                  <a:tcPr/>
                </a:tc>
                <a:tc>
                  <a:txBody>
                    <a:bodyPr/>
                    <a:lstStyle/>
                    <a:p>
                      <a:r>
                        <a:rPr lang="en-US" sz="1200" dirty="0"/>
                        <a:t>01/01/2017</a:t>
                      </a:r>
                      <a:endParaRPr lang="ru-RU" sz="1200" dirty="0"/>
                    </a:p>
                  </a:txBody>
                  <a:tcPr/>
                </a:tc>
                <a:tc>
                  <a:txBody>
                    <a:bodyPr/>
                    <a:lstStyle/>
                    <a:p>
                      <a:r>
                        <a:rPr lang="en-US" sz="1200" dirty="0"/>
                        <a:t>We understand all our partners</a:t>
                      </a:r>
                      <a:r>
                        <a:rPr lang="en-US" sz="1200" baseline="0" dirty="0"/>
                        <a:t> for integration</a:t>
                      </a:r>
                      <a:endParaRPr lang="ru-RU" sz="1200" dirty="0"/>
                    </a:p>
                  </a:txBody>
                  <a:tcPr/>
                </a:tc>
                <a:extLst>
                  <a:ext uri="{0D108BD9-81ED-4DB2-BD59-A6C34878D82A}">
                    <a16:rowId xmlns:a16="http://schemas.microsoft.com/office/drawing/2014/main" val="10005"/>
                  </a:ext>
                </a:extLst>
              </a:tr>
              <a:tr h="312977">
                <a:tc>
                  <a:txBody>
                    <a:bodyPr/>
                    <a:lstStyle/>
                    <a:p>
                      <a:r>
                        <a:rPr lang="en-US" sz="1200" dirty="0"/>
                        <a:t>Official</a:t>
                      </a:r>
                      <a:r>
                        <a:rPr lang="en-US" sz="1200" baseline="0" dirty="0"/>
                        <a:t> documents</a:t>
                      </a:r>
                      <a:endParaRPr lang="ru-RU" sz="1200" dirty="0"/>
                    </a:p>
                  </a:txBody>
                  <a:tcPr/>
                </a:tc>
                <a:tc>
                  <a:txBody>
                    <a:bodyPr/>
                    <a:lstStyle/>
                    <a:p>
                      <a:r>
                        <a:rPr lang="en-US" sz="1200" dirty="0"/>
                        <a:t>15/11/2016</a:t>
                      </a:r>
                      <a:endParaRPr lang="ru-RU"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We will</a:t>
                      </a:r>
                      <a:r>
                        <a:rPr lang="en-US" sz="1200" baseline="0" dirty="0"/>
                        <a:t> use law advisor company for preparing all documents</a:t>
                      </a:r>
                      <a:endParaRPr lang="ru-RU" sz="1200" dirty="0"/>
                    </a:p>
                  </a:txBody>
                  <a:tcPr/>
                </a:tc>
                <a:extLst>
                  <a:ext uri="{0D108BD9-81ED-4DB2-BD59-A6C34878D82A}">
                    <a16:rowId xmlns:a16="http://schemas.microsoft.com/office/drawing/2014/main" val="10008"/>
                  </a:ext>
                </a:extLst>
              </a:tr>
              <a:tr h="284577">
                <a:tc>
                  <a:txBody>
                    <a:bodyPr/>
                    <a:lstStyle/>
                    <a:p>
                      <a:r>
                        <a:rPr lang="en-US" sz="1200" dirty="0"/>
                        <a:t>Start sales</a:t>
                      </a:r>
                      <a:endParaRPr lang="ru-RU" sz="1200" dirty="0"/>
                    </a:p>
                  </a:txBody>
                  <a:tcPr/>
                </a:tc>
                <a:tc>
                  <a:txBody>
                    <a:bodyPr/>
                    <a:lstStyle/>
                    <a:p>
                      <a:r>
                        <a:rPr lang="en-US" sz="1200" dirty="0"/>
                        <a:t>15/01/2017</a:t>
                      </a:r>
                      <a:endParaRPr lang="ru-RU" sz="1200" dirty="0"/>
                    </a:p>
                  </a:txBody>
                  <a:tcPr/>
                </a:tc>
                <a:tc>
                  <a:txBody>
                    <a:bodyPr/>
                    <a:lstStyle/>
                    <a:p>
                      <a:endParaRPr lang="ru-RU" sz="1200" dirty="0"/>
                    </a:p>
                  </a:txBody>
                  <a:tcPr/>
                </a:tc>
                <a:extLst>
                  <a:ext uri="{0D108BD9-81ED-4DB2-BD59-A6C34878D82A}">
                    <a16:rowId xmlns:a16="http://schemas.microsoft.com/office/drawing/2014/main" val="10009"/>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894949883"/>
              </p:ext>
            </p:extLst>
          </p:nvPr>
        </p:nvGraphicFramePr>
        <p:xfrm>
          <a:off x="179512" y="3331635"/>
          <a:ext cx="8785098" cy="1849323"/>
        </p:xfrm>
        <a:graphic>
          <a:graphicData uri="http://schemas.openxmlformats.org/drawingml/2006/table">
            <a:tbl>
              <a:tblPr firstRow="1" bandRow="1">
                <a:tableStyleId>{5C22544A-7EE6-4342-B048-85BDC9FD1C3A}</a:tableStyleId>
              </a:tblPr>
              <a:tblGrid>
                <a:gridCol w="3466049">
                  <a:extLst>
                    <a:ext uri="{9D8B030D-6E8A-4147-A177-3AD203B41FA5}">
                      <a16:colId xmlns:a16="http://schemas.microsoft.com/office/drawing/2014/main" val="20000"/>
                    </a:ext>
                  </a:extLst>
                </a:gridCol>
                <a:gridCol w="1060998">
                  <a:extLst>
                    <a:ext uri="{9D8B030D-6E8A-4147-A177-3AD203B41FA5}">
                      <a16:colId xmlns:a16="http://schemas.microsoft.com/office/drawing/2014/main" val="20001"/>
                    </a:ext>
                  </a:extLst>
                </a:gridCol>
                <a:gridCol w="919531">
                  <a:extLst>
                    <a:ext uri="{9D8B030D-6E8A-4147-A177-3AD203B41FA5}">
                      <a16:colId xmlns:a16="http://schemas.microsoft.com/office/drawing/2014/main" val="20002"/>
                    </a:ext>
                  </a:extLst>
                </a:gridCol>
                <a:gridCol w="1131730">
                  <a:extLst>
                    <a:ext uri="{9D8B030D-6E8A-4147-A177-3AD203B41FA5}">
                      <a16:colId xmlns:a16="http://schemas.microsoft.com/office/drawing/2014/main" val="20003"/>
                    </a:ext>
                  </a:extLst>
                </a:gridCol>
                <a:gridCol w="1103395">
                  <a:extLst>
                    <a:ext uri="{9D8B030D-6E8A-4147-A177-3AD203B41FA5}">
                      <a16:colId xmlns:a16="http://schemas.microsoft.com/office/drawing/2014/main" val="20004"/>
                    </a:ext>
                  </a:extLst>
                </a:gridCol>
                <a:gridCol w="1103395">
                  <a:extLst>
                    <a:ext uri="{9D8B030D-6E8A-4147-A177-3AD203B41FA5}">
                      <a16:colId xmlns:a16="http://schemas.microsoft.com/office/drawing/2014/main" val="3491026596"/>
                    </a:ext>
                  </a:extLst>
                </a:gridCol>
              </a:tblGrid>
              <a:tr h="264189">
                <a:tc>
                  <a:txBody>
                    <a:bodyPr/>
                    <a:lstStyle/>
                    <a:p>
                      <a:pPr algn="ctr" rtl="0" fontAlgn="ctr"/>
                      <a:r>
                        <a:rPr lang="en-US" sz="1200" u="none" strike="noStrike" dirty="0">
                          <a:solidFill>
                            <a:schemeClr val="tx1"/>
                          </a:solidFill>
                          <a:effectLst/>
                        </a:rPr>
                        <a:t>Activity</a:t>
                      </a:r>
                      <a:endParaRPr lang="en-US" sz="1200" b="1"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chemeClr val="tx1"/>
                          </a:solidFill>
                          <a:effectLst/>
                          <a:latin typeface="+mn-lt"/>
                        </a:rPr>
                        <a:t>Sept-16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Oct-16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Nov-16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Dec-16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Jan-17</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189">
                <a:tc>
                  <a:txBody>
                    <a:bodyPr/>
                    <a:lstStyle/>
                    <a:p>
                      <a:pPr algn="l" rtl="0" fontAlgn="ctr"/>
                      <a:r>
                        <a:rPr lang="en-US" sz="1200" u="none" strike="noStrike" dirty="0">
                          <a:solidFill>
                            <a:schemeClr val="tx1"/>
                          </a:solidFill>
                          <a:effectLst/>
                        </a:rPr>
                        <a:t>licensing</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4189">
                <a:tc>
                  <a:txBody>
                    <a:bodyPr/>
                    <a:lstStyle/>
                    <a:p>
                      <a:pPr algn="l" rtl="0" fontAlgn="ctr"/>
                      <a:r>
                        <a:rPr lang="en-US" sz="1200" u="none" strike="noStrike" dirty="0">
                          <a:solidFill>
                            <a:schemeClr val="tx1"/>
                          </a:solidFill>
                          <a:effectLst/>
                        </a:rPr>
                        <a:t>Renting office</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64189">
                <a:tc>
                  <a:txBody>
                    <a:bodyPr/>
                    <a:lstStyle/>
                    <a:p>
                      <a:pPr algn="l" rtl="0" fontAlgn="ctr"/>
                      <a:r>
                        <a:rPr lang="en-US" sz="1200" u="none" strike="noStrike" dirty="0">
                          <a:solidFill>
                            <a:schemeClr val="tx1"/>
                          </a:solidFill>
                          <a:effectLst/>
                        </a:rPr>
                        <a:t>Creating team</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4189">
                <a:tc>
                  <a:txBody>
                    <a:bodyPr/>
                    <a:lstStyle/>
                    <a:p>
                      <a:pPr algn="l" rtl="0" fontAlgn="ctr"/>
                      <a:r>
                        <a:rPr lang="en-US" sz="1200" u="none" strike="noStrike" dirty="0">
                          <a:solidFill>
                            <a:schemeClr val="tx1"/>
                          </a:solidFill>
                          <a:effectLst/>
                        </a:rPr>
                        <a:t>IT De</a:t>
                      </a:r>
                      <a:r>
                        <a:rPr lang="en-US" sz="1200" u="none" strike="noStrike" baseline="0" dirty="0">
                          <a:solidFill>
                            <a:schemeClr val="tx1"/>
                          </a:solidFill>
                          <a:effectLst/>
                        </a:rPr>
                        <a:t>velopment</a:t>
                      </a:r>
                      <a:r>
                        <a:rPr lang="en-US" sz="1200" u="none" strike="noStrike" dirty="0">
                          <a:solidFill>
                            <a:schemeClr val="tx1"/>
                          </a:solidFill>
                          <a:effectLst/>
                        </a:rPr>
                        <a:t>, product settings</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64189">
                <a:tc>
                  <a:txBody>
                    <a:bodyPr/>
                    <a:lstStyle/>
                    <a:p>
                      <a:pPr algn="l"/>
                      <a:r>
                        <a:rPr lang="en-US" sz="1200" dirty="0"/>
                        <a:t>Official</a:t>
                      </a:r>
                      <a:r>
                        <a:rPr lang="en-US" sz="1200" baseline="0" dirty="0"/>
                        <a:t> documents for customers and regulator</a:t>
                      </a:r>
                      <a:endParaRPr lang="ru-RU" sz="1200" dirty="0"/>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64189">
                <a:tc>
                  <a:txBody>
                    <a:bodyPr/>
                    <a:lstStyle/>
                    <a:p>
                      <a:pPr algn="l" rtl="0" fontAlgn="ctr"/>
                      <a:r>
                        <a:rPr lang="en-US" sz="1200" u="none" strike="noStrike" dirty="0">
                          <a:solidFill>
                            <a:schemeClr val="tx1"/>
                          </a:solidFill>
                          <a:effectLst/>
                        </a:rPr>
                        <a:t>Start operations </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0" name="Pentagon 9"/>
          <p:cNvSpPr/>
          <p:nvPr/>
        </p:nvSpPr>
        <p:spPr>
          <a:xfrm flipV="1">
            <a:off x="3995936" y="3644385"/>
            <a:ext cx="695732" cy="15035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p:cNvSpPr/>
          <p:nvPr/>
        </p:nvSpPr>
        <p:spPr>
          <a:xfrm flipV="1">
            <a:off x="3995934" y="4198405"/>
            <a:ext cx="2664297" cy="13159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flipV="1">
            <a:off x="5223641" y="4439990"/>
            <a:ext cx="3343300" cy="14828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p:cNvSpPr/>
          <p:nvPr/>
        </p:nvSpPr>
        <p:spPr>
          <a:xfrm>
            <a:off x="5699780" y="4714340"/>
            <a:ext cx="960452" cy="13092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8291711" y="4779804"/>
            <a:ext cx="275230" cy="316835"/>
          </a:xfrm>
          <a:prstGeom prst="rect">
            <a:avLst/>
          </a:prstGeom>
        </p:spPr>
      </p:pic>
      <p:sp>
        <p:nvSpPr>
          <p:cNvPr id="19" name="TextBox 18"/>
          <p:cNvSpPr txBox="1"/>
          <p:nvPr/>
        </p:nvSpPr>
        <p:spPr>
          <a:xfrm>
            <a:off x="179512" y="5833522"/>
            <a:ext cx="8807572" cy="30777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We are planning to launch operations in January 17.</a:t>
            </a:r>
          </a:p>
        </p:txBody>
      </p:sp>
      <p:sp>
        <p:nvSpPr>
          <p:cNvPr id="13" name="Pentagon 12"/>
          <p:cNvSpPr/>
          <p:nvPr/>
        </p:nvSpPr>
        <p:spPr>
          <a:xfrm flipV="1">
            <a:off x="3995936" y="3920808"/>
            <a:ext cx="1656184" cy="15153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625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Appendix</a:t>
            </a:r>
          </a:p>
        </p:txBody>
      </p:sp>
      <p:sp>
        <p:nvSpPr>
          <p:cNvPr id="4" name="Номер слайда 3"/>
          <p:cNvSpPr>
            <a:spLocks noGrp="1"/>
          </p:cNvSpPr>
          <p:nvPr>
            <p:ph type="sldNum" sz="quarter" idx="12"/>
          </p:nvPr>
        </p:nvSpPr>
        <p:spPr/>
        <p:txBody>
          <a:bodyPr/>
          <a:lstStyle/>
          <a:p>
            <a:fld id="{D7F305DA-160D-498F-B102-A1D8643B4A2C}" type="slidenum">
              <a:rPr lang="ru-RU" smtClean="0"/>
              <a:pPr/>
              <a:t>59</a:t>
            </a:fld>
            <a:endParaRPr lang="ru-RU"/>
          </a:p>
        </p:txBody>
      </p:sp>
    </p:spTree>
    <p:extLst>
      <p:ext uri="{BB962C8B-B14F-4D97-AF65-F5344CB8AC3E}">
        <p14:creationId xmlns:p14="http://schemas.microsoft.com/office/powerpoint/2010/main" val="1285562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2. Market Overview</a:t>
            </a:r>
          </a:p>
        </p:txBody>
      </p:sp>
      <p:sp>
        <p:nvSpPr>
          <p:cNvPr id="4" name="Номер слайда 3"/>
          <p:cNvSpPr>
            <a:spLocks noGrp="1"/>
          </p:cNvSpPr>
          <p:nvPr>
            <p:ph type="sldNum" sz="quarter" idx="12"/>
          </p:nvPr>
        </p:nvSpPr>
        <p:spPr/>
        <p:txBody>
          <a:bodyPr/>
          <a:lstStyle/>
          <a:p>
            <a:fld id="{D7F305DA-160D-498F-B102-A1D8643B4A2C}" type="slidenum">
              <a:rPr lang="ru-RU" smtClean="0"/>
              <a:pPr/>
              <a:t>6</a:t>
            </a:fld>
            <a:endParaRPr lang="ru-RU"/>
          </a:p>
        </p:txBody>
      </p:sp>
    </p:spTree>
    <p:extLst>
      <p:ext uri="{BB962C8B-B14F-4D97-AF65-F5344CB8AC3E}">
        <p14:creationId xmlns:p14="http://schemas.microsoft.com/office/powerpoint/2010/main" val="4114535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1.1: Core team salary expenses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60</a:t>
            </a:fld>
            <a:endParaRPr lang="ru-RU"/>
          </a:p>
        </p:txBody>
      </p:sp>
      <p:graphicFrame>
        <p:nvGraphicFramePr>
          <p:cNvPr id="6" name="Table 5"/>
          <p:cNvGraphicFramePr>
            <a:graphicFrameLocks noGrp="1"/>
          </p:cNvGraphicFramePr>
          <p:nvPr>
            <p:extLst>
              <p:ext uri="{D42A27DB-BD31-4B8C-83A1-F6EECF244321}">
                <p14:modId xmlns:p14="http://schemas.microsoft.com/office/powerpoint/2010/main" val="520849770"/>
              </p:ext>
            </p:extLst>
          </p:nvPr>
        </p:nvGraphicFramePr>
        <p:xfrm>
          <a:off x="107504" y="620688"/>
          <a:ext cx="9036496" cy="5715000"/>
        </p:xfrm>
        <a:graphic>
          <a:graphicData uri="http://schemas.openxmlformats.org/drawingml/2006/table">
            <a:tbl>
              <a:tblPr firstRow="1" lastRow="1" bandRow="1">
                <a:tableStyleId>{5C22544A-7EE6-4342-B048-85BDC9FD1C3A}</a:tableStyleId>
              </a:tblPr>
              <a:tblGrid>
                <a:gridCol w="366403">
                  <a:extLst>
                    <a:ext uri="{9D8B030D-6E8A-4147-A177-3AD203B41FA5}">
                      <a16:colId xmlns:a16="http://schemas.microsoft.com/office/drawing/2014/main" val="20000"/>
                    </a:ext>
                  </a:extLst>
                </a:gridCol>
                <a:gridCol w="2931220">
                  <a:extLst>
                    <a:ext uri="{9D8B030D-6E8A-4147-A177-3AD203B41FA5}">
                      <a16:colId xmlns:a16="http://schemas.microsoft.com/office/drawing/2014/main" val="20001"/>
                    </a:ext>
                  </a:extLst>
                </a:gridCol>
                <a:gridCol w="586244">
                  <a:extLst>
                    <a:ext uri="{9D8B030D-6E8A-4147-A177-3AD203B41FA5}">
                      <a16:colId xmlns:a16="http://schemas.microsoft.com/office/drawing/2014/main" val="20002"/>
                    </a:ext>
                  </a:extLst>
                </a:gridCol>
                <a:gridCol w="1465610">
                  <a:extLst>
                    <a:ext uri="{9D8B030D-6E8A-4147-A177-3AD203B41FA5}">
                      <a16:colId xmlns:a16="http://schemas.microsoft.com/office/drawing/2014/main" val="20003"/>
                    </a:ext>
                  </a:extLst>
                </a:gridCol>
                <a:gridCol w="1508197">
                  <a:extLst>
                    <a:ext uri="{9D8B030D-6E8A-4147-A177-3AD203B41FA5}">
                      <a16:colId xmlns:a16="http://schemas.microsoft.com/office/drawing/2014/main" val="20004"/>
                    </a:ext>
                  </a:extLst>
                </a:gridCol>
                <a:gridCol w="919190">
                  <a:extLst>
                    <a:ext uri="{9D8B030D-6E8A-4147-A177-3AD203B41FA5}">
                      <a16:colId xmlns:a16="http://schemas.microsoft.com/office/drawing/2014/main" val="20005"/>
                    </a:ext>
                  </a:extLst>
                </a:gridCol>
                <a:gridCol w="1259632">
                  <a:extLst>
                    <a:ext uri="{9D8B030D-6E8A-4147-A177-3AD203B41FA5}">
                      <a16:colId xmlns:a16="http://schemas.microsoft.com/office/drawing/2014/main" val="20006"/>
                    </a:ext>
                  </a:extLst>
                </a:gridCol>
              </a:tblGrid>
              <a:tr h="269338">
                <a:tc>
                  <a:txBody>
                    <a:bodyPr/>
                    <a:lstStyle/>
                    <a:p>
                      <a:r>
                        <a:rPr lang="ru-RU" sz="1200" dirty="0"/>
                        <a:t>№</a:t>
                      </a:r>
                      <a:endParaRPr lang="en-US" sz="1200" dirty="0"/>
                    </a:p>
                  </a:txBody>
                  <a:tcPr/>
                </a:tc>
                <a:tc>
                  <a:txBody>
                    <a:bodyPr/>
                    <a:lstStyle/>
                    <a:p>
                      <a:r>
                        <a:rPr lang="en-US" sz="1200" dirty="0"/>
                        <a:t>Employee</a:t>
                      </a:r>
                      <a:r>
                        <a:rPr lang="en-US" sz="1200" baseline="0" dirty="0"/>
                        <a:t> position</a:t>
                      </a:r>
                      <a:endParaRPr lang="en-US" sz="1200" dirty="0"/>
                    </a:p>
                  </a:txBody>
                  <a:tcPr/>
                </a:tc>
                <a:tc>
                  <a:txBody>
                    <a:bodyPr/>
                    <a:lstStyle/>
                    <a:p>
                      <a:r>
                        <a:rPr lang="en-US" sz="1200" dirty="0"/>
                        <a:t>Level</a:t>
                      </a:r>
                    </a:p>
                  </a:txBody>
                  <a:tcPr/>
                </a:tc>
                <a:tc>
                  <a:txBody>
                    <a:bodyPr/>
                    <a:lstStyle/>
                    <a:p>
                      <a:pPr algn="ctr"/>
                      <a:r>
                        <a:rPr lang="en-US" sz="1200" dirty="0"/>
                        <a:t>MM monthly salary</a:t>
                      </a:r>
                    </a:p>
                  </a:txBody>
                  <a:tcPr/>
                </a:tc>
                <a:tc>
                  <a:txBody>
                    <a:bodyPr/>
                    <a:lstStyle/>
                    <a:p>
                      <a:pPr algn="ctr"/>
                      <a:r>
                        <a:rPr lang="en-US" sz="1200" dirty="0"/>
                        <a:t>APAC average salary</a:t>
                      </a:r>
                    </a:p>
                  </a:txBody>
                  <a:tcPr/>
                </a:tc>
                <a:tc>
                  <a:txBody>
                    <a:bodyPr/>
                    <a:lstStyle/>
                    <a:p>
                      <a:pPr algn="ctr"/>
                      <a:r>
                        <a:rPr lang="en-US" sz="1200" dirty="0"/>
                        <a:t>Difference</a:t>
                      </a:r>
                    </a:p>
                  </a:txBody>
                  <a:tcPr/>
                </a:tc>
                <a:tc>
                  <a:txBody>
                    <a:bodyPr/>
                    <a:lstStyle/>
                    <a:p>
                      <a:pPr algn="ctr"/>
                      <a:r>
                        <a:rPr lang="en-US" sz="1200" dirty="0"/>
                        <a:t>Joining period</a:t>
                      </a:r>
                    </a:p>
                  </a:txBody>
                  <a:tcPr/>
                </a:tc>
                <a:extLst>
                  <a:ext uri="{0D108BD9-81ED-4DB2-BD59-A6C34878D82A}">
                    <a16:rowId xmlns:a16="http://schemas.microsoft.com/office/drawing/2014/main" val="10000"/>
                  </a:ext>
                </a:extLst>
              </a:tr>
              <a:tr h="256960">
                <a:tc>
                  <a:txBody>
                    <a:bodyPr/>
                    <a:lstStyle/>
                    <a:p>
                      <a:r>
                        <a:rPr lang="ru-RU" sz="1100" dirty="0"/>
                        <a:t>1</a:t>
                      </a:r>
                      <a:endParaRPr lang="en-US" sz="1100" dirty="0"/>
                    </a:p>
                  </a:txBody>
                  <a:tcPr/>
                </a:tc>
                <a:tc>
                  <a:txBody>
                    <a:bodyPr/>
                    <a:lstStyle/>
                    <a:p>
                      <a:r>
                        <a:rPr lang="en-US" sz="1100" dirty="0"/>
                        <a:t>Chief</a:t>
                      </a:r>
                      <a:r>
                        <a:rPr lang="en-US" sz="1100" baseline="0" dirty="0"/>
                        <a:t> operating officer </a:t>
                      </a:r>
                      <a:endParaRPr lang="en-US" sz="1100" dirty="0"/>
                    </a:p>
                  </a:txBody>
                  <a:tcPr/>
                </a:tc>
                <a:tc>
                  <a:txBody>
                    <a:bodyPr/>
                    <a:lstStyle/>
                    <a:p>
                      <a:pPr algn="ctr"/>
                      <a:r>
                        <a:rPr lang="en-US" sz="1100" dirty="0"/>
                        <a:t>B-1</a:t>
                      </a:r>
                    </a:p>
                  </a:txBody>
                  <a:tcPr/>
                </a:tc>
                <a:tc>
                  <a:txBody>
                    <a:bodyPr/>
                    <a:lstStyle/>
                    <a:p>
                      <a:pPr algn="ctr"/>
                      <a:r>
                        <a:rPr lang="en-US" sz="1100" dirty="0"/>
                        <a:t>$ 6 500</a:t>
                      </a:r>
                    </a:p>
                  </a:txBody>
                  <a:tcPr/>
                </a:tc>
                <a:tc>
                  <a:txBody>
                    <a:bodyPr/>
                    <a:lstStyle/>
                    <a:p>
                      <a:pPr algn="ctr"/>
                      <a:r>
                        <a:rPr lang="en-US" sz="1100" dirty="0"/>
                        <a:t>$ 3 671</a:t>
                      </a:r>
                    </a:p>
                  </a:txBody>
                  <a:tcPr/>
                </a:tc>
                <a:tc>
                  <a:txBody>
                    <a:bodyPr/>
                    <a:lstStyle/>
                    <a:p>
                      <a:pPr algn="ctr" rtl="0" fontAlgn="ctr"/>
                      <a:r>
                        <a:rPr lang="is-IS" sz="1100" b="0" i="0" u="none" strike="noStrike" dirty="0">
                          <a:solidFill>
                            <a:srgbClr val="C00000"/>
                          </a:solidFill>
                          <a:effectLst/>
                          <a:latin typeface="Calibri" charset="0"/>
                        </a:rPr>
                        <a:t>+2829</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done</a:t>
                      </a:r>
                      <a:endParaRPr lang="is-IS" sz="1100" b="0" i="0" u="none" strike="noStrike" dirty="0">
                        <a:solidFill>
                          <a:schemeClr val="tx1"/>
                        </a:solidFill>
                        <a:effectLst/>
                        <a:latin typeface="Calibri" charset="0"/>
                      </a:endParaRPr>
                    </a:p>
                  </a:txBody>
                  <a:tcPr marL="12700" marR="12700" marT="12700" marB="0" anchor="ctr"/>
                </a:tc>
                <a:extLst>
                  <a:ext uri="{0D108BD9-81ED-4DB2-BD59-A6C34878D82A}">
                    <a16:rowId xmlns:a16="http://schemas.microsoft.com/office/drawing/2014/main" val="10001"/>
                  </a:ext>
                </a:extLst>
              </a:tr>
              <a:tr h="256960">
                <a:tc>
                  <a:txBody>
                    <a:bodyPr/>
                    <a:lstStyle/>
                    <a:p>
                      <a:r>
                        <a:rPr lang="ru-RU" sz="1100" dirty="0"/>
                        <a:t>2</a:t>
                      </a:r>
                      <a:endParaRPr lang="en-US" sz="1100" dirty="0"/>
                    </a:p>
                  </a:txBody>
                  <a:tcPr/>
                </a:tc>
                <a:tc>
                  <a:txBody>
                    <a:bodyPr/>
                    <a:lstStyle/>
                    <a:p>
                      <a:r>
                        <a:rPr lang="en-US" sz="1100" dirty="0"/>
                        <a:t>Head of call center</a:t>
                      </a:r>
                    </a:p>
                  </a:txBody>
                  <a:tcPr/>
                </a:tc>
                <a:tc>
                  <a:txBody>
                    <a:bodyPr/>
                    <a:lstStyle/>
                    <a:p>
                      <a:pPr algn="ctr"/>
                      <a:r>
                        <a:rPr lang="en-US" sz="1100" dirty="0"/>
                        <a:t>B-1</a:t>
                      </a:r>
                    </a:p>
                  </a:txBody>
                  <a:tcPr/>
                </a:tc>
                <a:tc>
                  <a:txBody>
                    <a:bodyPr/>
                    <a:lstStyle/>
                    <a:p>
                      <a:pPr algn="ctr"/>
                      <a:r>
                        <a:rPr lang="en-US" sz="1100" dirty="0"/>
                        <a:t>$ 1 500</a:t>
                      </a:r>
                    </a:p>
                  </a:txBody>
                  <a:tcPr/>
                </a:tc>
                <a:tc>
                  <a:txBody>
                    <a:bodyPr/>
                    <a:lstStyle/>
                    <a:p>
                      <a:pPr algn="ctr"/>
                      <a:r>
                        <a:rPr lang="en-US" sz="1100" dirty="0"/>
                        <a:t>$ 1 059</a:t>
                      </a:r>
                    </a:p>
                  </a:txBody>
                  <a:tcPr/>
                </a:tc>
                <a:tc>
                  <a:txBody>
                    <a:bodyPr/>
                    <a:lstStyle/>
                    <a:p>
                      <a:pPr algn="ctr" rtl="0" fontAlgn="ctr"/>
                      <a:r>
                        <a:rPr lang="en-US" sz="1100" b="0" i="0" u="none" strike="noStrike" dirty="0">
                          <a:solidFill>
                            <a:srgbClr val="C00000"/>
                          </a:solidFill>
                          <a:effectLst/>
                          <a:latin typeface="Calibri" charset="0"/>
                        </a:rPr>
                        <a:t>+441</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2"/>
                  </a:ext>
                </a:extLst>
              </a:tr>
              <a:tr h="256960">
                <a:tc>
                  <a:txBody>
                    <a:bodyPr/>
                    <a:lstStyle/>
                    <a:p>
                      <a:r>
                        <a:rPr lang="ru-RU" sz="1100" dirty="0"/>
                        <a:t>3</a:t>
                      </a:r>
                      <a:endParaRPr lang="en-US" sz="1100" dirty="0"/>
                    </a:p>
                  </a:txBody>
                  <a:tcPr/>
                </a:tc>
                <a:tc>
                  <a:txBody>
                    <a:bodyPr/>
                    <a:lstStyle/>
                    <a:p>
                      <a:r>
                        <a:rPr lang="en-US" sz="1100" dirty="0"/>
                        <a:t>Head of collection</a:t>
                      </a:r>
                    </a:p>
                  </a:txBody>
                  <a:tcPr/>
                </a:tc>
                <a:tc>
                  <a:txBody>
                    <a:bodyPr/>
                    <a:lstStyle/>
                    <a:p>
                      <a:pPr algn="ctr"/>
                      <a:r>
                        <a:rPr lang="en-US" sz="1100" dirty="0"/>
                        <a:t>B-1</a:t>
                      </a:r>
                    </a:p>
                  </a:txBody>
                  <a:tcPr/>
                </a:tc>
                <a:tc>
                  <a:txBody>
                    <a:bodyPr/>
                    <a:lstStyle/>
                    <a:p>
                      <a:pPr algn="ctr"/>
                      <a:r>
                        <a:rPr lang="en-US" sz="1100" baseline="0" dirty="0"/>
                        <a:t>$ 2 000</a:t>
                      </a:r>
                    </a:p>
                  </a:txBody>
                  <a:tcPr/>
                </a:tc>
                <a:tc>
                  <a:txBody>
                    <a:bodyPr/>
                    <a:lstStyle/>
                    <a:p>
                      <a:pPr algn="ctr"/>
                      <a:r>
                        <a:rPr lang="en-US" sz="1100" dirty="0"/>
                        <a:t>$ 2 040</a:t>
                      </a:r>
                    </a:p>
                  </a:txBody>
                  <a:tcPr/>
                </a:tc>
                <a:tc>
                  <a:txBody>
                    <a:bodyPr/>
                    <a:lstStyle/>
                    <a:p>
                      <a:pPr algn="ctr" rtl="0" fontAlgn="ctr"/>
                      <a:r>
                        <a:rPr lang="is-IS" sz="1100" b="0" i="0" u="none" strike="noStrike" dirty="0">
                          <a:solidFill>
                            <a:srgbClr val="00B050"/>
                          </a:solidFill>
                          <a:effectLst/>
                          <a:latin typeface="Calibri" charset="0"/>
                        </a:rPr>
                        <a:t>-40</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3"/>
                  </a:ext>
                </a:extLst>
              </a:tr>
              <a:tr h="256960">
                <a:tc>
                  <a:txBody>
                    <a:bodyPr/>
                    <a:lstStyle/>
                    <a:p>
                      <a:r>
                        <a:rPr lang="ru-RU" sz="1100" dirty="0"/>
                        <a:t>4</a:t>
                      </a:r>
                      <a:endParaRPr lang="en-US" sz="1100" dirty="0"/>
                    </a:p>
                  </a:txBody>
                  <a:tcPr/>
                </a:tc>
                <a:tc>
                  <a:txBody>
                    <a:bodyPr/>
                    <a:lstStyle/>
                    <a:p>
                      <a:r>
                        <a:rPr lang="en-US" sz="1100" dirty="0"/>
                        <a:t>Chief financial officer</a:t>
                      </a:r>
                    </a:p>
                  </a:txBody>
                  <a:tcPr/>
                </a:tc>
                <a:tc>
                  <a:txBody>
                    <a:bodyPr/>
                    <a:lstStyle/>
                    <a:p>
                      <a:pPr algn="ctr"/>
                      <a:r>
                        <a:rPr lang="en-US" sz="1100" dirty="0"/>
                        <a:t>B-1</a:t>
                      </a:r>
                    </a:p>
                  </a:txBody>
                  <a:tcPr/>
                </a:tc>
                <a:tc>
                  <a:txBody>
                    <a:bodyPr/>
                    <a:lstStyle/>
                    <a:p>
                      <a:pPr algn="ctr"/>
                      <a:r>
                        <a:rPr lang="en-US" sz="1100" dirty="0"/>
                        <a:t>$ 2 500</a:t>
                      </a:r>
                    </a:p>
                  </a:txBody>
                  <a:tcPr/>
                </a:tc>
                <a:tc>
                  <a:txBody>
                    <a:bodyPr/>
                    <a:lstStyle/>
                    <a:p>
                      <a:pPr algn="ctr"/>
                      <a:r>
                        <a:rPr lang="en-US" sz="1100" dirty="0"/>
                        <a:t>$ 5 416</a:t>
                      </a:r>
                    </a:p>
                  </a:txBody>
                  <a:tcPr/>
                </a:tc>
                <a:tc>
                  <a:txBody>
                    <a:bodyPr/>
                    <a:lstStyle/>
                    <a:p>
                      <a:pPr algn="ctr" rtl="0" fontAlgn="ctr"/>
                      <a:r>
                        <a:rPr lang="is-IS" sz="1100" b="0" i="0" u="none" strike="noStrike" dirty="0">
                          <a:solidFill>
                            <a:srgbClr val="00B050"/>
                          </a:solidFill>
                          <a:effectLst/>
                          <a:latin typeface="Calibri" charset="0"/>
                        </a:rPr>
                        <a:t>-2916</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4"/>
                  </a:ext>
                </a:extLst>
              </a:tr>
              <a:tr h="256960">
                <a:tc>
                  <a:txBody>
                    <a:bodyPr/>
                    <a:lstStyle/>
                    <a:p>
                      <a:r>
                        <a:rPr lang="ru-RU" sz="1100" dirty="0"/>
                        <a:t>5</a:t>
                      </a:r>
                      <a:endParaRPr lang="en-US" sz="1100" dirty="0"/>
                    </a:p>
                  </a:txBody>
                  <a:tcPr/>
                </a:tc>
                <a:tc>
                  <a:txBody>
                    <a:bodyPr/>
                    <a:lstStyle/>
                    <a:p>
                      <a:r>
                        <a:rPr lang="en-US" sz="1100" dirty="0"/>
                        <a:t>HR Director</a:t>
                      </a:r>
                    </a:p>
                  </a:txBody>
                  <a:tcPr/>
                </a:tc>
                <a:tc>
                  <a:txBody>
                    <a:bodyPr/>
                    <a:lstStyle/>
                    <a:p>
                      <a:pPr algn="ctr"/>
                      <a:r>
                        <a:rPr lang="en-US" sz="1100" dirty="0"/>
                        <a:t>B-1</a:t>
                      </a:r>
                    </a:p>
                  </a:txBody>
                  <a:tcPr/>
                </a:tc>
                <a:tc>
                  <a:txBody>
                    <a:bodyPr/>
                    <a:lstStyle/>
                    <a:p>
                      <a:pPr algn="ctr"/>
                      <a:r>
                        <a:rPr lang="en-US" sz="1100" dirty="0"/>
                        <a:t>$ 2 000</a:t>
                      </a:r>
                    </a:p>
                  </a:txBody>
                  <a:tcPr/>
                </a:tc>
                <a:tc>
                  <a:txBody>
                    <a:bodyPr/>
                    <a:lstStyle/>
                    <a:p>
                      <a:pPr algn="ctr"/>
                      <a:r>
                        <a:rPr lang="en-US" sz="1100" dirty="0"/>
                        <a:t>$ 2 302</a:t>
                      </a:r>
                    </a:p>
                  </a:txBody>
                  <a:tcPr/>
                </a:tc>
                <a:tc>
                  <a:txBody>
                    <a:bodyPr/>
                    <a:lstStyle/>
                    <a:p>
                      <a:pPr algn="ctr" rtl="0" fontAlgn="ctr"/>
                      <a:r>
                        <a:rPr lang="is-IS" sz="1100" b="0" i="0" u="none" strike="noStrike" dirty="0">
                          <a:solidFill>
                            <a:srgbClr val="00B050"/>
                          </a:solidFill>
                          <a:effectLst/>
                          <a:latin typeface="Calibri" charset="0"/>
                        </a:rPr>
                        <a:t>-302</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5"/>
                  </a:ext>
                </a:extLst>
              </a:tr>
              <a:tr h="256960">
                <a:tc>
                  <a:txBody>
                    <a:bodyPr/>
                    <a:lstStyle/>
                    <a:p>
                      <a:r>
                        <a:rPr lang="ru-RU" sz="1100" dirty="0"/>
                        <a:t>6</a:t>
                      </a:r>
                      <a:endParaRPr lang="en-US" sz="1100" dirty="0"/>
                    </a:p>
                  </a:txBody>
                  <a:tcPr/>
                </a:tc>
                <a:tc>
                  <a:txBody>
                    <a:bodyPr/>
                    <a:lstStyle/>
                    <a:p>
                      <a:r>
                        <a:rPr lang="en-US" sz="1100" dirty="0"/>
                        <a:t>Head of Sales &amp; Marketing</a:t>
                      </a:r>
                    </a:p>
                  </a:txBody>
                  <a:tcPr/>
                </a:tc>
                <a:tc>
                  <a:txBody>
                    <a:bodyPr/>
                    <a:lstStyle/>
                    <a:p>
                      <a:pPr algn="ctr"/>
                      <a:r>
                        <a:rPr lang="en-US" sz="1100" dirty="0"/>
                        <a:t>B-1</a:t>
                      </a:r>
                    </a:p>
                  </a:txBody>
                  <a:tcPr/>
                </a:tc>
                <a:tc>
                  <a:txBody>
                    <a:bodyPr/>
                    <a:lstStyle/>
                    <a:p>
                      <a:pPr algn="ctr"/>
                      <a:r>
                        <a:rPr lang="en-US" sz="1100" dirty="0"/>
                        <a:t>$ 2 000</a:t>
                      </a:r>
                    </a:p>
                  </a:txBody>
                  <a:tcPr/>
                </a:tc>
                <a:tc>
                  <a:txBody>
                    <a:bodyPr/>
                    <a:lstStyle/>
                    <a:p>
                      <a:pPr algn="ctr"/>
                      <a:r>
                        <a:rPr lang="en-US" sz="1100" dirty="0"/>
                        <a:t>$ 2 137</a:t>
                      </a:r>
                    </a:p>
                  </a:txBody>
                  <a:tcPr/>
                </a:tc>
                <a:tc>
                  <a:txBody>
                    <a:bodyPr/>
                    <a:lstStyle/>
                    <a:p>
                      <a:pPr algn="ctr" rtl="0" fontAlgn="ctr"/>
                      <a:r>
                        <a:rPr lang="is-IS" sz="1100" b="0" i="0" u="none" strike="noStrike" dirty="0">
                          <a:solidFill>
                            <a:srgbClr val="00B050"/>
                          </a:solidFill>
                          <a:effectLst/>
                          <a:latin typeface="Calibri" charset="0"/>
                        </a:rPr>
                        <a:t>-137</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6"/>
                  </a:ext>
                </a:extLst>
              </a:tr>
              <a:tr h="256960">
                <a:tc>
                  <a:txBody>
                    <a:bodyPr/>
                    <a:lstStyle/>
                    <a:p>
                      <a:r>
                        <a:rPr lang="ru-RU" sz="1100" dirty="0"/>
                        <a:t>7</a:t>
                      </a:r>
                      <a:endParaRPr lang="en-US" sz="1100" dirty="0"/>
                    </a:p>
                  </a:txBody>
                  <a:tcPr/>
                </a:tc>
                <a:tc>
                  <a:txBody>
                    <a:bodyPr/>
                    <a:lstStyle/>
                    <a:p>
                      <a:r>
                        <a:rPr lang="en-US" sz="1100" dirty="0"/>
                        <a:t>Legal manager</a:t>
                      </a:r>
                    </a:p>
                  </a:txBody>
                  <a:tcPr/>
                </a:tc>
                <a:tc>
                  <a:txBody>
                    <a:bodyPr/>
                    <a:lstStyle/>
                    <a:p>
                      <a:pPr algn="ctr"/>
                      <a:r>
                        <a:rPr lang="en-US" sz="1100" dirty="0"/>
                        <a:t>B-1</a:t>
                      </a:r>
                    </a:p>
                  </a:txBody>
                  <a:tcPr/>
                </a:tc>
                <a:tc>
                  <a:txBody>
                    <a:bodyPr/>
                    <a:lstStyle/>
                    <a:p>
                      <a:pPr algn="ctr"/>
                      <a:r>
                        <a:rPr lang="en-US" sz="1100" dirty="0"/>
                        <a:t>$ 3 000</a:t>
                      </a:r>
                    </a:p>
                  </a:txBody>
                  <a:tcPr/>
                </a:tc>
                <a:tc>
                  <a:txBody>
                    <a:bodyPr/>
                    <a:lstStyle/>
                    <a:p>
                      <a:pPr algn="ctr"/>
                      <a:r>
                        <a:rPr lang="en-US" sz="1100" dirty="0"/>
                        <a:t>-</a:t>
                      </a:r>
                    </a:p>
                  </a:txBody>
                  <a:tcPr/>
                </a:tc>
                <a:tc>
                  <a:txBody>
                    <a:bodyPr/>
                    <a:lstStyle/>
                    <a:p>
                      <a:pPr algn="ctr" rtl="0" fontAlgn="ctr"/>
                      <a:r>
                        <a:rPr lang="is-IS" sz="1100" b="0" i="0" u="none" strike="noStrike" dirty="0">
                          <a:solidFill>
                            <a:srgbClr val="000000"/>
                          </a:solidFill>
                          <a:effectLst/>
                          <a:latin typeface="Calibri" charset="0"/>
                        </a:rPr>
                        <a:t>-</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is-IS" sz="1100" b="0" i="0" u="none" strike="noStrike" dirty="0">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7"/>
                  </a:ext>
                </a:extLst>
              </a:tr>
              <a:tr h="256960">
                <a:tc>
                  <a:txBody>
                    <a:bodyPr/>
                    <a:lstStyle/>
                    <a:p>
                      <a:r>
                        <a:rPr lang="ru-RU" sz="1100" dirty="0"/>
                        <a:t>8</a:t>
                      </a:r>
                      <a:endParaRPr lang="en-US" sz="1100" dirty="0"/>
                    </a:p>
                  </a:txBody>
                  <a:tcPr/>
                </a:tc>
                <a:tc>
                  <a:txBody>
                    <a:bodyPr/>
                    <a:lstStyle/>
                    <a:p>
                      <a:r>
                        <a:rPr lang="en-US" sz="1100" dirty="0"/>
                        <a:t>IT Manager</a:t>
                      </a:r>
                    </a:p>
                  </a:txBody>
                  <a:tcPr/>
                </a:tc>
                <a:tc>
                  <a:txBody>
                    <a:bodyPr/>
                    <a:lstStyle/>
                    <a:p>
                      <a:pPr algn="ctr"/>
                      <a:r>
                        <a:rPr lang="en-US" sz="1100" dirty="0"/>
                        <a:t>B-1</a:t>
                      </a:r>
                    </a:p>
                  </a:txBody>
                  <a:tcPr/>
                </a:tc>
                <a:tc>
                  <a:txBody>
                    <a:bodyPr/>
                    <a:lstStyle/>
                    <a:p>
                      <a:pPr algn="ctr"/>
                      <a:r>
                        <a:rPr lang="en-US" sz="1100" dirty="0"/>
                        <a:t>$ 2</a:t>
                      </a:r>
                      <a:r>
                        <a:rPr lang="en-US" sz="1100" baseline="0" dirty="0"/>
                        <a:t> 000</a:t>
                      </a:r>
                    </a:p>
                  </a:txBody>
                  <a:tcPr/>
                </a:tc>
                <a:tc>
                  <a:txBody>
                    <a:bodyPr/>
                    <a:lstStyle/>
                    <a:p>
                      <a:pPr algn="ctr"/>
                      <a:r>
                        <a:rPr lang="en-US" sz="1100" dirty="0"/>
                        <a:t>$ 2 224</a:t>
                      </a:r>
                    </a:p>
                  </a:txBody>
                  <a:tcPr/>
                </a:tc>
                <a:tc>
                  <a:txBody>
                    <a:bodyPr/>
                    <a:lstStyle/>
                    <a:p>
                      <a:pPr algn="ctr" rtl="0" fontAlgn="ctr"/>
                      <a:r>
                        <a:rPr lang="is-IS" sz="1100" b="0" i="0" u="none" strike="noStrike" dirty="0">
                          <a:solidFill>
                            <a:srgbClr val="00B050"/>
                          </a:solidFill>
                          <a:effectLst/>
                          <a:latin typeface="Calibri" charset="0"/>
                        </a:rPr>
                        <a:t>-224</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8"/>
                  </a:ext>
                </a:extLst>
              </a:tr>
              <a:tr h="256960">
                <a:tc>
                  <a:txBody>
                    <a:bodyPr/>
                    <a:lstStyle/>
                    <a:p>
                      <a:pPr algn="l"/>
                      <a:r>
                        <a:rPr lang="en-US" sz="1100" dirty="0"/>
                        <a:t>9</a:t>
                      </a:r>
                    </a:p>
                  </a:txBody>
                  <a:tcPr/>
                </a:tc>
                <a:tc>
                  <a:txBody>
                    <a:bodyPr/>
                    <a:lstStyle/>
                    <a:p>
                      <a:pPr algn="l"/>
                      <a:r>
                        <a:rPr lang="en-US" sz="1100" dirty="0"/>
                        <a:t>Disbursement &amp; repayment manager</a:t>
                      </a:r>
                    </a:p>
                  </a:txBody>
                  <a:tcPr/>
                </a:tc>
                <a:tc>
                  <a:txBody>
                    <a:bodyPr/>
                    <a:lstStyle/>
                    <a:p>
                      <a:pPr algn="ctr"/>
                      <a:r>
                        <a:rPr lang="en-US" sz="1100" dirty="0"/>
                        <a:t>B-2</a:t>
                      </a:r>
                    </a:p>
                  </a:txBody>
                  <a:tcPr/>
                </a:tc>
                <a:tc>
                  <a:txBody>
                    <a:bodyPr/>
                    <a:lstStyle/>
                    <a:p>
                      <a:pPr algn="ctr"/>
                      <a:r>
                        <a:rPr lang="en-US" sz="1100" baseline="0" dirty="0"/>
                        <a:t>$ 1 000</a:t>
                      </a:r>
                    </a:p>
                  </a:txBody>
                  <a:tcPr/>
                </a:tc>
                <a:tc>
                  <a:txBody>
                    <a:bodyPr/>
                    <a:lstStyle/>
                    <a:p>
                      <a:pPr algn="ctr"/>
                      <a:r>
                        <a:rPr lang="en-US" sz="1100" dirty="0"/>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100" b="0" i="0" u="none" strike="noStrike" dirty="0">
                          <a:solidFill>
                            <a:srgbClr val="000000"/>
                          </a:solidFill>
                          <a:effectLst/>
                          <a:latin typeface="Calibri" charset="0"/>
                        </a:rPr>
                        <a:t>-</a:t>
                      </a:r>
                    </a:p>
                  </a:txBody>
                  <a:tcPr/>
                </a:tc>
                <a:tc>
                  <a:txBody>
                    <a:bodyPr/>
                    <a:lstStyle/>
                    <a:p>
                      <a:pPr 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en-US" sz="1100" dirty="0"/>
                    </a:p>
                  </a:txBody>
                  <a:tcPr/>
                </a:tc>
                <a:extLst>
                  <a:ext uri="{0D108BD9-81ED-4DB2-BD59-A6C34878D82A}">
                    <a16:rowId xmlns:a16="http://schemas.microsoft.com/office/drawing/2014/main" val="10009"/>
                  </a:ext>
                </a:extLst>
              </a:tr>
              <a:tr h="256960">
                <a:tc>
                  <a:txBody>
                    <a:bodyPr/>
                    <a:lstStyle/>
                    <a:p>
                      <a:pPr algn="l"/>
                      <a:r>
                        <a:rPr lang="en-US" sz="1100" dirty="0"/>
                        <a:t>10</a:t>
                      </a:r>
                    </a:p>
                  </a:txBody>
                  <a:tcPr/>
                </a:tc>
                <a:tc>
                  <a:txBody>
                    <a:bodyPr/>
                    <a:lstStyle/>
                    <a:p>
                      <a:pPr algn="l"/>
                      <a:r>
                        <a:rPr lang="en-GB" sz="1100" dirty="0"/>
                        <a:t>Head</a:t>
                      </a:r>
                      <a:r>
                        <a:rPr lang="en-GB" sz="1100" baseline="0" dirty="0"/>
                        <a:t> of risk management team</a:t>
                      </a:r>
                      <a:endParaRPr lang="en-US" sz="1100" dirty="0"/>
                    </a:p>
                  </a:txBody>
                  <a:tcPr/>
                </a:tc>
                <a:tc>
                  <a:txBody>
                    <a:bodyPr/>
                    <a:lstStyle/>
                    <a:p>
                      <a:pPr algn="ctr"/>
                      <a:r>
                        <a:rPr lang="en-US" sz="1100" dirty="0"/>
                        <a:t>B-2</a:t>
                      </a:r>
                    </a:p>
                  </a:txBody>
                  <a:tcPr/>
                </a:tc>
                <a:tc>
                  <a:txBody>
                    <a:bodyPr/>
                    <a:lstStyle/>
                    <a:p>
                      <a:pPr algn="ctr"/>
                      <a:r>
                        <a:rPr lang="en-US" sz="1100" baseline="0" dirty="0"/>
                        <a:t>$ 3 500</a:t>
                      </a:r>
                    </a:p>
                  </a:txBody>
                  <a:tcPr/>
                </a:tc>
                <a:tc>
                  <a:txBody>
                    <a:bodyPr/>
                    <a:lstStyle/>
                    <a:p>
                      <a:pPr algn="ctr"/>
                      <a:r>
                        <a:rPr lang="en-US" sz="1100" dirty="0"/>
                        <a:t>$ 4 280</a:t>
                      </a:r>
                    </a:p>
                  </a:txBody>
                  <a:tcPr/>
                </a:tc>
                <a:tc>
                  <a:txBody>
                    <a:bodyPr/>
                    <a:lstStyle/>
                    <a:p>
                      <a:pPr algn="ctr" rtl="0" fontAlgn="ctr"/>
                      <a:r>
                        <a:rPr lang="is-IS" sz="1100" b="0" i="0" u="none" strike="noStrike" dirty="0">
                          <a:solidFill>
                            <a:srgbClr val="00B050"/>
                          </a:solidFill>
                          <a:effectLst/>
                          <a:latin typeface="Calibri" charset="0"/>
                        </a:rPr>
                        <a:t>-780</a:t>
                      </a:r>
                    </a:p>
                  </a:txBody>
                  <a:tcPr/>
                </a:tc>
                <a:tc>
                  <a:txBody>
                    <a:bodyPr/>
                    <a:lstStyle/>
                    <a:p>
                      <a:pPr algn="ctr"/>
                      <a:r>
                        <a:rPr lang="en-US" sz="1100" dirty="0"/>
                        <a:t>up to 3 months</a:t>
                      </a:r>
                    </a:p>
                  </a:txBody>
                  <a:tcPr/>
                </a:tc>
                <a:extLst>
                  <a:ext uri="{0D108BD9-81ED-4DB2-BD59-A6C34878D82A}">
                    <a16:rowId xmlns:a16="http://schemas.microsoft.com/office/drawing/2014/main" val="10010"/>
                  </a:ext>
                </a:extLst>
              </a:tr>
              <a:tr h="256960">
                <a:tc>
                  <a:txBody>
                    <a:bodyPr/>
                    <a:lstStyle/>
                    <a:p>
                      <a:pPr algn="l"/>
                      <a:r>
                        <a:rPr lang="en-US" sz="1100" dirty="0"/>
                        <a:t>11</a:t>
                      </a:r>
                    </a:p>
                  </a:txBody>
                  <a:tcPr/>
                </a:tc>
                <a:tc>
                  <a:txBody>
                    <a:bodyPr/>
                    <a:lstStyle/>
                    <a:p>
                      <a:pPr algn="l"/>
                      <a:r>
                        <a:rPr lang="en-US" sz="1100" dirty="0"/>
                        <a:t>Credit</a:t>
                      </a:r>
                      <a:r>
                        <a:rPr lang="en-US" sz="1100" baseline="0" dirty="0"/>
                        <a:t> risk manager</a:t>
                      </a:r>
                      <a:endParaRPr lang="en-US" sz="1100" dirty="0"/>
                    </a:p>
                  </a:txBody>
                  <a:tcPr/>
                </a:tc>
                <a:tc>
                  <a:txBody>
                    <a:bodyPr/>
                    <a:lstStyle/>
                    <a:p>
                      <a:pPr algn="ctr"/>
                      <a:r>
                        <a:rPr lang="en-US" sz="1100" dirty="0"/>
                        <a:t>B-3</a:t>
                      </a:r>
                    </a:p>
                  </a:txBody>
                  <a:tcPr/>
                </a:tc>
                <a:tc>
                  <a:txBody>
                    <a:bodyPr/>
                    <a:lstStyle/>
                    <a:p>
                      <a:pPr algn="ctr"/>
                      <a:r>
                        <a:rPr lang="en-US" sz="1100" baseline="0" dirty="0"/>
                        <a:t>$ 700</a:t>
                      </a:r>
                    </a:p>
                  </a:txBody>
                  <a:tcPr/>
                </a:tc>
                <a:tc>
                  <a:txBody>
                    <a:bodyPr/>
                    <a:lstStyle/>
                    <a:p>
                      <a:pPr algn="ctr"/>
                      <a:r>
                        <a:rPr lang="en-US" sz="1100" dirty="0"/>
                        <a:t>-</a:t>
                      </a:r>
                    </a:p>
                  </a:txBody>
                  <a:tcPr/>
                </a:tc>
                <a:tc>
                  <a:txBody>
                    <a:bodyPr/>
                    <a:lstStyle/>
                    <a:p>
                      <a:pPr algn="ctr"/>
                      <a:r>
                        <a:rPr lang="is-IS" sz="1100" b="0" i="0" u="none" strike="noStrike" dirty="0">
                          <a:solidFill>
                            <a:srgbClr val="000000"/>
                          </a:solidFill>
                          <a:effectLst/>
                          <a:latin typeface="Calibri" charset="0"/>
                        </a:rPr>
                        <a:t>-</a:t>
                      </a:r>
                      <a:endParaRPr lang="en-US" sz="1100" dirty="0"/>
                    </a:p>
                  </a:txBody>
                  <a:tcPr/>
                </a:tc>
                <a:tc>
                  <a:txBody>
                    <a:bodyPr/>
                    <a:lstStyle/>
                    <a:p>
                      <a:pPr algn="ctr"/>
                      <a:r>
                        <a:rPr lang="en-US" sz="1100" dirty="0"/>
                        <a:t>up to 6 months</a:t>
                      </a:r>
                    </a:p>
                  </a:txBody>
                  <a:tcPr/>
                </a:tc>
                <a:extLst>
                  <a:ext uri="{0D108BD9-81ED-4DB2-BD59-A6C34878D82A}">
                    <a16:rowId xmlns:a16="http://schemas.microsoft.com/office/drawing/2014/main" val="10011"/>
                  </a:ext>
                </a:extLst>
              </a:tr>
              <a:tr h="256960">
                <a:tc>
                  <a:txBody>
                    <a:bodyPr/>
                    <a:lstStyle/>
                    <a:p>
                      <a:pPr algn="l"/>
                      <a:r>
                        <a:rPr lang="en-US" sz="1100" dirty="0"/>
                        <a:t>12</a:t>
                      </a:r>
                    </a:p>
                  </a:txBody>
                  <a:tcPr/>
                </a:tc>
                <a:tc>
                  <a:txBody>
                    <a:bodyPr/>
                    <a:lstStyle/>
                    <a:p>
                      <a:pPr algn="l"/>
                      <a:r>
                        <a:rPr lang="en-US" sz="1100" dirty="0"/>
                        <a:t>Anti-fraud</a:t>
                      </a:r>
                      <a:r>
                        <a:rPr lang="en-US" sz="1100" baseline="0" dirty="0"/>
                        <a:t> manager</a:t>
                      </a:r>
                      <a:endParaRPr lang="en-US" sz="1100" dirty="0"/>
                    </a:p>
                  </a:txBody>
                  <a:tcPr/>
                </a:tc>
                <a:tc>
                  <a:txBody>
                    <a:bodyPr/>
                    <a:lstStyle/>
                    <a:p>
                      <a:pPr algn="ctr"/>
                      <a:r>
                        <a:rPr lang="en-US" sz="1100" dirty="0"/>
                        <a:t>B-3</a:t>
                      </a:r>
                    </a:p>
                  </a:txBody>
                  <a:tcPr/>
                </a:tc>
                <a:tc>
                  <a:txBody>
                    <a:bodyPr/>
                    <a:lstStyle/>
                    <a:p>
                      <a:pPr algn="ctr"/>
                      <a:r>
                        <a:rPr lang="en-US" sz="1100" baseline="0" dirty="0"/>
                        <a:t>$ 700</a:t>
                      </a:r>
                    </a:p>
                  </a:txBody>
                  <a:tcPr/>
                </a:tc>
                <a:tc>
                  <a:txBody>
                    <a:bodyPr/>
                    <a:lstStyle/>
                    <a:p>
                      <a:pPr algn="ctr"/>
                      <a:r>
                        <a:rPr lang="en-US" sz="1100" dirty="0"/>
                        <a:t>-</a:t>
                      </a:r>
                    </a:p>
                  </a:txBody>
                  <a:tcPr/>
                </a:tc>
                <a:tc>
                  <a:txBody>
                    <a:bodyPr/>
                    <a:lstStyle/>
                    <a:p>
                      <a:pPr algn="ctr"/>
                      <a:r>
                        <a:rPr lang="is-IS" sz="1100" b="0" i="0" u="none" strike="noStrike" dirty="0">
                          <a:solidFill>
                            <a:srgbClr val="000000"/>
                          </a:solidFill>
                          <a:effectLst/>
                          <a:latin typeface="Calibri" charset="0"/>
                        </a:rPr>
                        <a:t>-</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up to 6 months</a:t>
                      </a:r>
                    </a:p>
                  </a:txBody>
                  <a:tcPr/>
                </a:tc>
                <a:extLst>
                  <a:ext uri="{0D108BD9-81ED-4DB2-BD59-A6C34878D82A}">
                    <a16:rowId xmlns:a16="http://schemas.microsoft.com/office/drawing/2014/main" val="10012"/>
                  </a:ext>
                </a:extLst>
              </a:tr>
              <a:tr h="256960">
                <a:tc>
                  <a:txBody>
                    <a:bodyPr/>
                    <a:lstStyle/>
                    <a:p>
                      <a:pPr algn="l"/>
                      <a:r>
                        <a:rPr lang="en-US" sz="1100" dirty="0"/>
                        <a:t>13</a:t>
                      </a:r>
                    </a:p>
                  </a:txBody>
                  <a:tcPr/>
                </a:tc>
                <a:tc>
                  <a:txBody>
                    <a:bodyPr/>
                    <a:lstStyle/>
                    <a:p>
                      <a:pPr algn="l"/>
                      <a:r>
                        <a:rPr lang="en-US" sz="1100" dirty="0"/>
                        <a:t>Quality</a:t>
                      </a:r>
                      <a:r>
                        <a:rPr lang="en-US" sz="1100" baseline="0" dirty="0"/>
                        <a:t> control manager</a:t>
                      </a:r>
                      <a:endParaRPr lang="en-US" sz="1100" dirty="0"/>
                    </a:p>
                  </a:txBody>
                  <a:tcPr/>
                </a:tc>
                <a:tc>
                  <a:txBody>
                    <a:bodyPr/>
                    <a:lstStyle/>
                    <a:p>
                      <a:pPr algn="ctr"/>
                      <a:r>
                        <a:rPr lang="en-US" sz="1100" dirty="0"/>
                        <a:t>B-1</a:t>
                      </a:r>
                    </a:p>
                  </a:txBody>
                  <a:tcPr/>
                </a:tc>
                <a:tc>
                  <a:txBody>
                    <a:bodyPr/>
                    <a:lstStyle/>
                    <a:p>
                      <a:pPr algn="ctr"/>
                      <a:r>
                        <a:rPr lang="en-US" sz="1100" baseline="0" dirty="0"/>
                        <a:t>$ 1 000</a:t>
                      </a:r>
                    </a:p>
                  </a:txBody>
                  <a:tcPr/>
                </a:tc>
                <a:tc>
                  <a:txBody>
                    <a:bodyPr/>
                    <a:lstStyle/>
                    <a:p>
                      <a:pPr algn="ctr"/>
                      <a:r>
                        <a:rPr lang="en-US" sz="1100" dirty="0"/>
                        <a:t>$ 959</a:t>
                      </a:r>
                    </a:p>
                  </a:txBody>
                  <a:tcPr/>
                </a:tc>
                <a:tc>
                  <a:txBody>
                    <a:bodyPr/>
                    <a:lstStyle/>
                    <a:p>
                      <a:pPr algn="ctr"/>
                      <a:r>
                        <a:rPr lang="en-US" sz="1100" dirty="0">
                          <a:solidFill>
                            <a:srgbClr val="00B050"/>
                          </a:solidFill>
                        </a:rPr>
                        <a:t>-41</a:t>
                      </a:r>
                    </a:p>
                  </a:txBody>
                  <a:tcPr/>
                </a:tc>
                <a:tc>
                  <a:txBody>
                    <a:bodyPr/>
                    <a:lstStyle/>
                    <a:p>
                      <a:pPr algn="ctr"/>
                      <a:r>
                        <a:rPr lang="en-US" sz="1100" dirty="0"/>
                        <a:t>up to 12 months</a:t>
                      </a:r>
                    </a:p>
                  </a:txBody>
                  <a:tcPr/>
                </a:tc>
                <a:extLst>
                  <a:ext uri="{0D108BD9-81ED-4DB2-BD59-A6C34878D82A}">
                    <a16:rowId xmlns:a16="http://schemas.microsoft.com/office/drawing/2014/main" val="10013"/>
                  </a:ext>
                </a:extLst>
              </a:tr>
              <a:tr h="256960">
                <a:tc>
                  <a:txBody>
                    <a:bodyPr/>
                    <a:lstStyle/>
                    <a:p>
                      <a:pPr algn="l"/>
                      <a:r>
                        <a:rPr lang="en-US" sz="1100" dirty="0"/>
                        <a:t>14</a:t>
                      </a:r>
                    </a:p>
                  </a:txBody>
                  <a:tcPr/>
                </a:tc>
                <a:tc>
                  <a:txBody>
                    <a:bodyPr/>
                    <a:lstStyle/>
                    <a:p>
                      <a:pPr algn="l"/>
                      <a:r>
                        <a:rPr lang="en-US" sz="1100" dirty="0"/>
                        <a:t>Accountant</a:t>
                      </a:r>
                    </a:p>
                  </a:txBody>
                  <a:tcPr/>
                </a:tc>
                <a:tc>
                  <a:txBody>
                    <a:bodyPr/>
                    <a:lstStyle/>
                    <a:p>
                      <a:pPr algn="ctr"/>
                      <a:r>
                        <a:rPr lang="en-US" sz="1100" dirty="0"/>
                        <a:t>B-2</a:t>
                      </a:r>
                    </a:p>
                  </a:txBody>
                  <a:tcPr/>
                </a:tc>
                <a:tc>
                  <a:txBody>
                    <a:bodyPr/>
                    <a:lstStyle/>
                    <a:p>
                      <a:pPr algn="ctr"/>
                      <a:r>
                        <a:rPr lang="en-US" sz="1100" baseline="0" dirty="0"/>
                        <a:t>$ 700</a:t>
                      </a:r>
                    </a:p>
                  </a:txBody>
                  <a:tcPr/>
                </a:tc>
                <a:tc>
                  <a:txBody>
                    <a:bodyPr/>
                    <a:lstStyle/>
                    <a:p>
                      <a:pPr algn="ctr"/>
                      <a:r>
                        <a:rPr lang="en-US" sz="1100" dirty="0"/>
                        <a:t>-</a:t>
                      </a:r>
                    </a:p>
                  </a:txBody>
                  <a:tcPr/>
                </a:tc>
                <a:tc>
                  <a:txBody>
                    <a:bodyPr/>
                    <a:lstStyle/>
                    <a:p>
                      <a:pPr algn="ctr"/>
                      <a:r>
                        <a:rPr lang="is-IS" sz="1100" b="0" i="0" u="none" strike="noStrike" dirty="0">
                          <a:solidFill>
                            <a:srgbClr val="000000"/>
                          </a:solidFill>
                          <a:effectLst/>
                          <a:latin typeface="Calibri" charset="0"/>
                        </a:rPr>
                        <a:t>-</a:t>
                      </a:r>
                      <a:endParaRPr lang="en-US" sz="1100" dirty="0"/>
                    </a:p>
                  </a:txBody>
                  <a:tcPr/>
                </a:tc>
                <a:tc>
                  <a:txBody>
                    <a:bodyPr/>
                    <a:lstStyle/>
                    <a:p>
                      <a:pPr algn="ctr"/>
                      <a:r>
                        <a:rPr lang="en-US" sz="1100" dirty="0"/>
                        <a:t>up to 12 months</a:t>
                      </a:r>
                    </a:p>
                  </a:txBody>
                  <a:tcPr/>
                </a:tc>
                <a:extLst>
                  <a:ext uri="{0D108BD9-81ED-4DB2-BD59-A6C34878D82A}">
                    <a16:rowId xmlns:a16="http://schemas.microsoft.com/office/drawing/2014/main" val="10014"/>
                  </a:ext>
                </a:extLst>
              </a:tr>
              <a:tr h="256960">
                <a:tc>
                  <a:txBody>
                    <a:bodyPr/>
                    <a:lstStyle/>
                    <a:p>
                      <a:pPr algn="l"/>
                      <a:r>
                        <a:rPr lang="en-US" sz="1100" dirty="0"/>
                        <a:t>15</a:t>
                      </a:r>
                    </a:p>
                  </a:txBody>
                  <a:tcPr/>
                </a:tc>
                <a:tc>
                  <a:txBody>
                    <a:bodyPr/>
                    <a:lstStyle/>
                    <a:p>
                      <a:pPr algn="l"/>
                      <a:r>
                        <a:rPr lang="en-US" sz="1100" dirty="0"/>
                        <a:t>Reporting</a:t>
                      </a:r>
                      <a:r>
                        <a:rPr lang="en-US" sz="1100" baseline="0" dirty="0"/>
                        <a:t> manager</a:t>
                      </a:r>
                      <a:endParaRPr lang="en-US" sz="1100" dirty="0"/>
                    </a:p>
                  </a:txBody>
                  <a:tcPr/>
                </a:tc>
                <a:tc>
                  <a:txBody>
                    <a:bodyPr/>
                    <a:lstStyle/>
                    <a:p>
                      <a:pPr algn="ctr"/>
                      <a:r>
                        <a:rPr lang="en-US" sz="1100" dirty="0"/>
                        <a:t>B-2</a:t>
                      </a:r>
                    </a:p>
                  </a:txBody>
                  <a:tcPr/>
                </a:tc>
                <a:tc>
                  <a:txBody>
                    <a:bodyPr/>
                    <a:lstStyle/>
                    <a:p>
                      <a:pPr algn="ctr"/>
                      <a:r>
                        <a:rPr lang="en-US" sz="1100" baseline="0" dirty="0"/>
                        <a:t>$ 700</a:t>
                      </a:r>
                    </a:p>
                  </a:txBody>
                  <a:tcPr/>
                </a:tc>
                <a:tc>
                  <a:txBody>
                    <a:bodyPr/>
                    <a:lstStyle/>
                    <a:p>
                      <a:pPr algn="ctr"/>
                      <a:r>
                        <a:rPr lang="en-US" sz="1100" dirty="0"/>
                        <a:t>-</a:t>
                      </a:r>
                    </a:p>
                  </a:txBody>
                  <a:tcPr/>
                </a:tc>
                <a:tc>
                  <a:txBody>
                    <a:bodyPr/>
                    <a:lstStyle/>
                    <a:p>
                      <a:pPr algn="ctr"/>
                      <a:r>
                        <a:rPr lang="is-IS" sz="1100" b="0" i="0" u="none" strike="noStrike" dirty="0">
                          <a:solidFill>
                            <a:srgbClr val="000000"/>
                          </a:solidFill>
                          <a:effectLst/>
                          <a:latin typeface="Calibri" charset="0"/>
                        </a:rPr>
                        <a:t>-</a:t>
                      </a:r>
                      <a:endParaRPr lang="en-US" sz="1100" dirty="0"/>
                    </a:p>
                  </a:txBody>
                  <a:tcPr/>
                </a:tc>
                <a:tc>
                  <a:txBody>
                    <a:bodyPr/>
                    <a:lstStyle/>
                    <a:p>
                      <a:pPr algn="ctr"/>
                      <a:r>
                        <a:rPr lang="en-US" sz="1100" dirty="0"/>
                        <a:t>up to 12 months</a:t>
                      </a:r>
                    </a:p>
                  </a:txBody>
                  <a:tcPr/>
                </a:tc>
                <a:extLst>
                  <a:ext uri="{0D108BD9-81ED-4DB2-BD59-A6C34878D82A}">
                    <a16:rowId xmlns:a16="http://schemas.microsoft.com/office/drawing/2014/main" val="10015"/>
                  </a:ext>
                </a:extLst>
              </a:tr>
              <a:tr h="256960">
                <a:tc>
                  <a:txBody>
                    <a:bodyPr/>
                    <a:lstStyle/>
                    <a:p>
                      <a:pPr algn="l"/>
                      <a:r>
                        <a:rPr lang="en-US" sz="1100" dirty="0"/>
                        <a:t>16</a:t>
                      </a:r>
                    </a:p>
                  </a:txBody>
                  <a:tcPr/>
                </a:tc>
                <a:tc>
                  <a:txBody>
                    <a:bodyPr/>
                    <a:lstStyle/>
                    <a:p>
                      <a:pPr algn="l"/>
                      <a:r>
                        <a:rPr lang="en-US" sz="1100"/>
                        <a:t>Reqrutment manager</a:t>
                      </a:r>
                      <a:endParaRPr lang="en-US" sz="1100" dirty="0"/>
                    </a:p>
                  </a:txBody>
                  <a:tcPr/>
                </a:tc>
                <a:tc>
                  <a:txBody>
                    <a:bodyPr/>
                    <a:lstStyle/>
                    <a:p>
                      <a:pPr algn="ctr"/>
                      <a:r>
                        <a:rPr lang="en-US" sz="1100" dirty="0"/>
                        <a:t>B-2</a:t>
                      </a:r>
                    </a:p>
                  </a:txBody>
                  <a:tcPr/>
                </a:tc>
                <a:tc>
                  <a:txBody>
                    <a:bodyPr/>
                    <a:lstStyle/>
                    <a:p>
                      <a:pPr algn="ctr"/>
                      <a:r>
                        <a:rPr lang="en-US" sz="1100" baseline="0" dirty="0"/>
                        <a:t>$ 600</a:t>
                      </a:r>
                    </a:p>
                  </a:txBody>
                  <a:tcPr/>
                </a:tc>
                <a:tc>
                  <a:txBody>
                    <a:bodyPr/>
                    <a:lstStyle/>
                    <a:p>
                      <a:pPr algn="ctr"/>
                      <a:r>
                        <a:rPr lang="en-US" sz="1100" dirty="0"/>
                        <a:t>-</a:t>
                      </a:r>
                    </a:p>
                  </a:txBody>
                  <a:tcPr/>
                </a:tc>
                <a:tc>
                  <a:txBody>
                    <a:bodyPr/>
                    <a:lstStyle/>
                    <a:p>
                      <a:pPr algn="ctr"/>
                      <a:r>
                        <a:rPr lang="is-IS" sz="1100" b="0" i="0" u="none" strike="noStrike" dirty="0">
                          <a:solidFill>
                            <a:srgbClr val="000000"/>
                          </a:solidFill>
                          <a:effectLst/>
                          <a:latin typeface="Calibri" charset="0"/>
                        </a:rPr>
                        <a:t>-</a:t>
                      </a:r>
                      <a:endParaRPr lang="en-US" sz="1100" dirty="0"/>
                    </a:p>
                  </a:txBody>
                  <a:tcPr/>
                </a:tc>
                <a:tc>
                  <a:txBody>
                    <a:bodyPr/>
                    <a:lstStyle/>
                    <a:p>
                      <a:pPr algn="ctr"/>
                      <a:r>
                        <a:rPr lang="en-US" sz="1100" dirty="0"/>
                        <a:t>up to 12 months</a:t>
                      </a:r>
                    </a:p>
                  </a:txBody>
                  <a:tcPr/>
                </a:tc>
                <a:extLst>
                  <a:ext uri="{0D108BD9-81ED-4DB2-BD59-A6C34878D82A}">
                    <a16:rowId xmlns:a16="http://schemas.microsoft.com/office/drawing/2014/main" val="10016"/>
                  </a:ext>
                </a:extLst>
              </a:tr>
              <a:tr h="256960">
                <a:tc>
                  <a:txBody>
                    <a:bodyPr/>
                    <a:lstStyle/>
                    <a:p>
                      <a:pPr algn="l"/>
                      <a:r>
                        <a:rPr lang="en-US" sz="1100" dirty="0"/>
                        <a:t>17</a:t>
                      </a:r>
                    </a:p>
                  </a:txBody>
                  <a:tcPr/>
                </a:tc>
                <a:tc>
                  <a:txBody>
                    <a:bodyPr/>
                    <a:lstStyle/>
                    <a:p>
                      <a:pPr algn="l"/>
                      <a:r>
                        <a:rPr lang="en-US" sz="1100" dirty="0"/>
                        <a:t>Training &amp; development manager</a:t>
                      </a:r>
                    </a:p>
                  </a:txBody>
                  <a:tcPr/>
                </a:tc>
                <a:tc>
                  <a:txBody>
                    <a:bodyPr/>
                    <a:lstStyle/>
                    <a:p>
                      <a:pPr algn="ctr"/>
                      <a:r>
                        <a:rPr lang="en-US" sz="1100" dirty="0"/>
                        <a:t>B-2</a:t>
                      </a:r>
                    </a:p>
                  </a:txBody>
                  <a:tcPr/>
                </a:tc>
                <a:tc>
                  <a:txBody>
                    <a:bodyPr/>
                    <a:lstStyle/>
                    <a:p>
                      <a:pPr algn="ctr"/>
                      <a:r>
                        <a:rPr lang="en-US" sz="1100" baseline="0" dirty="0"/>
                        <a:t>$ 800</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up to 12 months</a:t>
                      </a:r>
                    </a:p>
                  </a:txBody>
                  <a:tcPr/>
                </a:tc>
                <a:extLst>
                  <a:ext uri="{0D108BD9-81ED-4DB2-BD59-A6C34878D82A}">
                    <a16:rowId xmlns:a16="http://schemas.microsoft.com/office/drawing/2014/main" val="10017"/>
                  </a:ext>
                </a:extLst>
              </a:tr>
              <a:tr h="256960">
                <a:tc>
                  <a:txBody>
                    <a:bodyPr/>
                    <a:lstStyle/>
                    <a:p>
                      <a:pPr algn="l"/>
                      <a:r>
                        <a:rPr lang="en-US" sz="1100" dirty="0"/>
                        <a:t>18</a:t>
                      </a:r>
                    </a:p>
                  </a:txBody>
                  <a:tcPr/>
                </a:tc>
                <a:tc>
                  <a:txBody>
                    <a:bodyPr/>
                    <a:lstStyle/>
                    <a:p>
                      <a:pPr algn="l"/>
                      <a:r>
                        <a:rPr lang="en-US" sz="1100" dirty="0"/>
                        <a:t>Personal admin &amp; payroll manager</a:t>
                      </a:r>
                    </a:p>
                  </a:txBody>
                  <a:tcPr/>
                </a:tc>
                <a:tc>
                  <a:txBody>
                    <a:bodyPr/>
                    <a:lstStyle/>
                    <a:p>
                      <a:pPr algn="ctr"/>
                      <a:r>
                        <a:rPr lang="en-US" sz="1100" dirty="0"/>
                        <a:t>B-2</a:t>
                      </a:r>
                    </a:p>
                  </a:txBody>
                  <a:tcPr/>
                </a:tc>
                <a:tc>
                  <a:txBody>
                    <a:bodyPr/>
                    <a:lstStyle/>
                    <a:p>
                      <a:pPr algn="ctr"/>
                      <a:r>
                        <a:rPr lang="en-US" sz="1100" baseline="0" dirty="0"/>
                        <a:t>$ 600</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up to 12 months</a:t>
                      </a:r>
                    </a:p>
                  </a:txBody>
                  <a:tcPr/>
                </a:tc>
                <a:extLst>
                  <a:ext uri="{0D108BD9-81ED-4DB2-BD59-A6C34878D82A}">
                    <a16:rowId xmlns:a16="http://schemas.microsoft.com/office/drawing/2014/main" val="10018"/>
                  </a:ext>
                </a:extLst>
              </a:tr>
              <a:tr h="256960">
                <a:tc>
                  <a:txBody>
                    <a:bodyPr/>
                    <a:lstStyle/>
                    <a:p>
                      <a:pPr algn="l"/>
                      <a:r>
                        <a:rPr lang="en-US" sz="1100" dirty="0"/>
                        <a:t>19</a:t>
                      </a:r>
                    </a:p>
                  </a:txBody>
                  <a:tcPr/>
                </a:tc>
                <a:tc>
                  <a:txBody>
                    <a:bodyPr/>
                    <a:lstStyle/>
                    <a:p>
                      <a:pPr algn="l"/>
                      <a:r>
                        <a:rPr lang="en-US" sz="1100" dirty="0"/>
                        <a:t>Digital sales manager</a:t>
                      </a:r>
                    </a:p>
                  </a:txBody>
                  <a:tcPr/>
                </a:tc>
                <a:tc>
                  <a:txBody>
                    <a:bodyPr/>
                    <a:lstStyle/>
                    <a:p>
                      <a:pPr algn="ctr"/>
                      <a:r>
                        <a:rPr lang="en-US" sz="1100" dirty="0"/>
                        <a:t>B-2</a:t>
                      </a:r>
                    </a:p>
                  </a:txBody>
                  <a:tcPr/>
                </a:tc>
                <a:tc>
                  <a:txBody>
                    <a:bodyPr/>
                    <a:lstStyle/>
                    <a:p>
                      <a:pPr algn="ctr"/>
                      <a:r>
                        <a:rPr lang="en-US" sz="1100" baseline="0" dirty="0"/>
                        <a:t>$ 1 000</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up to 12 months</a:t>
                      </a:r>
                    </a:p>
                  </a:txBody>
                  <a:tcPr/>
                </a:tc>
                <a:extLst>
                  <a:ext uri="{0D108BD9-81ED-4DB2-BD59-A6C34878D82A}">
                    <a16:rowId xmlns:a16="http://schemas.microsoft.com/office/drawing/2014/main" val="10019"/>
                  </a:ext>
                </a:extLst>
              </a:tr>
              <a:tr h="256960">
                <a:tc>
                  <a:txBody>
                    <a:bodyPr/>
                    <a:lstStyle/>
                    <a:p>
                      <a:pPr algn="l"/>
                      <a:r>
                        <a:rPr lang="en-US" sz="1100" dirty="0"/>
                        <a:t>20</a:t>
                      </a:r>
                    </a:p>
                  </a:txBody>
                  <a:tcPr/>
                </a:tc>
                <a:tc>
                  <a:txBody>
                    <a:bodyPr/>
                    <a:lstStyle/>
                    <a:p>
                      <a:pPr algn="l"/>
                      <a:r>
                        <a:rPr lang="en-US" sz="1100" dirty="0"/>
                        <a:t>Business development manager</a:t>
                      </a:r>
                    </a:p>
                  </a:txBody>
                  <a:tcPr/>
                </a:tc>
                <a:tc>
                  <a:txBody>
                    <a:bodyPr/>
                    <a:lstStyle/>
                    <a:p>
                      <a:pPr algn="ctr"/>
                      <a:r>
                        <a:rPr lang="en-US" sz="1100" dirty="0"/>
                        <a:t>B-2</a:t>
                      </a:r>
                    </a:p>
                  </a:txBody>
                  <a:tcPr/>
                </a:tc>
                <a:tc>
                  <a:txBody>
                    <a:bodyPr/>
                    <a:lstStyle/>
                    <a:p>
                      <a:pPr algn="ctr"/>
                      <a:r>
                        <a:rPr lang="en-US" sz="1100" baseline="0" dirty="0"/>
                        <a:t>$ 1 000</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up to 12 months</a:t>
                      </a:r>
                    </a:p>
                  </a:txBody>
                  <a:tcPr/>
                </a:tc>
                <a:extLst>
                  <a:ext uri="{0D108BD9-81ED-4DB2-BD59-A6C34878D82A}">
                    <a16:rowId xmlns:a16="http://schemas.microsoft.com/office/drawing/2014/main" val="10020"/>
                  </a:ext>
                </a:extLst>
              </a:tr>
              <a:tr h="256960">
                <a:tc>
                  <a:txBody>
                    <a:bodyPr/>
                    <a:lstStyle/>
                    <a:p>
                      <a:pPr algn="r"/>
                      <a:endParaRPr lang="en-US" sz="1100" dirty="0"/>
                    </a:p>
                  </a:txBody>
                  <a:tcPr/>
                </a:tc>
                <a:tc>
                  <a:txBody>
                    <a:bodyPr/>
                    <a:lstStyle/>
                    <a:p>
                      <a:pPr algn="r"/>
                      <a:r>
                        <a:rPr lang="en-US" sz="1100" dirty="0"/>
                        <a:t>Total:</a:t>
                      </a:r>
                    </a:p>
                  </a:txBody>
                  <a:tcPr/>
                </a:tc>
                <a:tc>
                  <a:txBody>
                    <a:bodyPr/>
                    <a:lstStyle/>
                    <a:p>
                      <a:pPr algn="r"/>
                      <a:endParaRPr lang="en-US" sz="1100" dirty="0"/>
                    </a:p>
                  </a:txBody>
                  <a:tcPr/>
                </a:tc>
                <a:tc>
                  <a:txBody>
                    <a:bodyPr/>
                    <a:lstStyle/>
                    <a:p>
                      <a:pPr algn="ctr"/>
                      <a:r>
                        <a:rPr lang="en-US" sz="1100" baseline="0" dirty="0"/>
                        <a:t>$ 30 800</a:t>
                      </a:r>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329962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Appendix 1.2: Mass team salary expenses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61</a:t>
            </a:fld>
            <a:endParaRPr lang="ru-RU"/>
          </a:p>
        </p:txBody>
      </p:sp>
      <p:graphicFrame>
        <p:nvGraphicFramePr>
          <p:cNvPr id="5" name="Table 4"/>
          <p:cNvGraphicFramePr>
            <a:graphicFrameLocks noGrp="1"/>
          </p:cNvGraphicFramePr>
          <p:nvPr>
            <p:extLst>
              <p:ext uri="{D42A27DB-BD31-4B8C-83A1-F6EECF244321}">
                <p14:modId xmlns:p14="http://schemas.microsoft.com/office/powerpoint/2010/main" val="834333624"/>
              </p:ext>
            </p:extLst>
          </p:nvPr>
        </p:nvGraphicFramePr>
        <p:xfrm>
          <a:off x="35496" y="620688"/>
          <a:ext cx="9036494" cy="4008120"/>
        </p:xfrm>
        <a:graphic>
          <a:graphicData uri="http://schemas.openxmlformats.org/drawingml/2006/table">
            <a:tbl>
              <a:tblPr firstRow="1" lastRow="1" bandRow="1">
                <a:tableStyleId>{5C22544A-7EE6-4342-B048-85BDC9FD1C3A}</a:tableStyleId>
              </a:tblPr>
              <a:tblGrid>
                <a:gridCol w="360040">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864096">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864096">
                  <a:extLst>
                    <a:ext uri="{9D8B030D-6E8A-4147-A177-3AD203B41FA5}">
                      <a16:colId xmlns:a16="http://schemas.microsoft.com/office/drawing/2014/main" val="20008"/>
                    </a:ext>
                  </a:extLst>
                </a:gridCol>
                <a:gridCol w="827582">
                  <a:extLst>
                    <a:ext uri="{9D8B030D-6E8A-4147-A177-3AD203B41FA5}">
                      <a16:colId xmlns:a16="http://schemas.microsoft.com/office/drawing/2014/main" val="20009"/>
                    </a:ext>
                  </a:extLst>
                </a:gridCol>
              </a:tblGrid>
              <a:tr h="269338">
                <a:tc>
                  <a:txBody>
                    <a:bodyPr/>
                    <a:lstStyle/>
                    <a:p>
                      <a:r>
                        <a:rPr lang="ru-RU" sz="1200" dirty="0"/>
                        <a:t>№</a:t>
                      </a:r>
                      <a:endParaRPr lang="en-US" sz="1200" dirty="0"/>
                    </a:p>
                  </a:txBody>
                  <a:tcPr/>
                </a:tc>
                <a:tc>
                  <a:txBody>
                    <a:bodyPr/>
                    <a:lstStyle/>
                    <a:p>
                      <a:r>
                        <a:rPr lang="en-US" sz="1200" dirty="0"/>
                        <a:t>Employee</a:t>
                      </a:r>
                      <a:r>
                        <a:rPr lang="en-US" sz="1200" baseline="0" dirty="0"/>
                        <a:t> position</a:t>
                      </a:r>
                      <a:endParaRPr lang="en-US" sz="1200" dirty="0"/>
                    </a:p>
                  </a:txBody>
                  <a:tcPr/>
                </a:tc>
                <a:tc>
                  <a:txBody>
                    <a:bodyPr/>
                    <a:lstStyle/>
                    <a:p>
                      <a:pPr algn="ctr"/>
                      <a:r>
                        <a:rPr lang="en-US" sz="1200" dirty="0"/>
                        <a:t>MM monthly salary</a:t>
                      </a:r>
                    </a:p>
                  </a:txBody>
                  <a:tcPr/>
                </a:tc>
                <a:tc>
                  <a:txBody>
                    <a:bodyPr/>
                    <a:lstStyle/>
                    <a:p>
                      <a:pPr algn="ctr"/>
                      <a:r>
                        <a:rPr lang="en-US" sz="1200" dirty="0"/>
                        <a:t>APAC average salary</a:t>
                      </a:r>
                    </a:p>
                  </a:txBody>
                  <a:tcPr/>
                </a:tc>
                <a:tc>
                  <a:txBody>
                    <a:bodyPr/>
                    <a:lstStyle/>
                    <a:p>
                      <a:pPr algn="ctr"/>
                      <a:r>
                        <a:rPr lang="en-US" sz="1200" dirty="0"/>
                        <a:t>Difference</a:t>
                      </a:r>
                    </a:p>
                  </a:txBody>
                  <a:tcPr/>
                </a:tc>
                <a:tc>
                  <a:txBody>
                    <a:bodyPr/>
                    <a:lstStyle/>
                    <a:p>
                      <a:pPr algn="ctr"/>
                      <a:r>
                        <a:rPr lang="en-GB" sz="1200" dirty="0"/>
                        <a:t>EOY1</a:t>
                      </a:r>
                    </a:p>
                    <a:p>
                      <a:pPr algn="ctr"/>
                      <a:r>
                        <a:rPr lang="en-GB" sz="1200" b="0" dirty="0"/>
                        <a:t>total expense</a:t>
                      </a:r>
                    </a:p>
                  </a:txBody>
                  <a:tcPr/>
                </a:tc>
                <a:tc>
                  <a:txBody>
                    <a:bodyPr/>
                    <a:lstStyle/>
                    <a:p>
                      <a:pPr algn="ctr"/>
                      <a:r>
                        <a:rPr lang="en-US" sz="1200" dirty="0"/>
                        <a:t>EOY2</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tc>
                  <a:txBody>
                    <a:bodyPr/>
                    <a:lstStyle/>
                    <a:p>
                      <a:pPr algn="ctr"/>
                      <a:r>
                        <a:rPr lang="en-US" sz="1200" dirty="0"/>
                        <a:t>EOY3</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tc>
                  <a:txBody>
                    <a:bodyPr/>
                    <a:lstStyle/>
                    <a:p>
                      <a:pPr algn="ctr"/>
                      <a:r>
                        <a:rPr lang="en-US" sz="1200" dirty="0"/>
                        <a:t>EOY4</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tc>
                  <a:txBody>
                    <a:bodyPr/>
                    <a:lstStyle/>
                    <a:p>
                      <a:pPr algn="ctr"/>
                      <a:r>
                        <a:rPr lang="en-US" sz="1200" dirty="0"/>
                        <a:t>EOY5</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extLst>
                  <a:ext uri="{0D108BD9-81ED-4DB2-BD59-A6C34878D82A}">
                    <a16:rowId xmlns:a16="http://schemas.microsoft.com/office/drawing/2014/main" val="10000"/>
                  </a:ext>
                </a:extLst>
              </a:tr>
              <a:tr h="256960">
                <a:tc>
                  <a:txBody>
                    <a:bodyPr/>
                    <a:lstStyle/>
                    <a:p>
                      <a:r>
                        <a:rPr lang="ru-RU" sz="1100" dirty="0"/>
                        <a:t>1</a:t>
                      </a:r>
                      <a:endParaRPr lang="en-US" sz="1100" dirty="0"/>
                    </a:p>
                  </a:txBody>
                  <a:tcPr/>
                </a:tc>
                <a:tc>
                  <a:txBody>
                    <a:bodyPr/>
                    <a:lstStyle/>
                    <a:p>
                      <a:r>
                        <a:rPr lang="en-US" sz="1100" dirty="0"/>
                        <a:t>Phone verification</a:t>
                      </a:r>
                      <a:r>
                        <a:rPr lang="en-US" sz="1100" baseline="0" dirty="0"/>
                        <a:t> team lead</a:t>
                      </a:r>
                      <a:endParaRPr lang="en-US" sz="1100" dirty="0"/>
                    </a:p>
                  </a:txBody>
                  <a:tcPr/>
                </a:tc>
                <a:tc>
                  <a:txBody>
                    <a:bodyPr/>
                    <a:lstStyle/>
                    <a:p>
                      <a:pPr algn="ctr"/>
                      <a:r>
                        <a:rPr lang="en-US" sz="1100" dirty="0"/>
                        <a:t>$ 480</a:t>
                      </a:r>
                    </a:p>
                  </a:txBody>
                  <a:tcPr/>
                </a:tc>
                <a:tc>
                  <a:txBody>
                    <a:bodyPr/>
                    <a:lstStyle/>
                    <a:p>
                      <a:pPr algn="ctr"/>
                      <a:r>
                        <a:rPr lang="en-US" sz="1100" dirty="0"/>
                        <a:t>$ 1 315</a:t>
                      </a:r>
                    </a:p>
                  </a:txBody>
                  <a:tcPr/>
                </a:tc>
                <a:tc>
                  <a:txBody>
                    <a:bodyPr/>
                    <a:lstStyle/>
                    <a:p>
                      <a:pPr algn="ctr" rtl="0" fontAlgn="ctr"/>
                      <a:r>
                        <a:rPr lang="is-IS" sz="1100" b="0" i="0" u="none" strike="noStrike" dirty="0">
                          <a:solidFill>
                            <a:srgbClr val="00B050"/>
                          </a:solidFill>
                          <a:effectLst/>
                          <a:latin typeface="Calibri" charset="0"/>
                        </a:rPr>
                        <a:t>- 315</a:t>
                      </a:r>
                    </a:p>
                  </a:txBody>
                  <a:tcPr marL="12700" marR="12700" marT="12700" marB="0" anchor="ctr"/>
                </a:tc>
                <a:tc>
                  <a:txBody>
                    <a:bodyPr/>
                    <a:lstStyle/>
                    <a:p>
                      <a:pPr algn="r" fontAlgn="b"/>
                      <a:r>
                        <a:rPr lang="is-IS" sz="1100" b="0" i="0" u="none" strike="noStrike" dirty="0">
                          <a:solidFill>
                            <a:srgbClr val="000000"/>
                          </a:solidFill>
                          <a:effectLst/>
                          <a:latin typeface="Calibri" charset="0"/>
                        </a:rPr>
                        <a:t>$ 5 400</a:t>
                      </a:r>
                    </a:p>
                  </a:txBody>
                  <a:tcPr marL="12700" marR="12700" marT="12700" marB="0" anchor="b"/>
                </a:tc>
                <a:tc>
                  <a:txBody>
                    <a:bodyPr/>
                    <a:lstStyle/>
                    <a:p>
                      <a:pPr algn="ctr" rtl="0" fontAlgn="ctr"/>
                      <a:endParaRPr lang="is-IS" sz="1100" b="0" i="0" u="none" strike="noStrike" dirty="0">
                        <a:solidFill>
                          <a:schemeClr val="tx1"/>
                        </a:solidFill>
                        <a:effectLst/>
                        <a:latin typeface="Calibri" charset="0"/>
                      </a:endParaRPr>
                    </a:p>
                  </a:txBody>
                  <a:tcPr marL="12700" marR="12700" marT="12700" marB="0" anchor="ctr"/>
                </a:tc>
                <a:tc>
                  <a:txBody>
                    <a:bodyPr/>
                    <a:lstStyle/>
                    <a:p>
                      <a:pPr algn="ctr" rtl="0" fontAlgn="ctr"/>
                      <a:endParaRPr lang="is-IS" sz="1100" b="0" i="0" u="none" strike="noStrike" dirty="0">
                        <a:solidFill>
                          <a:schemeClr val="tx1"/>
                        </a:solidFill>
                        <a:effectLst/>
                        <a:latin typeface="Calibri" charset="0"/>
                      </a:endParaRPr>
                    </a:p>
                  </a:txBody>
                  <a:tcPr marL="12700" marR="12700" marT="12700" marB="0" anchor="ctr"/>
                </a:tc>
                <a:tc>
                  <a:txBody>
                    <a:bodyPr/>
                    <a:lstStyle/>
                    <a:p>
                      <a:pPr algn="ctr" rtl="0" fontAlgn="ctr"/>
                      <a:endParaRPr lang="is-IS" sz="1100" b="0" i="0" u="none" strike="noStrike" dirty="0">
                        <a:solidFill>
                          <a:schemeClr val="tx1"/>
                        </a:solidFill>
                        <a:effectLst/>
                        <a:latin typeface="Calibri" charset="0"/>
                      </a:endParaRPr>
                    </a:p>
                  </a:txBody>
                  <a:tcPr marL="12700" marR="12700" marT="12700" marB="0" anchor="ctr"/>
                </a:tc>
                <a:tc>
                  <a:txBody>
                    <a:bodyPr/>
                    <a:lstStyle/>
                    <a:p>
                      <a:pPr algn="ctr" rtl="0" fontAlgn="ctr"/>
                      <a:endParaRPr lang="is-IS" sz="1100" b="0" i="0" u="none" strike="noStrike" dirty="0">
                        <a:solidFill>
                          <a:schemeClr val="tx1"/>
                        </a:solidFill>
                        <a:effectLst/>
                        <a:latin typeface="Calibri" charset="0"/>
                      </a:endParaRPr>
                    </a:p>
                  </a:txBody>
                  <a:tcPr marL="12700" marR="12700" marT="12700" marB="0" anchor="ctr"/>
                </a:tc>
                <a:extLst>
                  <a:ext uri="{0D108BD9-81ED-4DB2-BD59-A6C34878D82A}">
                    <a16:rowId xmlns:a16="http://schemas.microsoft.com/office/drawing/2014/main" val="10001"/>
                  </a:ext>
                </a:extLst>
              </a:tr>
              <a:tr h="256960">
                <a:tc>
                  <a:txBody>
                    <a:bodyPr/>
                    <a:lstStyle/>
                    <a:p>
                      <a:r>
                        <a:rPr lang="ru-RU" sz="1100" dirty="0"/>
                        <a:t>2</a:t>
                      </a:r>
                      <a:endParaRPr lang="en-US" sz="1100" dirty="0"/>
                    </a:p>
                  </a:txBody>
                  <a:tcPr/>
                </a:tc>
                <a:tc>
                  <a:txBody>
                    <a:bodyPr/>
                    <a:lstStyle/>
                    <a:p>
                      <a:r>
                        <a:rPr lang="en-US" sz="1100" dirty="0"/>
                        <a:t>Phone verifier</a:t>
                      </a:r>
                    </a:p>
                  </a:txBody>
                  <a:tcPr/>
                </a:tc>
                <a:tc>
                  <a:txBody>
                    <a:bodyPr/>
                    <a:lstStyle/>
                    <a:p>
                      <a:pPr algn="ctr"/>
                      <a:r>
                        <a:rPr lang="en-US" sz="1100" dirty="0"/>
                        <a:t>$ 350</a:t>
                      </a:r>
                    </a:p>
                  </a:txBody>
                  <a:tcPr/>
                </a:tc>
                <a:tc>
                  <a:txBody>
                    <a:bodyPr/>
                    <a:lstStyle/>
                    <a:p>
                      <a:pPr algn="ctr"/>
                      <a:r>
                        <a:rPr lang="en-US" sz="1100" dirty="0"/>
                        <a:t>$ 354</a:t>
                      </a:r>
                    </a:p>
                  </a:txBody>
                  <a:tcPr/>
                </a:tc>
                <a:tc>
                  <a:txBody>
                    <a:bodyPr/>
                    <a:lstStyle/>
                    <a:p>
                      <a:pPr algn="ctr" rtl="0" fontAlgn="ctr"/>
                      <a:r>
                        <a:rPr lang="en-US" sz="1100" b="0" i="0" u="none" strike="noStrike" dirty="0">
                          <a:solidFill>
                            <a:srgbClr val="C00000"/>
                          </a:solidFill>
                          <a:effectLst/>
                          <a:latin typeface="Calibri" charset="0"/>
                        </a:rPr>
                        <a:t>-4</a:t>
                      </a:r>
                    </a:p>
                  </a:txBody>
                  <a:tcPr marL="12700" marR="12700" marT="12700" marB="0" anchor="ctr"/>
                </a:tc>
                <a:tc>
                  <a:txBody>
                    <a:bodyPr/>
                    <a:lstStyle/>
                    <a:p>
                      <a:pPr algn="r" fontAlgn="b"/>
                      <a:r>
                        <a:rPr lang="is-IS" sz="1100" b="0" i="0" u="none" strike="noStrike" dirty="0">
                          <a:solidFill>
                            <a:srgbClr val="000000"/>
                          </a:solidFill>
                          <a:effectLst/>
                          <a:latin typeface="Calibri" charset="0"/>
                        </a:rPr>
                        <a:t>$ 17 150</a:t>
                      </a:r>
                    </a:p>
                  </a:txBody>
                  <a:tcPr marL="12700" marR="12700" marT="12700" marB="0" anchor="b"/>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2"/>
                  </a:ext>
                </a:extLst>
              </a:tr>
              <a:tr h="256960">
                <a:tc>
                  <a:txBody>
                    <a:bodyPr/>
                    <a:lstStyle/>
                    <a:p>
                      <a:r>
                        <a:rPr lang="ru-RU" sz="1100" dirty="0"/>
                        <a:t>3</a:t>
                      </a:r>
                      <a:endParaRPr lang="en-US" sz="1100" dirty="0"/>
                    </a:p>
                  </a:txBody>
                  <a:tcPr/>
                </a:tc>
                <a:tc>
                  <a:txBody>
                    <a:bodyPr/>
                    <a:lstStyle/>
                    <a:p>
                      <a:r>
                        <a:rPr lang="en-US" sz="1100" dirty="0"/>
                        <a:t>Telemarketing team lead</a:t>
                      </a:r>
                    </a:p>
                  </a:txBody>
                  <a:tcPr/>
                </a:tc>
                <a:tc>
                  <a:txBody>
                    <a:bodyPr/>
                    <a:lstStyle/>
                    <a:p>
                      <a:pPr algn="ctr"/>
                      <a:r>
                        <a:rPr lang="en-US" sz="1100" baseline="0" dirty="0"/>
                        <a:t>$ 480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$ 1 059</a:t>
                      </a:r>
                    </a:p>
                  </a:txBody>
                  <a:tcPr/>
                </a:tc>
                <a:tc>
                  <a:txBody>
                    <a:bodyPr/>
                    <a:lstStyle/>
                    <a:p>
                      <a:pPr algn="ctr" rtl="0" fontAlgn="ctr"/>
                      <a:r>
                        <a:rPr lang="is-IS" sz="1100" b="0" i="0" u="none" strike="noStrike" dirty="0">
                          <a:solidFill>
                            <a:srgbClr val="00B050"/>
                          </a:solidFill>
                          <a:effectLst/>
                          <a:latin typeface="Calibri" charset="0"/>
                        </a:rPr>
                        <a:t>- 579</a:t>
                      </a:r>
                    </a:p>
                  </a:txBody>
                  <a:tcPr marL="12700" marR="12700" marT="12700" marB="0" anchor="ctr"/>
                </a:tc>
                <a:tc>
                  <a:txBody>
                    <a:bodyPr/>
                    <a:lstStyle/>
                    <a:p>
                      <a:pPr algn="r" fontAlgn="b"/>
                      <a:r>
                        <a:rPr lang="is-IS" sz="1100" b="0" i="0" u="none" strike="noStrike" dirty="0">
                          <a:solidFill>
                            <a:srgbClr val="000000"/>
                          </a:solidFill>
                          <a:effectLst/>
                          <a:latin typeface="Calibri" charset="0"/>
                        </a:rPr>
                        <a:t>$ 8 400</a:t>
                      </a:r>
                    </a:p>
                  </a:txBody>
                  <a:tcPr marL="12700" marR="12700" marT="12700" marB="0" anchor="b"/>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3"/>
                  </a:ext>
                </a:extLst>
              </a:tr>
              <a:tr h="256960">
                <a:tc>
                  <a:txBody>
                    <a:bodyPr/>
                    <a:lstStyle/>
                    <a:p>
                      <a:r>
                        <a:rPr lang="ru-RU" sz="1100" dirty="0"/>
                        <a:t>4</a:t>
                      </a:r>
                      <a:endParaRPr lang="en-US" sz="1100" dirty="0"/>
                    </a:p>
                  </a:txBody>
                  <a:tcPr/>
                </a:tc>
                <a:tc>
                  <a:txBody>
                    <a:bodyPr/>
                    <a:lstStyle/>
                    <a:p>
                      <a:r>
                        <a:rPr lang="en-US" sz="1100" dirty="0"/>
                        <a:t>Telemarketing</a:t>
                      </a:r>
                      <a:r>
                        <a:rPr lang="en-US" sz="1100" baseline="0" dirty="0"/>
                        <a:t> spec.</a:t>
                      </a:r>
                      <a:endParaRPr lang="en-US" sz="1100" dirty="0"/>
                    </a:p>
                  </a:txBody>
                  <a:tcPr/>
                </a:tc>
                <a:tc>
                  <a:txBody>
                    <a:bodyPr/>
                    <a:lstStyle/>
                    <a:p>
                      <a:pPr algn="ctr"/>
                      <a:r>
                        <a:rPr lang="en-US" sz="1100" dirty="0"/>
                        <a:t>$ 350</a:t>
                      </a:r>
                    </a:p>
                  </a:txBody>
                  <a:tcPr/>
                </a:tc>
                <a:tc>
                  <a:txBody>
                    <a:bodyPr/>
                    <a:lstStyle/>
                    <a:p>
                      <a:pPr algn="ctr"/>
                      <a:r>
                        <a:rPr lang="en-US" sz="1100" dirty="0"/>
                        <a:t>$ 338</a:t>
                      </a:r>
                    </a:p>
                  </a:txBody>
                  <a:tcPr/>
                </a:tc>
                <a:tc>
                  <a:txBody>
                    <a:bodyPr/>
                    <a:lstStyle/>
                    <a:p>
                      <a:pPr algn="ctr" rtl="0" fontAlgn="ctr"/>
                      <a:r>
                        <a:rPr lang="is-IS" sz="1100" b="0" i="0" u="none" strike="noStrike" dirty="0">
                          <a:solidFill>
                            <a:srgbClr val="C00000"/>
                          </a:solidFill>
                          <a:effectLst/>
                          <a:latin typeface="Calibri" charset="0"/>
                        </a:rPr>
                        <a:t>+12</a:t>
                      </a:r>
                    </a:p>
                  </a:txBody>
                  <a:tcPr marL="12700" marR="12700" marT="12700" marB="0" anchor="ctr"/>
                </a:tc>
                <a:tc>
                  <a:txBody>
                    <a:bodyPr/>
                    <a:lstStyle/>
                    <a:p>
                      <a:pPr algn="r" fontAlgn="b"/>
                      <a:r>
                        <a:rPr lang="is-IS" sz="1100" b="0" i="0" u="none" strike="noStrike" dirty="0">
                          <a:solidFill>
                            <a:srgbClr val="000000"/>
                          </a:solidFill>
                          <a:effectLst/>
                          <a:latin typeface="Calibri" charset="0"/>
                        </a:rPr>
                        <a:t>$ 9 860</a:t>
                      </a:r>
                    </a:p>
                  </a:txBody>
                  <a:tcPr marL="12700" marR="12700" marT="12700" marB="0" anchor="b"/>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4"/>
                  </a:ext>
                </a:extLst>
              </a:tr>
              <a:tr h="256960">
                <a:tc>
                  <a:txBody>
                    <a:bodyPr/>
                    <a:lstStyle/>
                    <a:p>
                      <a:r>
                        <a:rPr lang="ru-RU" sz="1100" dirty="0"/>
                        <a:t>5</a:t>
                      </a:r>
                      <a:endParaRPr lang="en-US" sz="1100" dirty="0"/>
                    </a:p>
                  </a:txBody>
                  <a:tcPr/>
                </a:tc>
                <a:tc>
                  <a:txBody>
                    <a:bodyPr/>
                    <a:lstStyle/>
                    <a:p>
                      <a:r>
                        <a:rPr lang="en-US" sz="1100" dirty="0"/>
                        <a:t>Customer service team lead</a:t>
                      </a:r>
                    </a:p>
                  </a:txBody>
                  <a:tcPr/>
                </a:tc>
                <a:tc>
                  <a:txBody>
                    <a:bodyPr/>
                    <a:lstStyle/>
                    <a:p>
                      <a:pPr algn="ctr"/>
                      <a:r>
                        <a:rPr lang="en-US" sz="1100" dirty="0"/>
                        <a:t>$ 480</a:t>
                      </a:r>
                    </a:p>
                  </a:txBody>
                  <a:tcPr/>
                </a:tc>
                <a:tc>
                  <a:txBody>
                    <a:bodyPr/>
                    <a:lstStyle/>
                    <a:p>
                      <a:pPr algn="ctr"/>
                      <a:r>
                        <a:rPr lang="en-US" sz="1100" dirty="0"/>
                        <a:t>$ 593</a:t>
                      </a:r>
                    </a:p>
                  </a:txBody>
                  <a:tcPr/>
                </a:tc>
                <a:tc>
                  <a:txBody>
                    <a:bodyPr/>
                    <a:lstStyle/>
                    <a:p>
                      <a:pPr algn="ctr" rtl="0" fontAlgn="ctr"/>
                      <a:r>
                        <a:rPr lang="en-US" sz="1100" b="0" i="0" u="none" strike="noStrike" dirty="0">
                          <a:solidFill>
                            <a:srgbClr val="00B050"/>
                          </a:solidFill>
                          <a:effectLst/>
                          <a:latin typeface="Calibri" charset="0"/>
                        </a:rPr>
                        <a:t>-113</a:t>
                      </a:r>
                    </a:p>
                  </a:txBody>
                  <a:tcPr marL="12700" marR="12700" marT="12700" marB="0" anchor="ctr"/>
                </a:tc>
                <a:tc>
                  <a:txBody>
                    <a:bodyPr/>
                    <a:lstStyle/>
                    <a:p>
                      <a:pPr algn="r" fontAlgn="b"/>
                      <a:r>
                        <a:rPr lang="is-IS" sz="1100" b="0" i="0" u="none" strike="noStrike" dirty="0">
                          <a:solidFill>
                            <a:srgbClr val="000000"/>
                          </a:solidFill>
                          <a:effectLst/>
                          <a:latin typeface="Calibri" charset="0"/>
                        </a:rPr>
                        <a:t>$ 6</a:t>
                      </a:r>
                      <a:r>
                        <a:rPr lang="is-IS" sz="1100" b="0" i="0" u="none" strike="noStrike" baseline="0" dirty="0">
                          <a:solidFill>
                            <a:srgbClr val="000000"/>
                          </a:solidFill>
                          <a:effectLst/>
                          <a:latin typeface="Calibri" charset="0"/>
                        </a:rPr>
                        <a:t> 65</a:t>
                      </a:r>
                      <a:r>
                        <a:rPr lang="is-IS" sz="1100" b="0" i="0" u="none" strike="noStrike" dirty="0">
                          <a:solidFill>
                            <a:srgbClr val="000000"/>
                          </a:solidFill>
                          <a:effectLst/>
                          <a:latin typeface="Calibri" charset="0"/>
                        </a:rPr>
                        <a:t>0</a:t>
                      </a:r>
                    </a:p>
                  </a:txBody>
                  <a:tcPr marL="12700" marR="12700" marT="12700" marB="0" anchor="b"/>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5"/>
                  </a:ext>
                </a:extLst>
              </a:tr>
              <a:tr h="256960">
                <a:tc>
                  <a:txBody>
                    <a:bodyPr/>
                    <a:lstStyle/>
                    <a:p>
                      <a:r>
                        <a:rPr lang="ru-RU" sz="1100" dirty="0"/>
                        <a:t>6</a:t>
                      </a:r>
                      <a:endParaRPr lang="en-US" sz="1100" dirty="0"/>
                    </a:p>
                  </a:txBody>
                  <a:tcPr/>
                </a:tc>
                <a:tc>
                  <a:txBody>
                    <a:bodyPr/>
                    <a:lstStyle/>
                    <a:p>
                      <a:r>
                        <a:rPr lang="en-US" sz="1100" dirty="0"/>
                        <a:t>Customer service spec.</a:t>
                      </a:r>
                    </a:p>
                  </a:txBody>
                  <a:tcPr/>
                </a:tc>
                <a:tc>
                  <a:txBody>
                    <a:bodyPr/>
                    <a:lstStyle/>
                    <a:p>
                      <a:pPr algn="ctr"/>
                      <a:r>
                        <a:rPr lang="en-US" sz="1100" dirty="0"/>
                        <a:t>$ 350</a:t>
                      </a:r>
                    </a:p>
                  </a:txBody>
                  <a:tcPr/>
                </a:tc>
                <a:tc>
                  <a:txBody>
                    <a:bodyPr/>
                    <a:lstStyle/>
                    <a:p>
                      <a:pPr algn="ctr"/>
                      <a:r>
                        <a:rPr lang="en-US" sz="1100" dirty="0"/>
                        <a:t>$ 468</a:t>
                      </a:r>
                    </a:p>
                  </a:txBody>
                  <a:tcPr/>
                </a:tc>
                <a:tc>
                  <a:txBody>
                    <a:bodyPr/>
                    <a:lstStyle/>
                    <a:p>
                      <a:pPr algn="ctr" rtl="0" fontAlgn="ctr"/>
                      <a:r>
                        <a:rPr lang="is-IS" sz="1100" b="0" i="0" u="none" strike="noStrike" dirty="0">
                          <a:solidFill>
                            <a:srgbClr val="00B050"/>
                          </a:solidFill>
                          <a:effectLst/>
                          <a:latin typeface="Calibri" charset="0"/>
                        </a:rPr>
                        <a:t>-118</a:t>
                      </a:r>
                    </a:p>
                  </a:txBody>
                  <a:tcPr marL="12700" marR="12700" marT="12700" marB="0" anchor="ctr"/>
                </a:tc>
                <a:tc>
                  <a:txBody>
                    <a:bodyPr/>
                    <a:lstStyle/>
                    <a:p>
                      <a:pPr algn="r" fontAlgn="b"/>
                      <a:r>
                        <a:rPr lang="cs-CZ" sz="1100" b="0" i="0" u="none" strike="noStrike" dirty="0">
                          <a:solidFill>
                            <a:srgbClr val="000000"/>
                          </a:solidFill>
                          <a:effectLst/>
                          <a:latin typeface="Calibri" charset="0"/>
                        </a:rPr>
                        <a:t>$ </a:t>
                      </a:r>
                      <a:r>
                        <a:rPr lang="en-US" sz="1100" b="0" i="0" u="none" strike="noStrike" dirty="0">
                          <a:solidFill>
                            <a:srgbClr val="000000"/>
                          </a:solidFill>
                          <a:effectLst/>
                          <a:latin typeface="Calibri" charset="0"/>
                        </a:rPr>
                        <a:t>6</a:t>
                      </a:r>
                      <a:r>
                        <a:rPr lang="en-US" sz="1100" b="0" i="0" u="none" strike="noStrike" baseline="0" dirty="0">
                          <a:solidFill>
                            <a:srgbClr val="000000"/>
                          </a:solidFill>
                          <a:effectLst/>
                          <a:latin typeface="Calibri" charset="0"/>
                        </a:rPr>
                        <a:t> 65</a:t>
                      </a:r>
                      <a:r>
                        <a:rPr lang="cs-CZ" sz="1100" b="0" i="0" u="none" strike="noStrike" dirty="0">
                          <a:solidFill>
                            <a:srgbClr val="000000"/>
                          </a:solidFill>
                          <a:effectLst/>
                          <a:latin typeface="Calibri" charset="0"/>
                        </a:rPr>
                        <a:t>0</a:t>
                      </a:r>
                    </a:p>
                  </a:txBody>
                  <a:tcPr marL="12700" marR="12700" marT="12700" marB="0" anchor="b"/>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6"/>
                  </a:ext>
                </a:extLst>
              </a:tr>
              <a:tr h="256960">
                <a:tc>
                  <a:txBody>
                    <a:bodyPr/>
                    <a:lstStyle/>
                    <a:p>
                      <a:r>
                        <a:rPr lang="ru-RU" sz="1100" dirty="0"/>
                        <a:t>7</a:t>
                      </a:r>
                      <a:endParaRPr lang="en-US" sz="1100" dirty="0"/>
                    </a:p>
                  </a:txBody>
                  <a:tcPr/>
                </a:tc>
                <a:tc>
                  <a:txBody>
                    <a:bodyPr/>
                    <a:lstStyle/>
                    <a:p>
                      <a:r>
                        <a:rPr lang="en-US" sz="1100" dirty="0"/>
                        <a:t>Pre due group team lead</a:t>
                      </a:r>
                    </a:p>
                  </a:txBody>
                  <a:tcPr/>
                </a:tc>
                <a:tc>
                  <a:txBody>
                    <a:bodyPr/>
                    <a:lstStyle/>
                    <a:p>
                      <a:pPr algn="ctr"/>
                      <a:r>
                        <a:rPr lang="en-US" sz="1100" dirty="0"/>
                        <a:t>$ 480</a:t>
                      </a:r>
                    </a:p>
                  </a:txBody>
                  <a:tcPr/>
                </a:tc>
                <a:tc>
                  <a:txBody>
                    <a:bodyPr/>
                    <a:lstStyle/>
                    <a:p>
                      <a:pPr algn="ctr"/>
                      <a:r>
                        <a:rPr lang="en-US" sz="1100" dirty="0"/>
                        <a:t>-</a:t>
                      </a:r>
                    </a:p>
                  </a:txBody>
                  <a:tcPr/>
                </a:tc>
                <a:tc>
                  <a:txBody>
                    <a:bodyPr/>
                    <a:lstStyle/>
                    <a:p>
                      <a:pPr algn="ctr" rtl="0" fontAlgn="ctr"/>
                      <a:r>
                        <a:rPr lang="is-IS" sz="1100" b="0" i="0" u="none" strike="noStrike" dirty="0">
                          <a:solidFill>
                            <a:srgbClr val="000000"/>
                          </a:solidFill>
                          <a:effectLst/>
                          <a:latin typeface="Calibri" charset="0"/>
                        </a:rPr>
                        <a:t>-</a:t>
                      </a:r>
                    </a:p>
                  </a:txBody>
                  <a:tcPr marL="12700" marR="12700" marT="12700" marB="0" anchor="ctr"/>
                </a:tc>
                <a:tc>
                  <a:txBody>
                    <a:bodyPr/>
                    <a:lstStyle/>
                    <a:p>
                      <a:pPr algn="r" fontAlgn="b"/>
                      <a:r>
                        <a:rPr lang="is-IS" sz="1100" b="0" i="0" u="none" strike="noStrike" dirty="0">
                          <a:solidFill>
                            <a:srgbClr val="000000"/>
                          </a:solidFill>
                          <a:effectLst/>
                          <a:latin typeface="Calibri" charset="0"/>
                        </a:rPr>
                        <a:t>$ 5 400</a:t>
                      </a:r>
                    </a:p>
                  </a:txBody>
                  <a:tcPr marL="12700" marR="12700" marT="12700" marB="0" anchor="b"/>
                </a:tc>
                <a:tc>
                  <a:txBody>
                    <a:bodyPr/>
                    <a:lstStyle/>
                    <a:p>
                      <a:pPr algn="ctr" rtl="0" fontAlgn="ctr"/>
                      <a:endParaRPr lang="is-IS" sz="1100" b="0" i="0" u="none" strike="noStrike" dirty="0">
                        <a:solidFill>
                          <a:srgbClr val="00000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000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000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7"/>
                  </a:ext>
                </a:extLst>
              </a:tr>
              <a:tr h="256960">
                <a:tc>
                  <a:txBody>
                    <a:bodyPr/>
                    <a:lstStyle/>
                    <a:p>
                      <a:r>
                        <a:rPr lang="ru-RU" sz="1100" dirty="0"/>
                        <a:t>8</a:t>
                      </a:r>
                      <a:endParaRPr lang="en-US" sz="1100" dirty="0"/>
                    </a:p>
                  </a:txBody>
                  <a:tcPr/>
                </a:tc>
                <a:tc>
                  <a:txBody>
                    <a:bodyPr/>
                    <a:lstStyle/>
                    <a:p>
                      <a:r>
                        <a:rPr lang="en-US" sz="1100" dirty="0"/>
                        <a:t>Pre due specialist</a:t>
                      </a:r>
                    </a:p>
                  </a:txBody>
                  <a:tcPr/>
                </a:tc>
                <a:tc>
                  <a:txBody>
                    <a:bodyPr/>
                    <a:lstStyle/>
                    <a:p>
                      <a:pPr algn="ctr"/>
                      <a:r>
                        <a:rPr lang="en-US" sz="1100" baseline="0" dirty="0"/>
                        <a:t>$ 340</a:t>
                      </a:r>
                    </a:p>
                  </a:txBody>
                  <a:tcPr/>
                </a:tc>
                <a:tc>
                  <a:txBody>
                    <a:bodyPr/>
                    <a:lstStyle/>
                    <a:p>
                      <a:pPr algn="ctr"/>
                      <a:r>
                        <a:rPr lang="en-US" sz="1100" dirty="0"/>
                        <a:t>-</a:t>
                      </a:r>
                    </a:p>
                  </a:txBody>
                  <a:tcPr/>
                </a:tc>
                <a:tc>
                  <a:txBody>
                    <a:bodyPr/>
                    <a:lstStyle/>
                    <a:p>
                      <a:pPr algn="ctr" rtl="0" fontAlgn="ctr"/>
                      <a:r>
                        <a:rPr lang="is-IS" sz="1100" b="0" i="0" u="none" strike="noStrike" dirty="0">
                          <a:solidFill>
                            <a:schemeClr val="tx1"/>
                          </a:solidFill>
                          <a:effectLst/>
                          <a:latin typeface="Calibri" charset="0"/>
                        </a:rPr>
                        <a:t>-</a:t>
                      </a:r>
                    </a:p>
                  </a:txBody>
                  <a:tcPr marL="12700" marR="12700" marT="12700" marB="0" anchor="ctr"/>
                </a:tc>
                <a:tc>
                  <a:txBody>
                    <a:bodyPr/>
                    <a:lstStyle/>
                    <a:p>
                      <a:pPr algn="r" fontAlgn="b"/>
                      <a:r>
                        <a:rPr lang="is-IS" sz="1100" b="0" i="0" u="none" strike="noStrike" dirty="0">
                          <a:solidFill>
                            <a:srgbClr val="000000"/>
                          </a:solidFill>
                          <a:effectLst/>
                          <a:latin typeface="Calibri" charset="0"/>
                        </a:rPr>
                        <a:t>$ 14 000</a:t>
                      </a:r>
                    </a:p>
                  </a:txBody>
                  <a:tcPr marL="12700" marR="12700" marT="12700" marB="0" anchor="b"/>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8"/>
                  </a:ext>
                </a:extLst>
              </a:tr>
              <a:tr h="256960">
                <a:tc>
                  <a:txBody>
                    <a:bodyPr/>
                    <a:lstStyle/>
                    <a:p>
                      <a:pPr algn="l"/>
                      <a:r>
                        <a:rPr lang="en-US" sz="1100" dirty="0"/>
                        <a:t>9</a:t>
                      </a:r>
                    </a:p>
                  </a:txBody>
                  <a:tcPr/>
                </a:tc>
                <a:tc>
                  <a:txBody>
                    <a:bodyPr/>
                    <a:lstStyle/>
                    <a:p>
                      <a:pPr algn="l"/>
                      <a:r>
                        <a:rPr lang="en-US" sz="1100" dirty="0"/>
                        <a:t>Phone collection team lead</a:t>
                      </a:r>
                    </a:p>
                  </a:txBody>
                  <a:tcPr/>
                </a:tc>
                <a:tc>
                  <a:txBody>
                    <a:bodyPr/>
                    <a:lstStyle/>
                    <a:p>
                      <a:pPr algn="ctr"/>
                      <a:r>
                        <a:rPr lang="en-US" sz="1100" baseline="0" dirty="0"/>
                        <a:t>$ 480</a:t>
                      </a:r>
                    </a:p>
                  </a:txBody>
                  <a:tcPr/>
                </a:tc>
                <a:tc>
                  <a:txBody>
                    <a:bodyPr/>
                    <a:lstStyle/>
                    <a:p>
                      <a:pPr algn="ctr"/>
                      <a:r>
                        <a:rPr lang="en-US" sz="1100" dirty="0"/>
                        <a:t>$ 580</a:t>
                      </a:r>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100" b="0" i="0" u="none" strike="noStrike" kern="1200" dirty="0">
                          <a:solidFill>
                            <a:srgbClr val="00B050"/>
                          </a:solidFill>
                          <a:effectLst/>
                          <a:latin typeface="Calibri" charset="0"/>
                          <a:ea typeface="+mn-ea"/>
                          <a:cs typeface="+mn-cs"/>
                        </a:rPr>
                        <a:t>-100</a:t>
                      </a:r>
                    </a:p>
                  </a:txBody>
                  <a:tcPr/>
                </a:tc>
                <a:tc>
                  <a:txBody>
                    <a:bodyPr/>
                    <a:lstStyle/>
                    <a:p>
                      <a:pPr algn="r" fontAlgn="b"/>
                      <a:r>
                        <a:rPr lang="is-IS" sz="1100" b="0" i="0" u="none" strike="noStrike" dirty="0">
                          <a:solidFill>
                            <a:srgbClr val="000000"/>
                          </a:solidFill>
                          <a:effectLst/>
                          <a:latin typeface="Calibri" charset="0"/>
                        </a:rPr>
                        <a:t>$ 4 400</a:t>
                      </a:r>
                    </a:p>
                  </a:txBody>
                  <a:tcPr marL="12700" marR="12700" marT="12700" marB="0" anchor="b"/>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09"/>
                  </a:ext>
                </a:extLst>
              </a:tr>
              <a:tr h="256960">
                <a:tc>
                  <a:txBody>
                    <a:bodyPr/>
                    <a:lstStyle/>
                    <a:p>
                      <a:pPr algn="l"/>
                      <a:r>
                        <a:rPr lang="en-US" sz="1100" dirty="0"/>
                        <a:t>10</a:t>
                      </a:r>
                    </a:p>
                  </a:txBody>
                  <a:tcPr/>
                </a:tc>
                <a:tc>
                  <a:txBody>
                    <a:bodyPr/>
                    <a:lstStyle/>
                    <a:p>
                      <a:pPr algn="l"/>
                      <a:r>
                        <a:rPr lang="en-US" sz="1100" dirty="0"/>
                        <a:t>Phone collector</a:t>
                      </a:r>
                    </a:p>
                  </a:txBody>
                  <a:tcPr/>
                </a:tc>
                <a:tc>
                  <a:txBody>
                    <a:bodyPr/>
                    <a:lstStyle/>
                    <a:p>
                      <a:pPr algn="ctr"/>
                      <a:r>
                        <a:rPr lang="en-US" sz="1100" baseline="0" dirty="0"/>
                        <a:t>$ 340</a:t>
                      </a:r>
                    </a:p>
                  </a:txBody>
                  <a:tcPr/>
                </a:tc>
                <a:tc>
                  <a:txBody>
                    <a:bodyPr/>
                    <a:lstStyle/>
                    <a:p>
                      <a:pPr algn="ctr"/>
                      <a:r>
                        <a:rPr lang="en-US" sz="1100" dirty="0"/>
                        <a:t>$ 498</a:t>
                      </a:r>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100" b="0" i="0" u="none" strike="noStrike" kern="1200" dirty="0">
                          <a:solidFill>
                            <a:srgbClr val="00B050"/>
                          </a:solidFill>
                          <a:effectLst/>
                          <a:latin typeface="Calibri" charset="0"/>
                          <a:ea typeface="+mn-ea"/>
                          <a:cs typeface="+mn-cs"/>
                        </a:rPr>
                        <a:t>-158</a:t>
                      </a:r>
                    </a:p>
                  </a:txBody>
                  <a:tcPr/>
                </a:tc>
                <a:tc>
                  <a:txBody>
                    <a:bodyPr/>
                    <a:lstStyle/>
                    <a:p>
                      <a:pPr algn="r" fontAlgn="b"/>
                      <a:r>
                        <a:rPr lang="is-IS" sz="1100" b="0" i="0" u="none" strike="noStrike" dirty="0">
                          <a:solidFill>
                            <a:srgbClr val="000000"/>
                          </a:solidFill>
                          <a:effectLst/>
                          <a:latin typeface="Calibri" charset="0"/>
                        </a:rPr>
                        <a:t>$ 15</a:t>
                      </a:r>
                      <a:r>
                        <a:rPr lang="is-IS" sz="1100" b="0" i="0" u="none" strike="noStrike" baseline="0" dirty="0">
                          <a:solidFill>
                            <a:srgbClr val="000000"/>
                          </a:solidFill>
                          <a:effectLst/>
                          <a:latin typeface="Calibri" charset="0"/>
                        </a:rPr>
                        <a:t> 24</a:t>
                      </a:r>
                      <a:r>
                        <a:rPr lang="is-IS" sz="1100" b="0" i="0" u="none" strike="noStrike" dirty="0">
                          <a:solidFill>
                            <a:srgbClr val="000000"/>
                          </a:solidFill>
                          <a:effectLst/>
                          <a:latin typeface="Calibri" charset="0"/>
                        </a:rPr>
                        <a:t>0</a:t>
                      </a:r>
                    </a:p>
                  </a:txBody>
                  <a:tcPr marL="12700" marR="12700" marT="12700" marB="0" anchor="b"/>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10"/>
                  </a:ext>
                </a:extLst>
              </a:tr>
              <a:tr h="256960">
                <a:tc>
                  <a:txBody>
                    <a:bodyPr/>
                    <a:lstStyle/>
                    <a:p>
                      <a:pPr algn="l"/>
                      <a:r>
                        <a:rPr lang="en-US" sz="1100" dirty="0"/>
                        <a:t>11</a:t>
                      </a:r>
                    </a:p>
                  </a:txBody>
                  <a:tcPr/>
                </a:tc>
                <a:tc>
                  <a:txBody>
                    <a:bodyPr/>
                    <a:lstStyle/>
                    <a:p>
                      <a:pPr algn="l"/>
                      <a:r>
                        <a:rPr lang="en-US" sz="1100" dirty="0"/>
                        <a:t>Field collection team lead</a:t>
                      </a:r>
                    </a:p>
                  </a:txBody>
                  <a:tcPr/>
                </a:tc>
                <a:tc>
                  <a:txBody>
                    <a:bodyPr/>
                    <a:lstStyle/>
                    <a:p>
                      <a:pPr algn="ctr"/>
                      <a:r>
                        <a:rPr lang="en-US" sz="1100" baseline="0" dirty="0"/>
                        <a:t>$ 480</a:t>
                      </a:r>
                    </a:p>
                  </a:txBody>
                  <a:tcPr/>
                </a:tc>
                <a:tc>
                  <a:txBody>
                    <a:bodyPr/>
                    <a:lstStyle/>
                    <a:p>
                      <a:pPr algn="ctr"/>
                      <a:r>
                        <a:rPr lang="en-US" sz="1100" dirty="0"/>
                        <a:t>$ 564</a:t>
                      </a:r>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100" b="0" i="0" u="none" strike="noStrike" kern="1200" dirty="0">
                          <a:solidFill>
                            <a:srgbClr val="00B050"/>
                          </a:solidFill>
                          <a:effectLst/>
                          <a:latin typeface="Calibri" charset="0"/>
                          <a:ea typeface="+mn-ea"/>
                          <a:cs typeface="+mn-cs"/>
                        </a:rPr>
                        <a:t>-84</a:t>
                      </a:r>
                    </a:p>
                  </a:txBody>
                  <a:tcPr/>
                </a:tc>
                <a:tc>
                  <a:txBody>
                    <a:bodyPr/>
                    <a:lstStyle/>
                    <a:p>
                      <a:pPr algn="r" fontAlgn="b"/>
                      <a:r>
                        <a:rPr lang="is-IS" sz="1100" b="0" i="0" u="none" strike="noStrike" dirty="0">
                          <a:solidFill>
                            <a:srgbClr val="000000"/>
                          </a:solidFill>
                          <a:effectLst/>
                          <a:latin typeface="Calibri" charset="0"/>
                        </a:rPr>
                        <a:t>$ 4 400</a:t>
                      </a:r>
                    </a:p>
                  </a:txBody>
                  <a:tcPr marL="12700" marR="12700" marT="12700" marB="0"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10011"/>
                  </a:ext>
                </a:extLst>
              </a:tr>
              <a:tr h="256960">
                <a:tc>
                  <a:txBody>
                    <a:bodyPr/>
                    <a:lstStyle/>
                    <a:p>
                      <a:pPr algn="l"/>
                      <a:r>
                        <a:rPr lang="en-US" sz="1100" dirty="0"/>
                        <a:t>12</a:t>
                      </a:r>
                    </a:p>
                  </a:txBody>
                  <a:tcPr/>
                </a:tc>
                <a:tc>
                  <a:txBody>
                    <a:bodyPr/>
                    <a:lstStyle/>
                    <a:p>
                      <a:pPr algn="l"/>
                      <a:r>
                        <a:rPr lang="en-US" sz="1100" dirty="0"/>
                        <a:t>Field collector</a:t>
                      </a:r>
                    </a:p>
                  </a:txBody>
                  <a:tcPr/>
                </a:tc>
                <a:tc>
                  <a:txBody>
                    <a:bodyPr/>
                    <a:lstStyle/>
                    <a:p>
                      <a:pPr algn="ctr"/>
                      <a:r>
                        <a:rPr lang="en-US" sz="1100" baseline="0" dirty="0"/>
                        <a:t>$ 290</a:t>
                      </a:r>
                    </a:p>
                  </a:txBody>
                  <a:tcPr/>
                </a:tc>
                <a:tc>
                  <a:txBody>
                    <a:bodyPr/>
                    <a:lstStyle/>
                    <a:p>
                      <a:pPr algn="ctr"/>
                      <a:r>
                        <a:rPr lang="en-US" sz="1100" dirty="0"/>
                        <a:t>$ 345</a:t>
                      </a:r>
                    </a:p>
                  </a:txBody>
                  <a:tcPr/>
                </a:tc>
                <a:tc>
                  <a:txBody>
                    <a:bodyPr/>
                    <a:lstStyle/>
                    <a:p>
                      <a:pPr algn="ctr"/>
                      <a:r>
                        <a:rPr lang="is-IS" sz="1100" b="0" i="0" u="none" strike="noStrike" kern="1200" dirty="0">
                          <a:solidFill>
                            <a:srgbClr val="00B050"/>
                          </a:solidFill>
                          <a:effectLst/>
                          <a:latin typeface="Calibri" charset="0"/>
                          <a:ea typeface="+mn-ea"/>
                          <a:cs typeface="+mn-cs"/>
                        </a:rPr>
                        <a:t>-55</a:t>
                      </a:r>
                      <a:endParaRPr lang="en-US" sz="1100" b="0" i="0" u="none" strike="noStrike" kern="1200" dirty="0">
                        <a:solidFill>
                          <a:srgbClr val="00B050"/>
                        </a:solidFill>
                        <a:effectLst/>
                        <a:latin typeface="Calibri" charset="0"/>
                        <a:ea typeface="+mn-ea"/>
                        <a:cs typeface="+mn-cs"/>
                      </a:endParaRPr>
                    </a:p>
                  </a:txBody>
                  <a:tcPr/>
                </a:tc>
                <a:tc>
                  <a:txBody>
                    <a:bodyPr/>
                    <a:lstStyle/>
                    <a:p>
                      <a:pPr algn="r" fontAlgn="b"/>
                      <a:r>
                        <a:rPr lang="is-IS" sz="1100" b="0" i="0" u="none" strike="noStrike" dirty="0">
                          <a:solidFill>
                            <a:srgbClr val="000000"/>
                          </a:solidFill>
                          <a:effectLst/>
                          <a:latin typeface="Calibri" charset="0"/>
                        </a:rPr>
                        <a:t>$4</a:t>
                      </a:r>
                      <a:r>
                        <a:rPr lang="is-IS" sz="1100" b="0" i="0" u="none" strike="noStrike" baseline="0" dirty="0">
                          <a:solidFill>
                            <a:srgbClr val="000000"/>
                          </a:solidFill>
                          <a:effectLst/>
                          <a:latin typeface="Calibri" charset="0"/>
                        </a:rPr>
                        <a:t> </a:t>
                      </a:r>
                      <a:r>
                        <a:rPr lang="is-IS" sz="1100" b="0" i="0" u="none" strike="noStrike" dirty="0">
                          <a:solidFill>
                            <a:srgbClr val="000000"/>
                          </a:solidFill>
                          <a:effectLst/>
                          <a:latin typeface="Calibri" charset="0"/>
                        </a:rPr>
                        <a:t>060</a:t>
                      </a:r>
                    </a:p>
                  </a:txBody>
                  <a:tcPr marL="12700" marR="12700" marT="12700" marB="0" anchor="b"/>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12"/>
                  </a:ext>
                </a:extLst>
              </a:tr>
              <a:tr h="256960">
                <a:tc>
                  <a:txBody>
                    <a:bodyPr/>
                    <a:lstStyle/>
                    <a:p>
                      <a:pPr algn="r"/>
                      <a:endParaRPr lang="en-US" sz="1100" dirty="0"/>
                    </a:p>
                  </a:txBody>
                  <a:tcPr/>
                </a:tc>
                <a:tc>
                  <a:txBody>
                    <a:bodyPr/>
                    <a:lstStyle/>
                    <a:p>
                      <a:pPr algn="r"/>
                      <a:r>
                        <a:rPr lang="en-US" sz="1100" dirty="0"/>
                        <a:t>Total:</a:t>
                      </a:r>
                    </a:p>
                  </a:txBody>
                  <a:tcPr/>
                </a:tc>
                <a:tc>
                  <a:txBody>
                    <a:bodyPr/>
                    <a:lstStyle/>
                    <a:p>
                      <a:pPr algn="ctr"/>
                      <a:r>
                        <a:rPr lang="en-US" sz="1100" dirty="0"/>
                        <a:t>$ 5 420</a:t>
                      </a:r>
                    </a:p>
                  </a:txBody>
                  <a:tcPr/>
                </a:tc>
                <a:tc>
                  <a:txBody>
                    <a:bodyPr/>
                    <a:lstStyle/>
                    <a:p>
                      <a:pPr algn="ctr"/>
                      <a:r>
                        <a:rPr lang="en-US" sz="1100" baseline="0" dirty="0"/>
                        <a:t>$ 5 055*</a:t>
                      </a:r>
                    </a:p>
                  </a:txBody>
                  <a:tcPr/>
                </a:tc>
                <a:tc>
                  <a:txBody>
                    <a:bodyPr/>
                    <a:lstStyle/>
                    <a:p>
                      <a:pPr algn="ctr"/>
                      <a:endParaRPr lang="en-US" sz="1100" dirty="0"/>
                    </a:p>
                  </a:txBody>
                  <a:tcPr/>
                </a:tc>
                <a:tc>
                  <a:txBody>
                    <a:bodyPr/>
                    <a:lstStyle/>
                    <a:p>
                      <a:pPr algn="r"/>
                      <a:r>
                        <a:rPr lang="en-US" sz="1100" dirty="0"/>
                        <a:t>$ 101</a:t>
                      </a:r>
                      <a:r>
                        <a:rPr lang="en-US" sz="1100" baseline="0" dirty="0"/>
                        <a:t> 610</a:t>
                      </a: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13"/>
                  </a:ext>
                </a:extLst>
              </a:tr>
            </a:tbl>
          </a:graphicData>
        </a:graphic>
      </p:graphicFrame>
      <p:sp>
        <p:nvSpPr>
          <p:cNvPr id="7" name="TextBox 6"/>
          <p:cNvSpPr txBox="1"/>
          <p:nvPr/>
        </p:nvSpPr>
        <p:spPr>
          <a:xfrm>
            <a:off x="107504" y="6479758"/>
            <a:ext cx="8964488" cy="261610"/>
          </a:xfrm>
          <a:prstGeom prst="rect">
            <a:avLst/>
          </a:prstGeom>
          <a:noFill/>
        </p:spPr>
        <p:txBody>
          <a:bodyPr wrap="square" rtlCol="0">
            <a:spAutoFit/>
          </a:bodyPr>
          <a:lstStyle/>
          <a:p>
            <a:r>
              <a:rPr lang="en-US" sz="1100" dirty="0"/>
              <a:t>* Excluding Pre Due group</a:t>
            </a:r>
          </a:p>
        </p:txBody>
      </p:sp>
    </p:spTree>
    <p:extLst>
      <p:ext uri="{BB962C8B-B14F-4D97-AF65-F5344CB8AC3E}">
        <p14:creationId xmlns:p14="http://schemas.microsoft.com/office/powerpoint/2010/main" val="25080025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Appendix 2. Detailed Headcount and Personnel budget</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62</a:t>
            </a:fld>
            <a:endParaRPr lang="ru-RU"/>
          </a:p>
        </p:txBody>
      </p:sp>
      <p:graphicFrame>
        <p:nvGraphicFramePr>
          <p:cNvPr id="5" name="Таблица 4"/>
          <p:cNvGraphicFramePr>
            <a:graphicFrameLocks noGrp="1"/>
          </p:cNvGraphicFramePr>
          <p:nvPr>
            <p:extLst>
              <p:ext uri="{D42A27DB-BD31-4B8C-83A1-F6EECF244321}">
                <p14:modId xmlns:p14="http://schemas.microsoft.com/office/powerpoint/2010/main" val="4025547476"/>
              </p:ext>
            </p:extLst>
          </p:nvPr>
        </p:nvGraphicFramePr>
        <p:xfrm>
          <a:off x="1043608" y="692696"/>
          <a:ext cx="7200001" cy="5974080"/>
        </p:xfrm>
        <a:graphic>
          <a:graphicData uri="http://schemas.openxmlformats.org/drawingml/2006/table">
            <a:tbl>
              <a:tblPr/>
              <a:tblGrid>
                <a:gridCol w="2164419">
                  <a:extLst>
                    <a:ext uri="{9D8B030D-6E8A-4147-A177-3AD203B41FA5}">
                      <a16:colId xmlns:a16="http://schemas.microsoft.com/office/drawing/2014/main" val="20000"/>
                    </a:ext>
                  </a:extLst>
                </a:gridCol>
                <a:gridCol w="795092">
                  <a:extLst>
                    <a:ext uri="{9D8B030D-6E8A-4147-A177-3AD203B41FA5}">
                      <a16:colId xmlns:a16="http://schemas.microsoft.com/office/drawing/2014/main" val="20001"/>
                    </a:ext>
                  </a:extLst>
                </a:gridCol>
                <a:gridCol w="424049">
                  <a:extLst>
                    <a:ext uri="{9D8B030D-6E8A-4147-A177-3AD203B41FA5}">
                      <a16:colId xmlns:a16="http://schemas.microsoft.com/office/drawing/2014/main" val="20002"/>
                    </a:ext>
                  </a:extLst>
                </a:gridCol>
                <a:gridCol w="424049">
                  <a:extLst>
                    <a:ext uri="{9D8B030D-6E8A-4147-A177-3AD203B41FA5}">
                      <a16:colId xmlns:a16="http://schemas.microsoft.com/office/drawing/2014/main" val="20003"/>
                    </a:ext>
                  </a:extLst>
                </a:gridCol>
                <a:gridCol w="424049">
                  <a:extLst>
                    <a:ext uri="{9D8B030D-6E8A-4147-A177-3AD203B41FA5}">
                      <a16:colId xmlns:a16="http://schemas.microsoft.com/office/drawing/2014/main" val="20004"/>
                    </a:ext>
                  </a:extLst>
                </a:gridCol>
                <a:gridCol w="424049">
                  <a:extLst>
                    <a:ext uri="{9D8B030D-6E8A-4147-A177-3AD203B41FA5}">
                      <a16:colId xmlns:a16="http://schemas.microsoft.com/office/drawing/2014/main" val="20005"/>
                    </a:ext>
                  </a:extLst>
                </a:gridCol>
                <a:gridCol w="424049">
                  <a:extLst>
                    <a:ext uri="{9D8B030D-6E8A-4147-A177-3AD203B41FA5}">
                      <a16:colId xmlns:a16="http://schemas.microsoft.com/office/drawing/2014/main" val="20006"/>
                    </a:ext>
                  </a:extLst>
                </a:gridCol>
                <a:gridCol w="424049">
                  <a:extLst>
                    <a:ext uri="{9D8B030D-6E8A-4147-A177-3AD203B41FA5}">
                      <a16:colId xmlns:a16="http://schemas.microsoft.com/office/drawing/2014/main" val="20007"/>
                    </a:ext>
                  </a:extLst>
                </a:gridCol>
                <a:gridCol w="424049">
                  <a:extLst>
                    <a:ext uri="{9D8B030D-6E8A-4147-A177-3AD203B41FA5}">
                      <a16:colId xmlns:a16="http://schemas.microsoft.com/office/drawing/2014/main" val="20008"/>
                    </a:ext>
                  </a:extLst>
                </a:gridCol>
                <a:gridCol w="424049">
                  <a:extLst>
                    <a:ext uri="{9D8B030D-6E8A-4147-A177-3AD203B41FA5}">
                      <a16:colId xmlns:a16="http://schemas.microsoft.com/office/drawing/2014/main" val="20009"/>
                    </a:ext>
                  </a:extLst>
                </a:gridCol>
                <a:gridCol w="424049">
                  <a:extLst>
                    <a:ext uri="{9D8B030D-6E8A-4147-A177-3AD203B41FA5}">
                      <a16:colId xmlns:a16="http://schemas.microsoft.com/office/drawing/2014/main" val="20010"/>
                    </a:ext>
                  </a:extLst>
                </a:gridCol>
                <a:gridCol w="424049">
                  <a:extLst>
                    <a:ext uri="{9D8B030D-6E8A-4147-A177-3AD203B41FA5}">
                      <a16:colId xmlns:a16="http://schemas.microsoft.com/office/drawing/2014/main" val="20011"/>
                    </a:ext>
                  </a:extLst>
                </a:gridCol>
              </a:tblGrid>
              <a:tr h="109742">
                <a:tc rowSpan="2">
                  <a:txBody>
                    <a:bodyPr/>
                    <a:lstStyle/>
                    <a:p>
                      <a:pPr algn="ctr" fontAlgn="b"/>
                      <a:r>
                        <a:rPr lang="en-US" sz="800" b="1" i="0" u="none" strike="noStrike" dirty="0">
                          <a:solidFill>
                            <a:srgbClr val="FFFFFF"/>
                          </a:solidFill>
                          <a:effectLst/>
                          <a:latin typeface="Calibri"/>
                        </a:rPr>
                        <a:t>Group/Position</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rowSpan="2">
                  <a:txBody>
                    <a:bodyPr/>
                    <a:lstStyle/>
                    <a:p>
                      <a:pPr algn="ctr" fontAlgn="b"/>
                      <a:r>
                        <a:rPr lang="en-US" sz="800" b="1" i="0" u="none" strike="noStrike">
                          <a:solidFill>
                            <a:srgbClr val="FFFFFF"/>
                          </a:solidFill>
                          <a:effectLst/>
                          <a:latin typeface="Calibri"/>
                        </a:rPr>
                        <a:t>Gross costs of employment, USD</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gridSpan="5">
                  <a:txBody>
                    <a:bodyPr/>
                    <a:lstStyle/>
                    <a:p>
                      <a:pPr algn="ctr" fontAlgn="b"/>
                      <a:r>
                        <a:rPr lang="en-US" sz="800" b="1" i="0" u="none" strike="noStrike">
                          <a:solidFill>
                            <a:srgbClr val="FFFFFF"/>
                          </a:solidFill>
                          <a:effectLst/>
                          <a:latin typeface="Calibri"/>
                        </a:rPr>
                        <a:t>Headcount</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algn="ctr" fontAlgn="b"/>
                      <a:r>
                        <a:rPr lang="en-US" sz="800" b="1" i="0" u="none" strike="noStrike">
                          <a:solidFill>
                            <a:srgbClr val="FFFFFF"/>
                          </a:solidFill>
                          <a:effectLst/>
                          <a:latin typeface="Calibri"/>
                        </a:rPr>
                        <a:t>Monthly cost of employment, USD</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15229">
                <a:tc vMerge="1">
                  <a:txBody>
                    <a:bodyPr/>
                    <a:lstStyle/>
                    <a:p>
                      <a:endParaRPr lang="ru-RU"/>
                    </a:p>
                  </a:txBody>
                  <a:tcPr/>
                </a:tc>
                <a:tc vMerge="1">
                  <a:txBody>
                    <a:bodyPr/>
                    <a:lstStyle/>
                    <a:p>
                      <a:endParaRPr lang="ru-RU"/>
                    </a:p>
                  </a:txBody>
                  <a:tcPr/>
                </a:tc>
                <a:tc>
                  <a:txBody>
                    <a:bodyPr/>
                    <a:lstStyle/>
                    <a:p>
                      <a:pPr algn="ctr" fontAlgn="b"/>
                      <a:r>
                        <a:rPr lang="en-US" sz="800" b="1" i="0" u="none" strike="noStrike">
                          <a:solidFill>
                            <a:srgbClr val="FFFFFF"/>
                          </a:solidFill>
                          <a:effectLst/>
                          <a:latin typeface="Calibri"/>
                        </a:rPr>
                        <a:t>EOY 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1"/>
                  </a:ext>
                </a:extLst>
              </a:tr>
              <a:tr h="115229">
                <a:tc>
                  <a:txBody>
                    <a:bodyPr/>
                    <a:lstStyle/>
                    <a:p>
                      <a:pPr algn="l" fontAlgn="b"/>
                      <a:r>
                        <a:rPr lang="en-US" sz="800" b="1" i="0" u="none" strike="noStrike">
                          <a:solidFill>
                            <a:srgbClr val="FFFFFF"/>
                          </a:solidFill>
                          <a:effectLst/>
                          <a:latin typeface="Calibri"/>
                        </a:rPr>
                        <a:t>Total staff (fixed+variable)</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l" fontAlgn="b"/>
                      <a:r>
                        <a:rPr lang="ru-RU" sz="800" b="1" i="0" u="none" strike="noStrike">
                          <a:solidFill>
                            <a:srgbClr val="FFFFFF"/>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63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141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183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234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249</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54 250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81 190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95 630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113 060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118 170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2"/>
                  </a:ext>
                </a:extLst>
              </a:tr>
              <a:tr h="109742">
                <a:tc>
                  <a:txBody>
                    <a:bodyPr/>
                    <a:lstStyle/>
                    <a:p>
                      <a:pPr algn="l" fontAlgn="b"/>
                      <a:r>
                        <a:rPr lang="en-US" sz="800" b="1" i="0" u="none" strike="noStrike">
                          <a:solidFill>
                            <a:srgbClr val="000000"/>
                          </a:solidFill>
                          <a:effectLst/>
                          <a:latin typeface="Calibri"/>
                        </a:rPr>
                        <a:t>Total fixed staff</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800" b="1"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40 050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09742">
                <a:tc>
                  <a:txBody>
                    <a:bodyPr/>
                    <a:lstStyle/>
                    <a:p>
                      <a:pPr algn="l" fontAlgn="b"/>
                      <a:r>
                        <a:rPr lang="en-US" sz="800" b="0" i="0" u="none" strike="noStrike">
                          <a:solidFill>
                            <a:srgbClr val="000000"/>
                          </a:solidFill>
                          <a:effectLst/>
                          <a:latin typeface="Calibri"/>
                        </a:rPr>
                        <a:t>Mangement and direct reports</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15 700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15 700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4"/>
                  </a:ext>
                </a:extLst>
              </a:tr>
              <a:tr h="109742">
                <a:tc>
                  <a:txBody>
                    <a:bodyPr/>
                    <a:lstStyle/>
                    <a:p>
                      <a:pPr algn="l" fontAlgn="b"/>
                      <a:r>
                        <a:rPr lang="en-US" sz="800" b="0" i="0" u="none" strike="noStrike">
                          <a:solidFill>
                            <a:srgbClr val="000000"/>
                          </a:solidFill>
                          <a:effectLst/>
                          <a:latin typeface="Calibri"/>
                        </a:rPr>
                        <a:t>Country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9742">
                <a:tc>
                  <a:txBody>
                    <a:bodyPr/>
                    <a:lstStyle/>
                    <a:p>
                      <a:pPr algn="l" fontAlgn="b"/>
                      <a:r>
                        <a:rPr lang="en-US" sz="800" b="0" i="0" u="none" strike="noStrike">
                          <a:solidFill>
                            <a:srgbClr val="000000"/>
                          </a:solidFill>
                          <a:effectLst/>
                          <a:latin typeface="Calibri"/>
                        </a:rPr>
                        <a:t>CEO</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9742">
                <a:tc>
                  <a:txBody>
                    <a:bodyPr/>
                    <a:lstStyle/>
                    <a:p>
                      <a:pPr algn="l" fontAlgn="b"/>
                      <a:r>
                        <a:rPr lang="en-US" sz="800" b="0" i="0" u="none" strike="noStrike">
                          <a:solidFill>
                            <a:srgbClr val="000000"/>
                          </a:solidFill>
                          <a:effectLst/>
                          <a:latin typeface="Calibri"/>
                        </a:rPr>
                        <a:t>Business assistant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9742">
                <a:tc>
                  <a:txBody>
                    <a:bodyPr/>
                    <a:lstStyle/>
                    <a:p>
                      <a:pPr algn="l" fontAlgn="b"/>
                      <a:r>
                        <a:rPr lang="en-US" sz="800" b="0" i="0" u="none" strike="noStrike">
                          <a:solidFill>
                            <a:srgbClr val="000000"/>
                          </a:solidFill>
                          <a:effectLst/>
                          <a:latin typeface="Calibri"/>
                        </a:rPr>
                        <a:t>Quality control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09742">
                <a:tc>
                  <a:txBody>
                    <a:bodyPr/>
                    <a:lstStyle/>
                    <a:p>
                      <a:pPr algn="l" fontAlgn="b"/>
                      <a:r>
                        <a:rPr lang="en-US" sz="800" b="0" i="0" u="none" strike="noStrike">
                          <a:solidFill>
                            <a:srgbClr val="000000"/>
                          </a:solidFill>
                          <a:effectLst/>
                          <a:latin typeface="Calibri"/>
                        </a:rPr>
                        <a:t>Business development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09742">
                <a:tc>
                  <a:txBody>
                    <a:bodyPr/>
                    <a:lstStyle/>
                    <a:p>
                      <a:pPr algn="l" fontAlgn="b"/>
                      <a:r>
                        <a:rPr lang="en-US" sz="800" b="0" i="0" u="none" strike="noStrike">
                          <a:solidFill>
                            <a:srgbClr val="000000"/>
                          </a:solidFill>
                          <a:effectLst/>
                          <a:latin typeface="Calibri"/>
                        </a:rPr>
                        <a:t>Operations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09742">
                <a:tc>
                  <a:txBody>
                    <a:bodyPr/>
                    <a:lstStyle/>
                    <a:p>
                      <a:pPr algn="l" fontAlgn="b"/>
                      <a:r>
                        <a:rPr lang="en-US" sz="800" b="0" i="0" u="none" strike="noStrike">
                          <a:solidFill>
                            <a:srgbClr val="000000"/>
                          </a:solidFill>
                          <a:effectLst/>
                          <a:latin typeface="Calibri"/>
                        </a:rPr>
                        <a:t>Chief Operational Officer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09742">
                <a:tc>
                  <a:txBody>
                    <a:bodyPr/>
                    <a:lstStyle/>
                    <a:p>
                      <a:pPr algn="l" fontAlgn="b"/>
                      <a:r>
                        <a:rPr lang="en-US" sz="800" b="0" i="0" u="none" strike="noStrike">
                          <a:solidFill>
                            <a:srgbClr val="000000"/>
                          </a:solidFill>
                          <a:effectLst/>
                          <a:latin typeface="Calibri"/>
                        </a:rPr>
                        <a:t>Disbursement/repayment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09742">
                <a:tc>
                  <a:txBody>
                    <a:bodyPr/>
                    <a:lstStyle/>
                    <a:p>
                      <a:pPr algn="l" fontAlgn="b"/>
                      <a:r>
                        <a:rPr lang="en-US" sz="800" b="0" i="0" u="none" strike="noStrike">
                          <a:solidFill>
                            <a:srgbClr val="000000"/>
                          </a:solidFill>
                          <a:effectLst/>
                          <a:latin typeface="Calibri"/>
                        </a:rPr>
                        <a:t>Call Center Manager / Phone Verification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09742">
                <a:tc>
                  <a:txBody>
                    <a:bodyPr/>
                    <a:lstStyle/>
                    <a:p>
                      <a:pPr algn="l" fontAlgn="b"/>
                      <a:r>
                        <a:rPr lang="en-US" sz="800" b="0" i="0" u="none" strike="noStrike">
                          <a:solidFill>
                            <a:srgbClr val="000000"/>
                          </a:solidFill>
                          <a:effectLst/>
                          <a:latin typeface="Calibri"/>
                        </a:rPr>
                        <a:t>Risk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6 550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6 550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4"/>
                  </a:ext>
                </a:extLst>
              </a:tr>
              <a:tr h="109742">
                <a:tc>
                  <a:txBody>
                    <a:bodyPr/>
                    <a:lstStyle/>
                    <a:p>
                      <a:pPr algn="l" fontAlgn="b"/>
                      <a:r>
                        <a:rPr lang="en-US" sz="800" b="0" i="0" u="none" strike="noStrike">
                          <a:solidFill>
                            <a:srgbClr val="000000"/>
                          </a:solidFill>
                          <a:effectLst/>
                          <a:latin typeface="Calibri"/>
                        </a:rPr>
                        <a:t>Chief Risk Officer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09742">
                <a:tc>
                  <a:txBody>
                    <a:bodyPr/>
                    <a:lstStyle/>
                    <a:p>
                      <a:pPr algn="l" fontAlgn="b"/>
                      <a:r>
                        <a:rPr lang="en-US" sz="800" b="0" i="0" u="none" strike="noStrike">
                          <a:solidFill>
                            <a:srgbClr val="000000"/>
                          </a:solidFill>
                          <a:effectLst/>
                          <a:latin typeface="Calibri"/>
                        </a:rPr>
                        <a:t>Head of collection</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09742">
                <a:tc>
                  <a:txBody>
                    <a:bodyPr/>
                    <a:lstStyle/>
                    <a:p>
                      <a:pPr algn="l" fontAlgn="b"/>
                      <a:r>
                        <a:rPr lang="en-US" sz="800" b="0" i="0" u="none" strike="noStrike">
                          <a:solidFill>
                            <a:srgbClr val="000000"/>
                          </a:solidFill>
                          <a:effectLst/>
                          <a:latin typeface="Calibri"/>
                        </a:rPr>
                        <a:t>Risk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09742">
                <a:tc>
                  <a:txBody>
                    <a:bodyPr/>
                    <a:lstStyle/>
                    <a:p>
                      <a:pPr algn="l" fontAlgn="b"/>
                      <a:r>
                        <a:rPr lang="en-US" sz="800" b="0" i="0" u="none" strike="noStrike">
                          <a:solidFill>
                            <a:srgbClr val="000000"/>
                          </a:solidFill>
                          <a:effectLst/>
                          <a:latin typeface="Calibri"/>
                        </a:rPr>
                        <a:t>Anti fraud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09742">
                <a:tc>
                  <a:txBody>
                    <a:bodyPr/>
                    <a:lstStyle/>
                    <a:p>
                      <a:pPr algn="l" fontAlgn="b"/>
                      <a:r>
                        <a:rPr lang="en-US" sz="800" b="0" i="0" u="none" strike="noStrike">
                          <a:solidFill>
                            <a:srgbClr val="000000"/>
                          </a:solidFill>
                          <a:effectLst/>
                          <a:latin typeface="Calibri"/>
                        </a:rPr>
                        <a:t>Collection analyst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09742">
                <a:tc>
                  <a:txBody>
                    <a:bodyPr/>
                    <a:lstStyle/>
                    <a:p>
                      <a:pPr algn="l" fontAlgn="b"/>
                      <a:r>
                        <a:rPr lang="en-US" sz="800" b="0" i="0" u="none" strike="noStrike">
                          <a:solidFill>
                            <a:srgbClr val="000000"/>
                          </a:solidFill>
                          <a:effectLst/>
                          <a:latin typeface="Calibri"/>
                        </a:rPr>
                        <a:t>Financial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4 400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4 400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4 400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4 400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4 400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0"/>
                  </a:ext>
                </a:extLst>
              </a:tr>
              <a:tr h="109742">
                <a:tc>
                  <a:txBody>
                    <a:bodyPr/>
                    <a:lstStyle/>
                    <a:p>
                      <a:pPr algn="l" fontAlgn="b"/>
                      <a:r>
                        <a:rPr lang="en-US" sz="800" b="0" i="0" u="none" strike="noStrike">
                          <a:solidFill>
                            <a:srgbClr val="000000"/>
                          </a:solidFill>
                          <a:effectLst/>
                          <a:latin typeface="Calibri"/>
                        </a:rPr>
                        <a:t>Chief financial officer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09742">
                <a:tc>
                  <a:txBody>
                    <a:bodyPr/>
                    <a:lstStyle/>
                    <a:p>
                      <a:pPr algn="l" fontAlgn="b"/>
                      <a:r>
                        <a:rPr lang="en-US" sz="800" b="0" i="0" u="none" strike="noStrike">
                          <a:solidFill>
                            <a:srgbClr val="000000"/>
                          </a:solidFill>
                          <a:effectLst/>
                          <a:latin typeface="Calibri"/>
                        </a:rPr>
                        <a:t>Accountant/financial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09742">
                <a:tc>
                  <a:txBody>
                    <a:bodyPr/>
                    <a:lstStyle/>
                    <a:p>
                      <a:pPr algn="l" fontAlgn="b"/>
                      <a:r>
                        <a:rPr lang="en-US" sz="800" b="0" i="0" u="none" strike="noStrike">
                          <a:solidFill>
                            <a:srgbClr val="000000"/>
                          </a:solidFill>
                          <a:effectLst/>
                          <a:latin typeface="Calibri"/>
                        </a:rPr>
                        <a:t>Reporting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09742">
                <a:tc>
                  <a:txBody>
                    <a:bodyPr/>
                    <a:lstStyle/>
                    <a:p>
                      <a:pPr algn="l" fontAlgn="b"/>
                      <a:r>
                        <a:rPr lang="en-US" sz="800" b="0" i="0" u="none" strike="noStrike">
                          <a:solidFill>
                            <a:srgbClr val="000000"/>
                          </a:solidFill>
                          <a:effectLst/>
                          <a:latin typeface="Calibri"/>
                        </a:rPr>
                        <a:t>Marketing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4"/>
                  </a:ext>
                </a:extLst>
              </a:tr>
              <a:tr h="109742">
                <a:tc>
                  <a:txBody>
                    <a:bodyPr/>
                    <a:lstStyle/>
                    <a:p>
                      <a:pPr algn="l" fontAlgn="b"/>
                      <a:r>
                        <a:rPr lang="en-US" sz="800" b="0" i="0" u="none" strike="noStrike">
                          <a:solidFill>
                            <a:srgbClr val="000000"/>
                          </a:solidFill>
                          <a:effectLst/>
                          <a:latin typeface="Calibri"/>
                        </a:rPr>
                        <a:t>Marketing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r h="109742">
                <a:tc>
                  <a:txBody>
                    <a:bodyPr/>
                    <a:lstStyle/>
                    <a:p>
                      <a:pPr algn="l" fontAlgn="b"/>
                      <a:r>
                        <a:rPr lang="en-US" sz="800" b="0" i="0" u="none" strike="noStrike">
                          <a:solidFill>
                            <a:srgbClr val="000000"/>
                          </a:solidFill>
                          <a:effectLst/>
                          <a:latin typeface="Calibri"/>
                        </a:rPr>
                        <a:t>Digital marketing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6"/>
                  </a:ext>
                </a:extLst>
              </a:tr>
              <a:tr h="109742">
                <a:tc>
                  <a:txBody>
                    <a:bodyPr/>
                    <a:lstStyle/>
                    <a:p>
                      <a:pPr algn="l" fontAlgn="b"/>
                      <a:r>
                        <a:rPr lang="en-US" sz="800" b="0" i="0" u="none" strike="noStrike">
                          <a:solidFill>
                            <a:srgbClr val="000000"/>
                          </a:solidFill>
                          <a:effectLst/>
                          <a:latin typeface="Calibri"/>
                        </a:rPr>
                        <a:t>Digital marketing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7"/>
                  </a:ext>
                </a:extLst>
              </a:tr>
              <a:tr h="109742">
                <a:tc>
                  <a:txBody>
                    <a:bodyPr/>
                    <a:lstStyle/>
                    <a:p>
                      <a:pPr algn="l" fontAlgn="b"/>
                      <a:r>
                        <a:rPr lang="en-US" sz="800" b="0" i="0" u="none" strike="noStrike">
                          <a:solidFill>
                            <a:srgbClr val="000000"/>
                          </a:solidFill>
                          <a:effectLst/>
                          <a:latin typeface="Calibri"/>
                        </a:rPr>
                        <a:t>IT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8"/>
                  </a:ext>
                </a:extLst>
              </a:tr>
              <a:tr h="109742">
                <a:tc>
                  <a:txBody>
                    <a:bodyPr/>
                    <a:lstStyle/>
                    <a:p>
                      <a:pPr algn="l" fontAlgn="b"/>
                      <a:r>
                        <a:rPr lang="en-US" sz="800" b="0" i="0" u="none" strike="noStrike">
                          <a:solidFill>
                            <a:srgbClr val="000000"/>
                          </a:solidFill>
                          <a:effectLst/>
                          <a:latin typeface="Calibri"/>
                        </a:rPr>
                        <a:t>IT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9"/>
                  </a:ext>
                </a:extLst>
              </a:tr>
              <a:tr h="109742">
                <a:tc>
                  <a:txBody>
                    <a:bodyPr/>
                    <a:lstStyle/>
                    <a:p>
                      <a:pPr algn="l" fontAlgn="b"/>
                      <a:r>
                        <a:rPr lang="en-US" sz="800" b="0" i="0" u="none" strike="noStrike">
                          <a:solidFill>
                            <a:srgbClr val="000000"/>
                          </a:solidFill>
                          <a:effectLst/>
                          <a:latin typeface="Calibri"/>
                        </a:rPr>
                        <a:t>HR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3 350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30"/>
                  </a:ext>
                </a:extLst>
              </a:tr>
              <a:tr h="109742">
                <a:tc>
                  <a:txBody>
                    <a:bodyPr/>
                    <a:lstStyle/>
                    <a:p>
                      <a:pPr algn="l" fontAlgn="b"/>
                      <a:r>
                        <a:rPr lang="en-US" sz="800" b="0" i="0" u="none" strike="noStrike">
                          <a:solidFill>
                            <a:srgbClr val="000000"/>
                          </a:solidFill>
                          <a:effectLst/>
                          <a:latin typeface="Calibri"/>
                        </a:rPr>
                        <a:t>HR Director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1"/>
                  </a:ext>
                </a:extLst>
              </a:tr>
              <a:tr h="109742">
                <a:tc>
                  <a:txBody>
                    <a:bodyPr/>
                    <a:lstStyle/>
                    <a:p>
                      <a:pPr algn="l" fontAlgn="b"/>
                      <a:r>
                        <a:rPr lang="en-US" sz="800" b="0" i="0" u="none" strike="noStrike">
                          <a:solidFill>
                            <a:srgbClr val="000000"/>
                          </a:solidFill>
                          <a:effectLst/>
                          <a:latin typeface="Calibri"/>
                        </a:rPr>
                        <a:t>Recruiter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2"/>
                  </a:ext>
                </a:extLst>
              </a:tr>
              <a:tr h="109742">
                <a:tc>
                  <a:txBody>
                    <a:bodyPr/>
                    <a:lstStyle/>
                    <a:p>
                      <a:pPr algn="l" fontAlgn="b"/>
                      <a:r>
                        <a:rPr lang="en-US" sz="800" b="0" i="0" u="none" strike="noStrike">
                          <a:solidFill>
                            <a:srgbClr val="000000"/>
                          </a:solidFill>
                          <a:effectLst/>
                          <a:latin typeface="Calibri"/>
                        </a:rPr>
                        <a:t>HR Training&amp; Development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3"/>
                  </a:ext>
                </a:extLst>
              </a:tr>
              <a:tr h="115229">
                <a:tc>
                  <a:txBody>
                    <a:bodyPr/>
                    <a:lstStyle/>
                    <a:p>
                      <a:pPr algn="l" fontAlgn="b"/>
                      <a:r>
                        <a:rPr lang="en-US" sz="800" b="0" i="0" u="none" strike="noStrike">
                          <a:solidFill>
                            <a:srgbClr val="000000"/>
                          </a:solidFill>
                          <a:effectLst/>
                          <a:latin typeface="Calibri"/>
                        </a:rPr>
                        <a:t>Personal admin&amp;payroll specialist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4"/>
                  </a:ext>
                </a:extLst>
              </a:tr>
              <a:tr h="109742">
                <a:tc>
                  <a:txBody>
                    <a:bodyPr/>
                    <a:lstStyle/>
                    <a:p>
                      <a:pPr algn="l" fontAlgn="b"/>
                      <a:r>
                        <a:rPr lang="en-US" sz="800" b="1" i="0" u="none" strike="noStrike">
                          <a:solidFill>
                            <a:srgbClr val="000000"/>
                          </a:solidFill>
                          <a:effectLst/>
                          <a:latin typeface="Calibri"/>
                        </a:rPr>
                        <a:t>Total variable staff</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800" b="1"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118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211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226</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14 200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41 140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55 580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73 010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78 120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35"/>
                  </a:ext>
                </a:extLst>
              </a:tr>
              <a:tr h="109742">
                <a:tc>
                  <a:txBody>
                    <a:bodyPr/>
                    <a:lstStyle/>
                    <a:p>
                      <a:pPr algn="l" fontAlgn="b"/>
                      <a:r>
                        <a:rPr lang="en-US" sz="800" b="0" i="0" u="none" strike="noStrike">
                          <a:solidFill>
                            <a:srgbClr val="000000"/>
                          </a:solidFill>
                          <a:effectLst/>
                          <a:latin typeface="Calibri"/>
                        </a:rPr>
                        <a:t>Operations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19</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79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104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6 980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18 990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28 200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36 950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39 010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36"/>
                  </a:ext>
                </a:extLst>
              </a:tr>
              <a:tr h="109742">
                <a:tc>
                  <a:txBody>
                    <a:bodyPr/>
                    <a:lstStyle/>
                    <a:p>
                      <a:pPr algn="l" fontAlgn="b"/>
                      <a:r>
                        <a:rPr lang="en-US" sz="800" b="0" i="0" u="none" strike="noStrike">
                          <a:solidFill>
                            <a:srgbClr val="000000"/>
                          </a:solidFill>
                          <a:effectLst/>
                          <a:latin typeface="Calibri"/>
                        </a:rPr>
                        <a:t>Verificator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7"/>
                  </a:ext>
                </a:extLst>
              </a:tr>
              <a:tr h="109742">
                <a:tc>
                  <a:txBody>
                    <a:bodyPr/>
                    <a:lstStyle/>
                    <a:p>
                      <a:pPr algn="l" fontAlgn="b"/>
                      <a:r>
                        <a:rPr lang="en-US" sz="800" b="0" i="0" u="none" strike="noStrike">
                          <a:solidFill>
                            <a:srgbClr val="000000"/>
                          </a:solidFill>
                          <a:effectLst/>
                          <a:latin typeface="Calibri"/>
                        </a:rPr>
                        <a:t>Verificator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5 950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9 100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8"/>
                  </a:ext>
                </a:extLst>
              </a:tr>
              <a:tr h="109742">
                <a:tc>
                  <a:txBody>
                    <a:bodyPr/>
                    <a:lstStyle/>
                    <a:p>
                      <a:pPr algn="l" fontAlgn="b"/>
                      <a:r>
                        <a:rPr lang="en-US" sz="800" b="0" i="0" u="none" strike="noStrike">
                          <a:solidFill>
                            <a:srgbClr val="000000"/>
                          </a:solidFill>
                          <a:effectLst/>
                          <a:latin typeface="Calibri"/>
                        </a:rPr>
                        <a:t>Telesale operators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1 440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1 920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1 920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9"/>
                  </a:ext>
                </a:extLst>
              </a:tr>
              <a:tr h="109742">
                <a:tc>
                  <a:txBody>
                    <a:bodyPr/>
                    <a:lstStyle/>
                    <a:p>
                      <a:pPr algn="l" fontAlgn="b"/>
                      <a:r>
                        <a:rPr lang="en-US" sz="800" b="0" i="0" u="none" strike="noStrike">
                          <a:solidFill>
                            <a:srgbClr val="000000"/>
                          </a:solidFill>
                          <a:effectLst/>
                          <a:latin typeface="Calibri"/>
                        </a:rPr>
                        <a:t>Telesale operators</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340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7 140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12 240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16 660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18 020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0"/>
                  </a:ext>
                </a:extLst>
              </a:tr>
              <a:tr h="109742">
                <a:tc>
                  <a:txBody>
                    <a:bodyPr/>
                    <a:lstStyle/>
                    <a:p>
                      <a:pPr algn="l" fontAlgn="b"/>
                      <a:r>
                        <a:rPr lang="en-US" sz="800" b="0" i="0" u="none" strike="noStrike">
                          <a:solidFill>
                            <a:srgbClr val="000000"/>
                          </a:solidFill>
                          <a:effectLst/>
                          <a:latin typeface="Calibri"/>
                        </a:rPr>
                        <a:t>Customer support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1"/>
                  </a:ext>
                </a:extLst>
              </a:tr>
              <a:tr h="109742">
                <a:tc>
                  <a:txBody>
                    <a:bodyPr/>
                    <a:lstStyle/>
                    <a:p>
                      <a:pPr algn="l" fontAlgn="b"/>
                      <a:r>
                        <a:rPr lang="en-US" sz="800" b="0" i="0" u="none" strike="noStrike">
                          <a:solidFill>
                            <a:srgbClr val="000000"/>
                          </a:solidFill>
                          <a:effectLst/>
                          <a:latin typeface="Calibri"/>
                        </a:rPr>
                        <a:t>Customer support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5 600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8 050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2"/>
                  </a:ext>
                </a:extLst>
              </a:tr>
              <a:tr h="109742">
                <a:tc>
                  <a:txBody>
                    <a:bodyPr/>
                    <a:lstStyle/>
                    <a:p>
                      <a:pPr algn="l" fontAlgn="b"/>
                      <a:r>
                        <a:rPr lang="en-US" sz="800" b="0" i="0" u="none" strike="noStrike">
                          <a:solidFill>
                            <a:srgbClr val="000000"/>
                          </a:solidFill>
                          <a:effectLst/>
                          <a:latin typeface="Calibri"/>
                        </a:rPr>
                        <a:t>Risk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81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107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116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7 220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22 150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27 380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36 060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39 110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43"/>
                  </a:ext>
                </a:extLst>
              </a:tr>
              <a:tr h="109742">
                <a:tc>
                  <a:txBody>
                    <a:bodyPr/>
                    <a:lstStyle/>
                    <a:p>
                      <a:pPr algn="l" fontAlgn="b"/>
                      <a:r>
                        <a:rPr lang="en-US" sz="800" b="0" i="0" u="none" strike="noStrike" dirty="0" err="1">
                          <a:solidFill>
                            <a:srgbClr val="000000"/>
                          </a:solidFill>
                          <a:effectLst/>
                          <a:latin typeface="Calibri"/>
                        </a:rPr>
                        <a:t>Telecollector</a:t>
                      </a:r>
                      <a:r>
                        <a:rPr lang="en-US" sz="800" b="0" i="0" u="none" strike="noStrike" dirty="0">
                          <a:solidFill>
                            <a:srgbClr val="000000"/>
                          </a:solidFill>
                          <a:effectLst/>
                          <a:latin typeface="Calibri"/>
                        </a:rPr>
                        <a:t> </a:t>
                      </a:r>
                      <a:r>
                        <a:rPr lang="en-US" sz="800" b="0" i="0" u="none" strike="noStrike" dirty="0" err="1">
                          <a:solidFill>
                            <a:srgbClr val="000000"/>
                          </a:solidFill>
                          <a:effectLst/>
                          <a:latin typeface="Calibri"/>
                        </a:rPr>
                        <a:t>Teamleader</a:t>
                      </a:r>
                      <a:endParaRPr lang="en-US" sz="800" b="0" i="0" u="none" strike="noStrike" dirty="0">
                        <a:solidFill>
                          <a:srgbClr val="000000"/>
                        </a:solidFill>
                        <a:effectLst/>
                        <a:latin typeface="Calibri"/>
                      </a:endParaRP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1 920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1 920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2 400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2 880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4"/>
                  </a:ext>
                </a:extLst>
              </a:tr>
              <a:tr h="109742">
                <a:tc>
                  <a:txBody>
                    <a:bodyPr/>
                    <a:lstStyle/>
                    <a:p>
                      <a:pPr algn="l" fontAlgn="b"/>
                      <a:r>
                        <a:rPr lang="en-US" sz="800" b="0" i="0" u="none" strike="noStrike" dirty="0" err="1">
                          <a:solidFill>
                            <a:srgbClr val="000000"/>
                          </a:solidFill>
                          <a:effectLst/>
                          <a:latin typeface="Calibri"/>
                        </a:rPr>
                        <a:t>Telecollector</a:t>
                      </a:r>
                      <a:endParaRPr lang="en-US" sz="800" b="0" i="0" u="none" strike="noStrike" dirty="0">
                        <a:solidFill>
                          <a:srgbClr val="000000"/>
                        </a:solidFill>
                        <a:effectLst/>
                        <a:latin typeface="Calibri"/>
                      </a:endParaRP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340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15</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47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55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74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79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5 100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15 980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18 700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25 160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26 860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5"/>
                  </a:ext>
                </a:extLst>
              </a:tr>
              <a:tr h="109742">
                <a:tc>
                  <a:txBody>
                    <a:bodyPr/>
                    <a:lstStyle/>
                    <a:p>
                      <a:pPr algn="l" fontAlgn="b"/>
                      <a:r>
                        <a:rPr lang="en-US" sz="800" b="0" i="0" u="none" strike="noStrike">
                          <a:solidFill>
                            <a:srgbClr val="000000"/>
                          </a:solidFill>
                          <a:effectLst/>
                          <a:latin typeface="Calibri"/>
                        </a:rPr>
                        <a:t>Field collector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6"/>
                  </a:ext>
                </a:extLst>
              </a:tr>
              <a:tr h="115229">
                <a:tc>
                  <a:txBody>
                    <a:bodyPr/>
                    <a:lstStyle/>
                    <a:p>
                      <a:pPr algn="l" fontAlgn="b"/>
                      <a:r>
                        <a:rPr lang="en-US" sz="800" b="0" i="0" u="none" strike="noStrike">
                          <a:solidFill>
                            <a:srgbClr val="000000"/>
                          </a:solidFill>
                          <a:effectLst/>
                          <a:latin typeface="Calibri"/>
                        </a:rPr>
                        <a:t>Field collector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290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1 160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3 770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5 800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7 540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8 410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7"/>
                  </a:ext>
                </a:extLst>
              </a:tr>
            </a:tbl>
          </a:graphicData>
        </a:graphic>
      </p:graphicFrame>
    </p:spTree>
    <p:extLst>
      <p:ext uri="{BB962C8B-B14F-4D97-AF65-F5344CB8AC3E}">
        <p14:creationId xmlns:p14="http://schemas.microsoft.com/office/powerpoint/2010/main" val="42481744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5starmyanmar.com/MyanmarStatesMa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647760"/>
            <a:ext cx="2596969" cy="5594144"/>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1"/>
          <p:cNvSpPr>
            <a:spLocks noGrp="1"/>
          </p:cNvSpPr>
          <p:nvPr>
            <p:ph type="title"/>
          </p:nvPr>
        </p:nvSpPr>
        <p:spPr>
          <a:xfrm>
            <a:off x="251520" y="164391"/>
            <a:ext cx="8159540" cy="312281"/>
          </a:xfrm>
        </p:spPr>
        <p:txBody>
          <a:bodyPr/>
          <a:lstStyle/>
          <a:p>
            <a:r>
              <a:rPr lang="en-US" sz="2200" dirty="0"/>
              <a:t>Appendix 3: Largest banks in Myanmar: Domestic remittance</a:t>
            </a:r>
            <a:endParaRPr lang="ru-RU" sz="2200" dirty="0"/>
          </a:p>
        </p:txBody>
      </p:sp>
      <p:graphicFrame>
        <p:nvGraphicFramePr>
          <p:cNvPr id="3" name="Таблица 2"/>
          <p:cNvGraphicFramePr>
            <a:graphicFrameLocks noGrp="1"/>
          </p:cNvGraphicFramePr>
          <p:nvPr>
            <p:extLst/>
          </p:nvPr>
        </p:nvGraphicFramePr>
        <p:xfrm>
          <a:off x="141440" y="764704"/>
          <a:ext cx="6446782" cy="2248252"/>
        </p:xfrm>
        <a:graphic>
          <a:graphicData uri="http://schemas.openxmlformats.org/drawingml/2006/table">
            <a:tbl>
              <a:tblPr firstRow="1" bandRow="1">
                <a:tableStyleId>{5C22544A-7EE6-4342-B048-85BDC9FD1C3A}</a:tableStyleId>
              </a:tblPr>
              <a:tblGrid>
                <a:gridCol w="248982">
                  <a:extLst>
                    <a:ext uri="{9D8B030D-6E8A-4147-A177-3AD203B41FA5}">
                      <a16:colId xmlns:a16="http://schemas.microsoft.com/office/drawing/2014/main" val="2813447938"/>
                    </a:ext>
                  </a:extLst>
                </a:gridCol>
                <a:gridCol w="847797">
                  <a:extLst>
                    <a:ext uri="{9D8B030D-6E8A-4147-A177-3AD203B41FA5}">
                      <a16:colId xmlns:a16="http://schemas.microsoft.com/office/drawing/2014/main" val="2281888314"/>
                    </a:ext>
                  </a:extLst>
                </a:gridCol>
                <a:gridCol w="923004">
                  <a:extLst>
                    <a:ext uri="{9D8B030D-6E8A-4147-A177-3AD203B41FA5}">
                      <a16:colId xmlns:a16="http://schemas.microsoft.com/office/drawing/2014/main" val="3378128975"/>
                    </a:ext>
                  </a:extLst>
                </a:gridCol>
                <a:gridCol w="885400">
                  <a:extLst>
                    <a:ext uri="{9D8B030D-6E8A-4147-A177-3AD203B41FA5}">
                      <a16:colId xmlns:a16="http://schemas.microsoft.com/office/drawing/2014/main" val="2066213163"/>
                    </a:ext>
                  </a:extLst>
                </a:gridCol>
                <a:gridCol w="885400">
                  <a:extLst>
                    <a:ext uri="{9D8B030D-6E8A-4147-A177-3AD203B41FA5}">
                      <a16:colId xmlns:a16="http://schemas.microsoft.com/office/drawing/2014/main" val="4087157808"/>
                    </a:ext>
                  </a:extLst>
                </a:gridCol>
                <a:gridCol w="503827">
                  <a:extLst>
                    <a:ext uri="{9D8B030D-6E8A-4147-A177-3AD203B41FA5}">
                      <a16:colId xmlns:a16="http://schemas.microsoft.com/office/drawing/2014/main" val="83751250"/>
                    </a:ext>
                  </a:extLst>
                </a:gridCol>
                <a:gridCol w="837913">
                  <a:extLst>
                    <a:ext uri="{9D8B030D-6E8A-4147-A177-3AD203B41FA5}">
                      <a16:colId xmlns:a16="http://schemas.microsoft.com/office/drawing/2014/main" val="2060045126"/>
                    </a:ext>
                  </a:extLst>
                </a:gridCol>
                <a:gridCol w="1314459">
                  <a:extLst>
                    <a:ext uri="{9D8B030D-6E8A-4147-A177-3AD203B41FA5}">
                      <a16:colId xmlns:a16="http://schemas.microsoft.com/office/drawing/2014/main" val="3888865286"/>
                    </a:ext>
                  </a:extLst>
                </a:gridCol>
              </a:tblGrid>
              <a:tr h="271732">
                <a:tc>
                  <a:txBody>
                    <a:bodyPr/>
                    <a:lstStyle/>
                    <a:p>
                      <a:pPr marL="0" algn="ctr" defTabSz="914400" rtl="0" eaLnBrk="1" latinLnBrk="0" hangingPunct="1"/>
                      <a:r>
                        <a:rPr lang="en-US" sz="1400" b="1" kern="1200" dirty="0">
                          <a:solidFill>
                            <a:schemeClr val="lt1"/>
                          </a:solidFill>
                          <a:latin typeface="+mn-lt"/>
                          <a:ea typeface="+mn-ea"/>
                          <a:cs typeface="+mn-cs"/>
                        </a:rPr>
                        <a:t>#</a:t>
                      </a:r>
                      <a:endParaRPr lang="ru-RU" sz="1400" b="1" kern="1200" dirty="0">
                        <a:solidFill>
                          <a:schemeClr val="lt1"/>
                        </a:solidFill>
                        <a:latin typeface="+mn-lt"/>
                        <a:ea typeface="+mn-ea"/>
                        <a:cs typeface="+mn-cs"/>
                      </a:endParaRPr>
                    </a:p>
                  </a:txBody>
                  <a:tcPr/>
                </a:tc>
                <a:tc>
                  <a:txBody>
                    <a:bodyPr/>
                    <a:lstStyle/>
                    <a:p>
                      <a:pPr marL="0" algn="l" defTabSz="914400" rtl="0" eaLnBrk="1" fontAlgn="ctr" latinLnBrk="0" hangingPunct="1"/>
                      <a:r>
                        <a:rPr lang="en-US" sz="1400" b="1" kern="1200" dirty="0">
                          <a:solidFill>
                            <a:schemeClr val="lt1"/>
                          </a:solidFill>
                          <a:latin typeface="+mn-lt"/>
                          <a:ea typeface="+mn-ea"/>
                          <a:cs typeface="+mn-cs"/>
                        </a:rPr>
                        <a:t>Bank</a:t>
                      </a:r>
                    </a:p>
                  </a:txBody>
                  <a:tcPr anchor="ctr"/>
                </a:tc>
                <a:tc>
                  <a:txBody>
                    <a:bodyPr/>
                    <a:lstStyle/>
                    <a:p>
                      <a:pPr marL="0" algn="ctr" defTabSz="914400" rtl="0" eaLnBrk="1" fontAlgn="b" latinLnBrk="0" hangingPunct="1"/>
                      <a:r>
                        <a:rPr lang="en-US" sz="1400" b="1" kern="1200" dirty="0">
                          <a:solidFill>
                            <a:schemeClr val="lt1"/>
                          </a:solidFill>
                          <a:latin typeface="+mn-lt"/>
                          <a:ea typeface="+mn-ea"/>
                          <a:cs typeface="+mn-cs"/>
                        </a:rPr>
                        <a:t>YANGON</a:t>
                      </a:r>
                    </a:p>
                    <a:p>
                      <a:pPr marL="0" algn="ctr" defTabSz="914400" rtl="0" eaLnBrk="1" fontAlgn="b" latinLnBrk="0" hangingPunct="1"/>
                      <a:r>
                        <a:rPr lang="en-US" sz="1400" b="1" kern="1200" dirty="0">
                          <a:solidFill>
                            <a:schemeClr val="lt1"/>
                          </a:solidFill>
                          <a:latin typeface="+mn-lt"/>
                          <a:ea typeface="+mn-ea"/>
                          <a:cs typeface="+mn-cs"/>
                        </a:rPr>
                        <a:t>branches</a:t>
                      </a:r>
                    </a:p>
                  </a:txBody>
                  <a:tcPr marL="5809" marR="5809" marT="5809" marB="0" anchor="b"/>
                </a:tc>
                <a:tc>
                  <a:txBody>
                    <a:bodyPr/>
                    <a:lstStyle/>
                    <a:p>
                      <a:pPr marL="0" algn="ctr" defTabSz="914400" rtl="0" eaLnBrk="1" fontAlgn="b" latinLnBrk="0" hangingPunct="1"/>
                      <a:r>
                        <a:rPr lang="en-US" sz="1400" b="1" kern="1200" dirty="0">
                          <a:solidFill>
                            <a:schemeClr val="lt1"/>
                          </a:solidFill>
                          <a:latin typeface="+mn-lt"/>
                          <a:ea typeface="+mn-ea"/>
                          <a:cs typeface="+mn-cs"/>
                        </a:rPr>
                        <a:t>MANDALAY</a:t>
                      </a:r>
                    </a:p>
                    <a:p>
                      <a:pPr marL="0" algn="ctr" defTabSz="914400" rtl="0" eaLnBrk="1" fontAlgn="b" latinLnBrk="0" hangingPunct="1"/>
                      <a:r>
                        <a:rPr lang="en-US" sz="1400" b="1" kern="1200" dirty="0">
                          <a:solidFill>
                            <a:schemeClr val="lt1"/>
                          </a:solidFill>
                          <a:latin typeface="+mn-lt"/>
                          <a:ea typeface="+mn-ea"/>
                          <a:cs typeface="+mn-cs"/>
                        </a:rPr>
                        <a:t>branches</a:t>
                      </a:r>
                    </a:p>
                  </a:txBody>
                  <a:tcPr marL="5809" marR="5809" marT="5809" marB="0" anchor="b"/>
                </a:tc>
                <a:tc>
                  <a:txBody>
                    <a:bodyPr/>
                    <a:lstStyle/>
                    <a:p>
                      <a:pPr marL="0" algn="ctr" defTabSz="914400" rtl="0" eaLnBrk="1" fontAlgn="b" latinLnBrk="0" hangingPunct="1"/>
                      <a:r>
                        <a:rPr lang="en-US" sz="1400" b="1" kern="1200" dirty="0">
                          <a:solidFill>
                            <a:schemeClr val="lt1"/>
                          </a:solidFill>
                          <a:latin typeface="+mn-lt"/>
                          <a:ea typeface="+mn-ea"/>
                          <a:cs typeface="+mn-cs"/>
                        </a:rPr>
                        <a:t>Naypyidaw </a:t>
                      </a:r>
                    </a:p>
                    <a:p>
                      <a:pPr marL="0" algn="ctr" defTabSz="914400" rtl="0" eaLnBrk="1" fontAlgn="b" latinLnBrk="0" hangingPunct="1"/>
                      <a:r>
                        <a:rPr lang="en-US" sz="1400" b="1" kern="1200" dirty="0">
                          <a:solidFill>
                            <a:schemeClr val="lt1"/>
                          </a:solidFill>
                          <a:latin typeface="+mn-lt"/>
                          <a:ea typeface="+mn-ea"/>
                          <a:cs typeface="+mn-cs"/>
                        </a:rPr>
                        <a:t>branches</a:t>
                      </a:r>
                    </a:p>
                  </a:txBody>
                  <a:tcPr marL="5809" marR="5809" marT="5809" marB="0" anchor="b"/>
                </a:tc>
                <a:tc>
                  <a:txBody>
                    <a:bodyPr/>
                    <a:lstStyle/>
                    <a:p>
                      <a:pPr marL="0" algn="ctr" defTabSz="914400" rtl="0" eaLnBrk="1" fontAlgn="b" latinLnBrk="0" hangingPunct="1"/>
                      <a:r>
                        <a:rPr lang="en-US" sz="1400" b="1" kern="1200" dirty="0">
                          <a:solidFill>
                            <a:schemeClr val="lt1"/>
                          </a:solidFill>
                          <a:latin typeface="+mn-lt"/>
                          <a:ea typeface="+mn-ea"/>
                          <a:cs typeface="+mn-cs"/>
                        </a:rPr>
                        <a:t>Total</a:t>
                      </a:r>
                    </a:p>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b="1" kern="1200" dirty="0">
                          <a:solidFill>
                            <a:schemeClr val="lt1"/>
                          </a:solidFill>
                          <a:latin typeface="+mn-lt"/>
                          <a:ea typeface="+mn-ea"/>
                          <a:cs typeface="+mn-cs"/>
                        </a:rPr>
                        <a:t>% of total </a:t>
                      </a:r>
                    </a:p>
                    <a:p>
                      <a:pPr marL="0" algn="ctr" defTabSz="914400" rtl="0" eaLnBrk="1" fontAlgn="b" latinLnBrk="0" hangingPunct="1"/>
                      <a:r>
                        <a:rPr lang="en-US" sz="1400" b="1" kern="1200" dirty="0">
                          <a:solidFill>
                            <a:schemeClr val="lt1"/>
                          </a:solidFill>
                          <a:latin typeface="+mn-lt"/>
                          <a:ea typeface="+mn-ea"/>
                          <a:cs typeface="+mn-cs"/>
                        </a:rPr>
                        <a:t>branches</a:t>
                      </a:r>
                    </a:p>
                  </a:txBody>
                  <a:tcPr marL="5809" marR="5809" marT="5809" marB="0" anchor="b"/>
                </a:tc>
                <a:tc>
                  <a:txBody>
                    <a:bodyPr/>
                    <a:lstStyle/>
                    <a:p>
                      <a:pPr marL="0" algn="ctr" defTabSz="914400" rtl="0" eaLnBrk="1" fontAlgn="b" latinLnBrk="0" hangingPunct="1"/>
                      <a:r>
                        <a:rPr lang="en-US" sz="1400" b="1" kern="1200" dirty="0">
                          <a:solidFill>
                            <a:schemeClr val="lt1"/>
                          </a:solidFill>
                          <a:latin typeface="+mn-lt"/>
                          <a:ea typeface="+mn-ea"/>
                          <a:cs typeface="+mn-cs"/>
                        </a:rPr>
                        <a:t>Total network branches across the country</a:t>
                      </a:r>
                    </a:p>
                  </a:txBody>
                  <a:tcPr marL="5809" marR="5809" marT="5809" marB="0" anchor="b"/>
                </a:tc>
                <a:extLst>
                  <a:ext uri="{0D108BD9-81ED-4DB2-BD59-A6C34878D82A}">
                    <a16:rowId xmlns:a16="http://schemas.microsoft.com/office/drawing/2014/main" val="1993637635"/>
                  </a:ext>
                </a:extLst>
              </a:tr>
              <a:tr h="198173">
                <a:tc>
                  <a:txBody>
                    <a:bodyPr/>
                    <a:lstStyle/>
                    <a:p>
                      <a:pPr marL="0" algn="l" defTabSz="914400" rtl="0" eaLnBrk="1" latinLnBrk="0" hangingPunct="1"/>
                      <a:r>
                        <a:rPr lang="en-US" sz="1400" kern="1200" dirty="0">
                          <a:solidFill>
                            <a:schemeClr val="dk1"/>
                          </a:solidFill>
                          <a:latin typeface="+mn-lt"/>
                          <a:ea typeface="+mn-ea"/>
                          <a:cs typeface="+mn-cs"/>
                        </a:rPr>
                        <a:t>1</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KBZ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146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95</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8</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249</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64%</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391</a:t>
                      </a:r>
                    </a:p>
                  </a:txBody>
                  <a:tcPr marL="5809" marR="5809" marT="5809" marB="0" anchor="b"/>
                </a:tc>
                <a:extLst>
                  <a:ext uri="{0D108BD9-81ED-4DB2-BD59-A6C34878D82A}">
                    <a16:rowId xmlns:a16="http://schemas.microsoft.com/office/drawing/2014/main" val="2719973392"/>
                  </a:ext>
                </a:extLst>
              </a:tr>
              <a:tr h="198173">
                <a:tc>
                  <a:txBody>
                    <a:bodyPr/>
                    <a:lstStyle/>
                    <a:p>
                      <a:pPr marL="0" algn="l" defTabSz="914400" rtl="0" eaLnBrk="1" latinLnBrk="0" hangingPunct="1"/>
                      <a:r>
                        <a:rPr lang="en-US" sz="1400" kern="1200" dirty="0">
                          <a:solidFill>
                            <a:schemeClr val="dk1"/>
                          </a:solidFill>
                          <a:latin typeface="+mn-lt"/>
                          <a:ea typeface="+mn-ea"/>
                          <a:cs typeface="+mn-cs"/>
                        </a:rPr>
                        <a:t>2</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CB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74</a:t>
                      </a:r>
                    </a:p>
                  </a:txBody>
                  <a:tcPr marL="5809" marR="5809" marT="5809" marB="0" anchor="b"/>
                </a:tc>
                <a:tc>
                  <a:txBody>
                    <a:bodyPr/>
                    <a:lstStyle/>
                    <a:p>
                      <a:pPr marL="0" algn="ctr" defTabSz="914400" rtl="0" eaLnBrk="1" fontAlgn="b" latinLnBrk="0" hangingPunct="1"/>
                      <a:r>
                        <a:rPr lang="ru-RU" sz="1400" kern="1200">
                          <a:solidFill>
                            <a:schemeClr val="dk1"/>
                          </a:solidFill>
                          <a:latin typeface="+mn-lt"/>
                          <a:ea typeface="+mn-ea"/>
                          <a:cs typeface="+mn-cs"/>
                        </a:rPr>
                        <a:t>36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117</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73%</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161</a:t>
                      </a:r>
                    </a:p>
                  </a:txBody>
                  <a:tcPr marL="5809" marR="5809" marT="5809" marB="0" anchor="b"/>
                </a:tc>
                <a:extLst>
                  <a:ext uri="{0D108BD9-81ED-4DB2-BD59-A6C34878D82A}">
                    <a16:rowId xmlns:a16="http://schemas.microsoft.com/office/drawing/2014/main" val="3544619648"/>
                  </a:ext>
                </a:extLst>
              </a:tr>
              <a:tr h="330921">
                <a:tc>
                  <a:txBody>
                    <a:bodyPr/>
                    <a:lstStyle/>
                    <a:p>
                      <a:pPr marL="0" algn="l" defTabSz="914400" rtl="0" eaLnBrk="1" latinLnBrk="0" hangingPunct="1"/>
                      <a:r>
                        <a:rPr lang="en-US" sz="1400" kern="1200" dirty="0">
                          <a:solidFill>
                            <a:schemeClr val="dk1"/>
                          </a:solidFill>
                          <a:latin typeface="+mn-lt"/>
                          <a:ea typeface="+mn-ea"/>
                          <a:cs typeface="+mn-cs"/>
                        </a:rPr>
                        <a:t>3</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AYA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25</a:t>
                      </a:r>
                    </a:p>
                  </a:txBody>
                  <a:tcPr marL="5809" marR="5809" marT="5809" marB="0" anchor="b"/>
                </a:tc>
                <a:tc>
                  <a:txBody>
                    <a:bodyPr/>
                    <a:lstStyle/>
                    <a:p>
                      <a:pPr marL="0" algn="ctr" defTabSz="914400" rtl="0" eaLnBrk="1" fontAlgn="b" latinLnBrk="0" hangingPunct="1"/>
                      <a:r>
                        <a:rPr lang="ru-RU" sz="1400" kern="1200">
                          <a:solidFill>
                            <a:schemeClr val="dk1"/>
                          </a:solidFill>
                          <a:latin typeface="+mn-lt"/>
                          <a:ea typeface="+mn-ea"/>
                          <a:cs typeface="+mn-cs"/>
                        </a:rPr>
                        <a:t>5</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96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61%</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157</a:t>
                      </a:r>
                    </a:p>
                  </a:txBody>
                  <a:tcPr marL="5809" marR="5809" marT="5809" marB="0" anchor="b"/>
                </a:tc>
                <a:extLst>
                  <a:ext uri="{0D108BD9-81ED-4DB2-BD59-A6C34878D82A}">
                    <a16:rowId xmlns:a16="http://schemas.microsoft.com/office/drawing/2014/main" val="2949019873"/>
                  </a:ext>
                </a:extLst>
              </a:tr>
              <a:tr h="330921">
                <a:tc>
                  <a:txBody>
                    <a:bodyPr/>
                    <a:lstStyle/>
                    <a:p>
                      <a:pPr marL="0" algn="l" defTabSz="914400" rtl="0" eaLnBrk="1" latinLnBrk="0" hangingPunct="1"/>
                      <a:r>
                        <a:rPr lang="en-US" sz="1400" kern="1200" dirty="0">
                          <a:solidFill>
                            <a:schemeClr val="dk1"/>
                          </a:solidFill>
                          <a:latin typeface="+mn-lt"/>
                          <a:ea typeface="+mn-ea"/>
                          <a:cs typeface="+mn-cs"/>
                        </a:rPr>
                        <a:t>4</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MAB Bank</a:t>
                      </a: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21</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8</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42%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77</a:t>
                      </a:r>
                      <a:endParaRPr lang="ru-RU" sz="1400" kern="1200" dirty="0">
                        <a:solidFill>
                          <a:schemeClr val="dk1"/>
                        </a:solidFill>
                        <a:latin typeface="+mn-lt"/>
                        <a:ea typeface="+mn-ea"/>
                        <a:cs typeface="+mn-cs"/>
                      </a:endParaRPr>
                    </a:p>
                  </a:txBody>
                  <a:tcPr marL="5809" marR="5809" marT="5809" marB="0" anchor="b"/>
                </a:tc>
                <a:extLst>
                  <a:ext uri="{0D108BD9-81ED-4DB2-BD59-A6C34878D82A}">
                    <a16:rowId xmlns:a16="http://schemas.microsoft.com/office/drawing/2014/main" val="426034262"/>
                  </a:ext>
                </a:extLst>
              </a:tr>
              <a:tr h="330921">
                <a:tc>
                  <a:txBody>
                    <a:bodyPr/>
                    <a:lstStyle/>
                    <a:p>
                      <a:pPr marL="0" algn="l" defTabSz="914400" rtl="0" eaLnBrk="1" latinLnBrk="0" hangingPunct="1"/>
                      <a:r>
                        <a:rPr lang="en-US" sz="1400" kern="1200" dirty="0">
                          <a:solidFill>
                            <a:schemeClr val="dk1"/>
                          </a:solidFill>
                          <a:latin typeface="+mn-lt"/>
                          <a:ea typeface="+mn-ea"/>
                          <a:cs typeface="+mn-cs"/>
                        </a:rPr>
                        <a:t>5</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GT Bank</a:t>
                      </a: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22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10</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4</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36</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30%</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120</a:t>
                      </a:r>
                      <a:endParaRPr lang="ru-RU" sz="1400" kern="1200" dirty="0">
                        <a:solidFill>
                          <a:schemeClr val="dk1"/>
                        </a:solidFill>
                        <a:latin typeface="+mn-lt"/>
                        <a:ea typeface="+mn-ea"/>
                        <a:cs typeface="+mn-cs"/>
                      </a:endParaRPr>
                    </a:p>
                  </a:txBody>
                  <a:tcPr marL="5809" marR="5809" marT="5809" marB="0" anchor="b"/>
                </a:tc>
                <a:extLst>
                  <a:ext uri="{0D108BD9-81ED-4DB2-BD59-A6C34878D82A}">
                    <a16:rowId xmlns:a16="http://schemas.microsoft.com/office/drawing/2014/main" val="2179026190"/>
                  </a:ext>
                </a:extLst>
              </a:tr>
            </a:tbl>
          </a:graphicData>
        </a:graphic>
      </p:graphicFrame>
      <p:sp>
        <p:nvSpPr>
          <p:cNvPr id="4" name="Прямоугольник 3"/>
          <p:cNvSpPr/>
          <p:nvPr/>
        </p:nvSpPr>
        <p:spPr>
          <a:xfrm>
            <a:off x="467544" y="3284984"/>
            <a:ext cx="5760640" cy="2677656"/>
          </a:xfrm>
          <a:prstGeom prst="rect">
            <a:avLst/>
          </a:prstGeom>
        </p:spPr>
        <p:txBody>
          <a:bodyPr wrap="square">
            <a:spAutoFit/>
          </a:bodyPr>
          <a:lstStyle/>
          <a:p>
            <a:r>
              <a:rPr lang="en-US" sz="1400" dirty="0"/>
              <a:t>Bank`s domestic remittance: </a:t>
            </a:r>
          </a:p>
          <a:p>
            <a:pPr marL="285750" indent="-285750">
              <a:buFontTx/>
              <a:buChar char="-"/>
            </a:pPr>
            <a:r>
              <a:rPr lang="en-US" sz="1400" dirty="0"/>
              <a:t>possible to send money to an individual without opening an account</a:t>
            </a:r>
          </a:p>
          <a:p>
            <a:pPr marL="285750" indent="-285750">
              <a:buFontTx/>
              <a:buChar char="-"/>
            </a:pPr>
            <a:r>
              <a:rPr lang="en-US" sz="1400" dirty="0"/>
              <a:t>possible to send money to any branch of bank (average time to open bank account – 30 minutes )</a:t>
            </a:r>
          </a:p>
          <a:p>
            <a:pPr marL="285750" indent="-285750">
              <a:buFontTx/>
              <a:buChar char="-"/>
            </a:pPr>
            <a:r>
              <a:rPr lang="en-US" sz="1400" dirty="0">
                <a:solidFill>
                  <a:srgbClr val="000000"/>
                </a:solidFill>
                <a:latin typeface="Calibri" panose="020F0502020204030204" pitchFamily="34" charset="0"/>
              </a:rPr>
              <a:t>If there was now withdrawal, the money can be </a:t>
            </a:r>
            <a:r>
              <a:rPr lang="en-US" sz="1400" dirty="0"/>
              <a:t>return back to sender</a:t>
            </a:r>
          </a:p>
          <a:p>
            <a:pPr marL="285750" indent="-285750">
              <a:buFontTx/>
              <a:buChar char="-"/>
            </a:pPr>
            <a:endParaRPr lang="en-US" sz="1400" dirty="0"/>
          </a:p>
          <a:p>
            <a:r>
              <a:rPr lang="en-US" sz="1400" dirty="0"/>
              <a:t>KYC: </a:t>
            </a:r>
          </a:p>
          <a:p>
            <a:pPr marL="285750" indent="-285750">
              <a:buFontTx/>
              <a:buChar char="-"/>
            </a:pPr>
            <a:r>
              <a:rPr lang="en-US" sz="1400" dirty="0">
                <a:solidFill>
                  <a:srgbClr val="000000"/>
                </a:solidFill>
                <a:latin typeface="Calibri" panose="020F0502020204030204" pitchFamily="34" charset="0"/>
              </a:rPr>
              <a:t>Full Name of receiver</a:t>
            </a:r>
          </a:p>
          <a:p>
            <a:pPr marL="285750" indent="-285750">
              <a:buFontTx/>
              <a:buChar char="-"/>
            </a:pPr>
            <a:r>
              <a:rPr lang="en-US" sz="1400" dirty="0">
                <a:solidFill>
                  <a:srgbClr val="000000"/>
                </a:solidFill>
                <a:latin typeface="Calibri" panose="020F0502020204030204" pitchFamily="34" charset="0"/>
              </a:rPr>
              <a:t>Home address </a:t>
            </a:r>
          </a:p>
          <a:p>
            <a:pPr marL="285750" indent="-285750">
              <a:buFontTx/>
              <a:buChar char="-"/>
            </a:pPr>
            <a:r>
              <a:rPr lang="en-US" sz="1400" dirty="0">
                <a:solidFill>
                  <a:srgbClr val="000000"/>
                </a:solidFill>
                <a:latin typeface="Calibri" panose="020F0502020204030204" pitchFamily="34" charset="0"/>
              </a:rPr>
              <a:t>NRC number (passport)</a:t>
            </a:r>
          </a:p>
          <a:p>
            <a:pPr marL="285750" indent="-285750">
              <a:buFontTx/>
              <a:buChar char="-"/>
            </a:pPr>
            <a:r>
              <a:rPr lang="en-US" sz="1400" dirty="0">
                <a:solidFill>
                  <a:srgbClr val="000000"/>
                </a:solidFill>
                <a:latin typeface="Calibri" panose="020F0502020204030204" pitchFamily="34" charset="0"/>
              </a:rPr>
              <a:t>Phone number</a:t>
            </a:r>
            <a:r>
              <a:rPr lang="en-US" sz="1400" dirty="0"/>
              <a:t> </a:t>
            </a:r>
          </a:p>
          <a:p>
            <a:endParaRPr lang="en-US" sz="1400" dirty="0"/>
          </a:p>
        </p:txBody>
      </p:sp>
      <p:sp>
        <p:nvSpPr>
          <p:cNvPr id="8" name="Slide Number Placeholder 3"/>
          <p:cNvSpPr>
            <a:spLocks noGrp="1"/>
          </p:cNvSpPr>
          <p:nvPr>
            <p:ph type="sldNum" sz="quarter" idx="12"/>
          </p:nvPr>
        </p:nvSpPr>
        <p:spPr>
          <a:xfrm>
            <a:off x="8267004" y="6453336"/>
            <a:ext cx="720080" cy="283758"/>
          </a:xfrm>
        </p:spPr>
        <p:txBody>
          <a:bodyPr/>
          <a:lstStyle/>
          <a:p>
            <a:fld id="{D7F305DA-160D-498F-B102-A1D8643B4A2C}" type="slidenum">
              <a:rPr lang="ru-RU" smtClean="0"/>
              <a:pPr/>
              <a:t>63</a:t>
            </a:fld>
            <a:endParaRPr lang="ru-RU" dirty="0"/>
          </a:p>
        </p:txBody>
      </p:sp>
    </p:spTree>
    <p:extLst>
      <p:ext uri="{BB962C8B-B14F-4D97-AF65-F5344CB8AC3E}">
        <p14:creationId xmlns:p14="http://schemas.microsoft.com/office/powerpoint/2010/main" val="29572853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52064"/>
            <a:ext cx="8496944" cy="288032"/>
          </a:xfrm>
        </p:spPr>
        <p:txBody>
          <a:bodyPr/>
          <a:lstStyle/>
          <a:p>
            <a:r>
              <a:rPr lang="en-US" dirty="0"/>
              <a:t>Appendix 4: Governing bodies in Myanmar | Structure</a:t>
            </a:r>
            <a:endParaRPr lang="ru-RU" dirty="0"/>
          </a:p>
        </p:txBody>
      </p:sp>
      <p:sp>
        <p:nvSpPr>
          <p:cNvPr id="3" name="Slide Number Placeholder 2"/>
          <p:cNvSpPr>
            <a:spLocks noGrp="1"/>
          </p:cNvSpPr>
          <p:nvPr>
            <p:ph type="sldNum" sz="quarter" idx="12"/>
          </p:nvPr>
        </p:nvSpPr>
        <p:spPr/>
        <p:txBody>
          <a:bodyPr/>
          <a:lstStyle/>
          <a:p>
            <a:pPr algn="ctr"/>
            <a:fld id="{D7F305DA-160D-498F-B102-A1D8643B4A2C}" type="slidenum">
              <a:rPr lang="ru-RU" smtClean="0"/>
              <a:pPr algn="ctr"/>
              <a:t>64</a:t>
            </a:fld>
            <a:endParaRPr lang="ru-RU" dirty="0"/>
          </a:p>
        </p:txBody>
      </p:sp>
      <p:sp>
        <p:nvSpPr>
          <p:cNvPr id="6" name="Rectangle 14"/>
          <p:cNvSpPr/>
          <p:nvPr/>
        </p:nvSpPr>
        <p:spPr>
          <a:xfrm>
            <a:off x="2123728" y="5339107"/>
            <a:ext cx="2520280" cy="4661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MFIs</a:t>
            </a:r>
          </a:p>
        </p:txBody>
      </p:sp>
      <p:sp>
        <p:nvSpPr>
          <p:cNvPr id="8" name="Rectangle 14"/>
          <p:cNvSpPr/>
          <p:nvPr/>
        </p:nvSpPr>
        <p:spPr>
          <a:xfrm>
            <a:off x="7423212" y="1196166"/>
            <a:ext cx="1533208"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Prime Minister of Yangon region</a:t>
            </a:r>
          </a:p>
        </p:txBody>
      </p:sp>
      <p:sp>
        <p:nvSpPr>
          <p:cNvPr id="9" name="Rectangle 14"/>
          <p:cNvSpPr/>
          <p:nvPr/>
        </p:nvSpPr>
        <p:spPr>
          <a:xfrm>
            <a:off x="6156176" y="2378742"/>
            <a:ext cx="864096" cy="6841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Financial companies</a:t>
            </a:r>
          </a:p>
        </p:txBody>
      </p:sp>
      <p:sp>
        <p:nvSpPr>
          <p:cNvPr id="10" name="Rectangle 14"/>
          <p:cNvSpPr/>
          <p:nvPr/>
        </p:nvSpPr>
        <p:spPr>
          <a:xfrm>
            <a:off x="5222284" y="2378743"/>
            <a:ext cx="861884" cy="6841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Banks</a:t>
            </a:r>
          </a:p>
        </p:txBody>
      </p:sp>
      <p:sp>
        <p:nvSpPr>
          <p:cNvPr id="11" name="Rectangle 14"/>
          <p:cNvSpPr/>
          <p:nvPr/>
        </p:nvSpPr>
        <p:spPr>
          <a:xfrm>
            <a:off x="5222284" y="1212971"/>
            <a:ext cx="1797988" cy="9939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Central bank of Myanmar</a:t>
            </a:r>
          </a:p>
        </p:txBody>
      </p:sp>
      <p:sp>
        <p:nvSpPr>
          <p:cNvPr id="12" name="Rectangle 14"/>
          <p:cNvSpPr/>
          <p:nvPr/>
        </p:nvSpPr>
        <p:spPr>
          <a:xfrm>
            <a:off x="2123728" y="1212971"/>
            <a:ext cx="2520280"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Ministry of planning and Finance</a:t>
            </a:r>
          </a:p>
        </p:txBody>
      </p:sp>
      <p:sp>
        <p:nvSpPr>
          <p:cNvPr id="13" name="Rectangle 14"/>
          <p:cNvSpPr/>
          <p:nvPr/>
        </p:nvSpPr>
        <p:spPr>
          <a:xfrm>
            <a:off x="158470" y="644787"/>
            <a:ext cx="8795989" cy="3893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President</a:t>
            </a:r>
          </a:p>
        </p:txBody>
      </p:sp>
      <p:sp>
        <p:nvSpPr>
          <p:cNvPr id="14" name="Rectangle 14"/>
          <p:cNvSpPr/>
          <p:nvPr/>
        </p:nvSpPr>
        <p:spPr>
          <a:xfrm>
            <a:off x="2123728" y="2378742"/>
            <a:ext cx="2520280" cy="620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Calibri" panose="020F0502020204030204" pitchFamily="34" charset="0"/>
              </a:rPr>
              <a:t>Financial Regulatory Department (FRD)</a:t>
            </a:r>
            <a:endParaRPr lang="en-US" sz="1200" dirty="0"/>
          </a:p>
        </p:txBody>
      </p:sp>
      <p:sp>
        <p:nvSpPr>
          <p:cNvPr id="15" name="Rectangle 14"/>
          <p:cNvSpPr/>
          <p:nvPr/>
        </p:nvSpPr>
        <p:spPr>
          <a:xfrm>
            <a:off x="2123728" y="4250835"/>
            <a:ext cx="2520280"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Calibri" panose="020F0502020204030204" pitchFamily="34" charset="0"/>
              </a:rPr>
              <a:t>Microfinance Supervisory committee</a:t>
            </a:r>
            <a:endParaRPr lang="en-US" sz="1200" dirty="0">
              <a:solidFill>
                <a:schemeClr val="tx1"/>
              </a:solidFill>
            </a:endParaRPr>
          </a:p>
        </p:txBody>
      </p:sp>
      <p:sp>
        <p:nvSpPr>
          <p:cNvPr id="16" name="Rectangle 14"/>
          <p:cNvSpPr/>
          <p:nvPr/>
        </p:nvSpPr>
        <p:spPr>
          <a:xfrm>
            <a:off x="3546200" y="3141235"/>
            <a:ext cx="1097808"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Calibri" panose="020F0502020204030204" pitchFamily="34" charset="0"/>
              </a:rPr>
              <a:t>Microfinance Supervisory Bureau</a:t>
            </a:r>
          </a:p>
        </p:txBody>
      </p:sp>
      <p:sp>
        <p:nvSpPr>
          <p:cNvPr id="17" name="Rectangle 14"/>
          <p:cNvSpPr/>
          <p:nvPr/>
        </p:nvSpPr>
        <p:spPr>
          <a:xfrm>
            <a:off x="158472" y="2378743"/>
            <a:ext cx="1471839" cy="620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Calibri" panose="020F0502020204030204" pitchFamily="34" charset="0"/>
              </a:rPr>
              <a:t>Co-op department</a:t>
            </a:r>
          </a:p>
        </p:txBody>
      </p:sp>
      <p:sp>
        <p:nvSpPr>
          <p:cNvPr id="18" name="Rectangle 14"/>
          <p:cNvSpPr/>
          <p:nvPr/>
        </p:nvSpPr>
        <p:spPr>
          <a:xfrm>
            <a:off x="2123728" y="3151617"/>
            <a:ext cx="1339152"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0000"/>
                </a:solidFill>
                <a:latin typeface="Calibri" panose="020F0502020204030204" pitchFamily="34" charset="0"/>
              </a:rPr>
              <a:t>Rural Development and Poverty Reduction Working Committee </a:t>
            </a:r>
            <a:endParaRPr lang="en-US" sz="1200" dirty="0"/>
          </a:p>
        </p:txBody>
      </p:sp>
      <p:sp>
        <p:nvSpPr>
          <p:cNvPr id="19" name="Rectangle 14"/>
          <p:cNvSpPr/>
          <p:nvPr/>
        </p:nvSpPr>
        <p:spPr>
          <a:xfrm>
            <a:off x="7423212" y="2311529"/>
            <a:ext cx="1533208"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Yangon mayor</a:t>
            </a:r>
          </a:p>
        </p:txBody>
      </p:sp>
      <p:sp>
        <p:nvSpPr>
          <p:cNvPr id="20" name="Rectangle 14"/>
          <p:cNvSpPr/>
          <p:nvPr/>
        </p:nvSpPr>
        <p:spPr>
          <a:xfrm>
            <a:off x="7421252" y="3493618"/>
            <a:ext cx="1533208"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Yangon City Development Committee (YCDC)</a:t>
            </a:r>
          </a:p>
        </p:txBody>
      </p:sp>
      <p:sp>
        <p:nvSpPr>
          <p:cNvPr id="22" name="Rectangle 14"/>
          <p:cNvSpPr/>
          <p:nvPr/>
        </p:nvSpPr>
        <p:spPr>
          <a:xfrm>
            <a:off x="7421252" y="4639431"/>
            <a:ext cx="1533208" cy="6127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Pawnshops</a:t>
            </a:r>
          </a:p>
        </p:txBody>
      </p:sp>
      <p:sp>
        <p:nvSpPr>
          <p:cNvPr id="23" name="Rectangle 14"/>
          <p:cNvSpPr/>
          <p:nvPr/>
        </p:nvSpPr>
        <p:spPr>
          <a:xfrm>
            <a:off x="158471" y="1196166"/>
            <a:ext cx="1471839"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Agricultural, Livestock and Irrigation Ministry</a:t>
            </a:r>
          </a:p>
        </p:txBody>
      </p:sp>
      <p:sp>
        <p:nvSpPr>
          <p:cNvPr id="25" name="Rectangle 14"/>
          <p:cNvSpPr/>
          <p:nvPr/>
        </p:nvSpPr>
        <p:spPr>
          <a:xfrm>
            <a:off x="158470" y="3150576"/>
            <a:ext cx="1471840" cy="4661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Co-operatives</a:t>
            </a:r>
          </a:p>
        </p:txBody>
      </p:sp>
    </p:spTree>
    <p:extLst>
      <p:ext uri="{BB962C8B-B14F-4D97-AF65-F5344CB8AC3E}">
        <p14:creationId xmlns:p14="http://schemas.microsoft.com/office/powerpoint/2010/main" val="22090994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64391"/>
            <a:ext cx="8159540" cy="312281"/>
          </a:xfrm>
        </p:spPr>
        <p:txBody>
          <a:bodyPr/>
          <a:lstStyle/>
          <a:p>
            <a:r>
              <a:rPr lang="en-US" sz="2400" dirty="0"/>
              <a:t>Appendix 5. </a:t>
            </a:r>
            <a:r>
              <a:rPr lang="en-US" sz="2400" dirty="0">
                <a:latin typeface="Calibri" charset="0"/>
              </a:rPr>
              <a:t>Online marketing toolkit: </a:t>
            </a:r>
            <a:r>
              <a:rPr lang="en-US" sz="2400" dirty="0"/>
              <a:t>Local Display network</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4561012" y="3413425"/>
            <a:ext cx="21975" cy="22000"/>
          </a:xfrm>
          <a:prstGeom prst="rect">
            <a:avLst/>
          </a:prstGeom>
        </p:spPr>
      </p:pic>
      <p:sp>
        <p:nvSpPr>
          <p:cNvPr id="8" name="Rectangle 7"/>
          <p:cNvSpPr/>
          <p:nvPr/>
        </p:nvSpPr>
        <p:spPr>
          <a:xfrm>
            <a:off x="5527068" y="836712"/>
            <a:ext cx="3341282" cy="3970318"/>
          </a:xfrm>
          <a:prstGeom prst="rect">
            <a:avLst/>
          </a:prstGeom>
        </p:spPr>
        <p:txBody>
          <a:bodyPr wrap="square" anchor="t">
            <a:spAutoFit/>
          </a:bodyPr>
          <a:lstStyle/>
          <a:p>
            <a:r>
              <a:rPr lang="en-US" sz="1400" b="1" dirty="0"/>
              <a:t>Text &amp; Banner Ad Targeting Opportunities</a:t>
            </a:r>
          </a:p>
          <a:p>
            <a:r>
              <a:rPr lang="en-US" sz="1400" dirty="0"/>
              <a:t>Audiences on </a:t>
            </a:r>
            <a:r>
              <a:rPr lang="en-US" sz="1400" dirty="0">
                <a:highlight>
                  <a:srgbClr val="FFFF00"/>
                </a:highlight>
              </a:rPr>
              <a:t>the Local Display Network</a:t>
            </a:r>
          </a:p>
          <a:p>
            <a:r>
              <a:rPr lang="en-US" sz="1400" dirty="0"/>
              <a:t>are targeted using:</a:t>
            </a:r>
          </a:p>
          <a:p>
            <a:r>
              <a:rPr lang="en-US" sz="1400" dirty="0"/>
              <a:t>• Keywords</a:t>
            </a:r>
          </a:p>
          <a:p>
            <a:r>
              <a:rPr lang="en-US" sz="1400" dirty="0"/>
              <a:t>• Topics</a:t>
            </a:r>
          </a:p>
          <a:p>
            <a:r>
              <a:rPr lang="en-US" sz="1400" dirty="0"/>
              <a:t>• Interests</a:t>
            </a:r>
          </a:p>
          <a:p>
            <a:r>
              <a:rPr lang="en-US" sz="1400" dirty="0"/>
              <a:t>• Age</a:t>
            </a:r>
          </a:p>
          <a:p>
            <a:r>
              <a:rPr lang="en-US" sz="1400" dirty="0"/>
              <a:t>• Gender</a:t>
            </a:r>
          </a:p>
          <a:p>
            <a:r>
              <a:rPr lang="en-US" sz="1400" dirty="0"/>
              <a:t>• Devices</a:t>
            </a:r>
          </a:p>
          <a:p>
            <a:r>
              <a:rPr lang="en-US" sz="1400" dirty="0"/>
              <a:t>• Language</a:t>
            </a:r>
          </a:p>
          <a:p>
            <a:r>
              <a:rPr lang="en-US" sz="1400" dirty="0"/>
              <a:t>• Location (Country, State, City)</a:t>
            </a:r>
          </a:p>
          <a:p>
            <a:endParaRPr lang="en-US" sz="1400" b="1" dirty="0"/>
          </a:p>
          <a:p>
            <a:r>
              <a:rPr lang="en-US" sz="1400" b="1" dirty="0"/>
              <a:t>Category Targeting</a:t>
            </a:r>
          </a:p>
          <a:p>
            <a:r>
              <a:rPr lang="en-US" sz="1400" dirty="0"/>
              <a:t>• Finance</a:t>
            </a:r>
          </a:p>
          <a:p>
            <a:r>
              <a:rPr lang="en-US" sz="1400" dirty="0"/>
              <a:t>• Travel</a:t>
            </a:r>
          </a:p>
          <a:p>
            <a:r>
              <a:rPr lang="en-US" sz="1400" dirty="0"/>
              <a:t>• Health</a:t>
            </a:r>
          </a:p>
          <a:p>
            <a:r>
              <a:rPr lang="en-US" sz="1400" dirty="0"/>
              <a:t>• Loan Specific</a:t>
            </a:r>
          </a:p>
          <a:p>
            <a:r>
              <a:rPr lang="en-US" sz="1400" dirty="0"/>
              <a:t>• Competitor Specific</a:t>
            </a:r>
          </a:p>
        </p:txBody>
      </p:sp>
      <p:pic>
        <p:nvPicPr>
          <p:cNvPr id="5" name="Рисунок 4"/>
          <p:cNvPicPr>
            <a:picLocks noChangeAspect="1"/>
          </p:cNvPicPr>
          <p:nvPr/>
        </p:nvPicPr>
        <p:blipFill rotWithShape="1">
          <a:blip r:embed="rId4"/>
          <a:srcRect l="21651" t="5253" r="21650" b="3236"/>
          <a:stretch/>
        </p:blipFill>
        <p:spPr>
          <a:xfrm>
            <a:off x="179185" y="734371"/>
            <a:ext cx="5347883" cy="4405101"/>
          </a:xfrm>
          <a:prstGeom prst="rect">
            <a:avLst/>
          </a:prstGeom>
        </p:spPr>
      </p:pic>
      <p:sp>
        <p:nvSpPr>
          <p:cNvPr id="9" name="TextBox 12"/>
          <p:cNvSpPr txBox="1">
            <a:spLocks/>
          </p:cNvSpPr>
          <p:nvPr/>
        </p:nvSpPr>
        <p:spPr>
          <a:xfrm>
            <a:off x="143071" y="5570798"/>
            <a:ext cx="8725279" cy="523220"/>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Digital Market is developing very fast. </a:t>
            </a:r>
          </a:p>
          <a:p>
            <a:r>
              <a:rPr lang="en-US" sz="1400" dirty="0"/>
              <a:t>We will use the same marketing strategy as in other APAC markets.</a:t>
            </a:r>
          </a:p>
        </p:txBody>
      </p:sp>
      <p:sp>
        <p:nvSpPr>
          <p:cNvPr id="10"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65</a:t>
            </a:fld>
            <a:endParaRPr lang="ru-RU" dirty="0"/>
          </a:p>
        </p:txBody>
      </p:sp>
    </p:spTree>
    <p:extLst>
      <p:ext uri="{BB962C8B-B14F-4D97-AF65-F5344CB8AC3E}">
        <p14:creationId xmlns:p14="http://schemas.microsoft.com/office/powerpoint/2010/main" val="1966569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108520" y="98648"/>
            <a:ext cx="5760640" cy="378024"/>
          </a:xfrm>
        </p:spPr>
        <p:txBody>
          <a:bodyPr/>
          <a:lstStyle/>
          <a:p>
            <a:pPr algn="ctr"/>
            <a:r>
              <a:rPr lang="en-US" dirty="0"/>
              <a:t>Appendix 6: Markets comparison</a:t>
            </a:r>
            <a:endParaRPr lang="ru-RU" dirty="0"/>
          </a:p>
        </p:txBody>
      </p:sp>
      <p:graphicFrame>
        <p:nvGraphicFramePr>
          <p:cNvPr id="10" name="Таблица 9"/>
          <p:cNvGraphicFramePr>
            <a:graphicFrameLocks noGrp="1"/>
          </p:cNvGraphicFramePr>
          <p:nvPr>
            <p:extLst>
              <p:ext uri="{D42A27DB-BD31-4B8C-83A1-F6EECF244321}">
                <p14:modId xmlns:p14="http://schemas.microsoft.com/office/powerpoint/2010/main" val="2028219465"/>
              </p:ext>
            </p:extLst>
          </p:nvPr>
        </p:nvGraphicFramePr>
        <p:xfrm>
          <a:off x="248869" y="647414"/>
          <a:ext cx="8643611" cy="1718807"/>
        </p:xfrm>
        <a:graphic>
          <a:graphicData uri="http://schemas.openxmlformats.org/drawingml/2006/table">
            <a:tbl>
              <a:tblPr firstRow="1" bandRow="1">
                <a:tableStyleId>{5C22544A-7EE6-4342-B048-85BDC9FD1C3A}</a:tableStyleId>
              </a:tblPr>
              <a:tblGrid>
                <a:gridCol w="2907396">
                  <a:extLst>
                    <a:ext uri="{9D8B030D-6E8A-4147-A177-3AD203B41FA5}">
                      <a16:colId xmlns:a16="http://schemas.microsoft.com/office/drawing/2014/main" val="2281888314"/>
                    </a:ext>
                  </a:extLst>
                </a:gridCol>
                <a:gridCol w="1100096">
                  <a:extLst>
                    <a:ext uri="{9D8B030D-6E8A-4147-A177-3AD203B41FA5}">
                      <a16:colId xmlns:a16="http://schemas.microsoft.com/office/drawing/2014/main" val="3378128975"/>
                    </a:ext>
                  </a:extLst>
                </a:gridCol>
                <a:gridCol w="864361">
                  <a:extLst>
                    <a:ext uri="{9D8B030D-6E8A-4147-A177-3AD203B41FA5}">
                      <a16:colId xmlns:a16="http://schemas.microsoft.com/office/drawing/2014/main" val="83751250"/>
                    </a:ext>
                  </a:extLst>
                </a:gridCol>
                <a:gridCol w="864361">
                  <a:extLst>
                    <a:ext uri="{9D8B030D-6E8A-4147-A177-3AD203B41FA5}">
                      <a16:colId xmlns:a16="http://schemas.microsoft.com/office/drawing/2014/main" val="2060045126"/>
                    </a:ext>
                  </a:extLst>
                </a:gridCol>
                <a:gridCol w="864361">
                  <a:extLst>
                    <a:ext uri="{9D8B030D-6E8A-4147-A177-3AD203B41FA5}">
                      <a16:colId xmlns:a16="http://schemas.microsoft.com/office/drawing/2014/main" val="3888865286"/>
                    </a:ext>
                  </a:extLst>
                </a:gridCol>
                <a:gridCol w="1021518">
                  <a:extLst>
                    <a:ext uri="{9D8B030D-6E8A-4147-A177-3AD203B41FA5}">
                      <a16:colId xmlns:a16="http://schemas.microsoft.com/office/drawing/2014/main" val="654634787"/>
                    </a:ext>
                  </a:extLst>
                </a:gridCol>
                <a:gridCol w="1021518">
                  <a:extLst>
                    <a:ext uri="{9D8B030D-6E8A-4147-A177-3AD203B41FA5}">
                      <a16:colId xmlns:a16="http://schemas.microsoft.com/office/drawing/2014/main" val="3566856393"/>
                    </a:ext>
                  </a:extLst>
                </a:gridCol>
              </a:tblGrid>
              <a:tr h="21438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1" u="none" strike="noStrike" dirty="0">
                          <a:effectLst/>
                        </a:rPr>
                        <a:t>Country statistics</a:t>
                      </a:r>
                      <a:endParaRPr lang="en-US" sz="1400" b="1" i="0" u="none" strike="noStrike" dirty="0">
                        <a:solidFill>
                          <a:srgbClr val="000000"/>
                        </a:solidFill>
                        <a:effectLst/>
                        <a:latin typeface="Calibri" panose="020F0502020204030204" pitchFamily="34" charset="0"/>
                      </a:endParaRPr>
                    </a:p>
                  </a:txBody>
                  <a:tcPr anchor="ctr"/>
                </a:tc>
                <a:tc>
                  <a:txBody>
                    <a:bodyPr/>
                    <a:lstStyle/>
                    <a:p>
                      <a:pPr algn="ctr" fontAlgn="b"/>
                      <a:r>
                        <a:rPr lang="en-US" sz="1400" b="1" u="none" strike="noStrike" dirty="0">
                          <a:effectLst/>
                        </a:rPr>
                        <a:t>VN</a:t>
                      </a:r>
                    </a:p>
                  </a:txBody>
                  <a:tcPr marL="7436" marR="7436" marT="7436" marB="0" anchor="b"/>
                </a:tc>
                <a:tc>
                  <a:txBody>
                    <a:bodyPr/>
                    <a:lstStyle/>
                    <a:p>
                      <a:pPr algn="ctr" fontAlgn="b"/>
                      <a:r>
                        <a:rPr lang="en-US" sz="1400" b="1" u="none" strike="noStrike" dirty="0">
                          <a:effectLst/>
                        </a:rPr>
                        <a:t>PH</a:t>
                      </a:r>
                    </a:p>
                  </a:txBody>
                  <a:tcPr marL="7436" marR="7436" marT="7436" marB="0" anchor="b"/>
                </a:tc>
                <a:tc>
                  <a:txBody>
                    <a:bodyPr/>
                    <a:lstStyle/>
                    <a:p>
                      <a:pPr algn="ctr" fontAlgn="b"/>
                      <a:r>
                        <a:rPr lang="en-US" sz="1400" b="1" u="none" strike="noStrike" dirty="0">
                          <a:effectLst/>
                        </a:rPr>
                        <a:t>ID</a:t>
                      </a:r>
                    </a:p>
                  </a:txBody>
                  <a:tcPr marL="7436" marR="7436" marT="7436" marB="0" anchor="b"/>
                </a:tc>
                <a:tc>
                  <a:txBody>
                    <a:bodyPr/>
                    <a:lstStyle/>
                    <a:p>
                      <a:pPr algn="ctr" fontAlgn="b"/>
                      <a:r>
                        <a:rPr lang="en-US" sz="1400" b="1" u="none" strike="noStrike" dirty="0">
                          <a:effectLst/>
                        </a:rPr>
                        <a:t>MM</a:t>
                      </a:r>
                    </a:p>
                  </a:txBody>
                  <a:tcPr marL="7436" marR="7436" marT="7436" marB="0" anchor="b"/>
                </a:tc>
                <a:tc>
                  <a:txBody>
                    <a:bodyPr/>
                    <a:lstStyle/>
                    <a:p>
                      <a:pPr algn="ctr" fontAlgn="b"/>
                      <a:r>
                        <a:rPr lang="en-US" sz="1400" b="1" u="none" strike="noStrike" dirty="0">
                          <a:effectLst/>
                        </a:rPr>
                        <a:t>CN</a:t>
                      </a:r>
                    </a:p>
                  </a:txBody>
                  <a:tcPr marL="7436" marR="7436" marT="7436" marB="0" anchor="b"/>
                </a:tc>
                <a:tc>
                  <a:txBody>
                    <a:bodyPr/>
                    <a:lstStyle/>
                    <a:p>
                      <a:pPr algn="ctr" fontAlgn="b"/>
                      <a:r>
                        <a:rPr lang="en-US" sz="1400" b="1" u="none" strike="noStrike" dirty="0">
                          <a:effectLst/>
                        </a:rPr>
                        <a:t>MY</a:t>
                      </a:r>
                    </a:p>
                  </a:txBody>
                  <a:tcPr marL="7436" marR="7436" marT="7436" marB="0" anchor="b"/>
                </a:tc>
                <a:extLst>
                  <a:ext uri="{0D108BD9-81ED-4DB2-BD59-A6C34878D82A}">
                    <a16:rowId xmlns:a16="http://schemas.microsoft.com/office/drawing/2014/main" val="1993637635"/>
                  </a:ext>
                </a:extLst>
              </a:tr>
              <a:tr h="158102">
                <a:tc>
                  <a:txBody>
                    <a:bodyPr/>
                    <a:lstStyle/>
                    <a:p>
                      <a:pPr algn="l" fontAlgn="b"/>
                      <a:r>
                        <a:rPr lang="en-US" sz="1400" b="0" u="none" strike="noStrike" dirty="0">
                          <a:effectLst/>
                        </a:rPr>
                        <a:t>Population, mln</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91</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101,9</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255</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b="1" u="none" strike="noStrike" dirty="0">
                          <a:effectLst/>
                        </a:rPr>
                        <a:t>51</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1</a:t>
                      </a:r>
                      <a:r>
                        <a:rPr lang="en-US" sz="1400" b="0" i="0" u="none" strike="noStrike" baseline="0" dirty="0">
                          <a:solidFill>
                            <a:srgbClr val="000000"/>
                          </a:solidFill>
                          <a:effectLst/>
                          <a:latin typeface="Calibri" panose="020F0502020204030204" pitchFamily="34" charset="0"/>
                        </a:rPr>
                        <a:t> 376</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31</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2949019873"/>
                  </a:ext>
                </a:extLst>
              </a:tr>
              <a:tr h="310027">
                <a:tc>
                  <a:txBody>
                    <a:bodyPr/>
                    <a:lstStyle/>
                    <a:p>
                      <a:pPr algn="l" fontAlgn="b"/>
                      <a:r>
                        <a:rPr lang="it-IT" sz="1200" b="0" u="none" strike="noStrike" dirty="0">
                          <a:effectLst/>
                        </a:rPr>
                        <a:t>GDP per capita (nominal), thsd USD</a:t>
                      </a:r>
                      <a:endParaRPr lang="it-IT" sz="12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2,3</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3,2</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3,5</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en-US" sz="1400" b="1" u="none" strike="noStrike" dirty="0">
                          <a:effectLst/>
                        </a:rPr>
                        <a:t>1</a:t>
                      </a:r>
                      <a:r>
                        <a:rPr lang="ru-RU" sz="1400" b="1" u="none" strike="noStrike" dirty="0">
                          <a:effectLst/>
                        </a:rPr>
                        <a:t>,</a:t>
                      </a:r>
                      <a:r>
                        <a:rPr lang="en-US" sz="1400" b="1" u="none" strike="noStrike" dirty="0">
                          <a:effectLst/>
                        </a:rPr>
                        <a:t>4</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8,8</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12,2</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989315610"/>
                  </a:ext>
                </a:extLst>
              </a:tr>
              <a:tr h="191876">
                <a:tc>
                  <a:txBody>
                    <a:bodyPr/>
                    <a:lstStyle/>
                    <a:p>
                      <a:pPr algn="l" fontAlgn="b"/>
                      <a:r>
                        <a:rPr lang="en-US" sz="1400" b="0" u="none" strike="noStrike" dirty="0">
                          <a:effectLst/>
                        </a:rPr>
                        <a:t>Labor force ratio</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62%</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63%</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67%</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en-US" sz="1400" b="1" u="none" strike="noStrike" dirty="0">
                          <a:effectLst/>
                        </a:rPr>
                        <a:t>68</a:t>
                      </a:r>
                      <a:r>
                        <a:rPr lang="ru-RU" sz="1400" b="1" u="none" strike="noStrike" dirty="0">
                          <a:effectLst/>
                        </a:rPr>
                        <a:t>%</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58,3</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66%</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426034262"/>
                  </a:ext>
                </a:extLst>
              </a:tr>
              <a:tr h="191876">
                <a:tc>
                  <a:txBody>
                    <a:bodyPr/>
                    <a:lstStyle/>
                    <a:p>
                      <a:pPr algn="l" fontAlgn="b"/>
                      <a:r>
                        <a:rPr lang="en-US" sz="1400" b="0" u="none" strike="noStrike" dirty="0">
                          <a:effectLst/>
                        </a:rPr>
                        <a:t>Average monthly salary, USD</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200</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208</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250</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en-US" sz="1400" b="1" i="0" u="none" strike="noStrike" dirty="0">
                          <a:solidFill>
                            <a:schemeClr val="dk1"/>
                          </a:solidFill>
                          <a:effectLst/>
                          <a:latin typeface="+mn-lt"/>
                        </a:rPr>
                        <a:t>120</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730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961</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2179026190"/>
                  </a:ext>
                </a:extLst>
              </a:tr>
              <a:tr h="191876">
                <a:tc>
                  <a:txBody>
                    <a:bodyPr/>
                    <a:lstStyle/>
                    <a:p>
                      <a:pPr algn="l" fontAlgn="b"/>
                      <a:r>
                        <a:rPr lang="en-US" sz="1400" b="0" u="none" strike="noStrike" dirty="0">
                          <a:effectLst/>
                        </a:rPr>
                        <a:t>Smartphone penetration</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50%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25%</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1" u="none" strike="noStrike" dirty="0">
                          <a:effectLst/>
                        </a:rPr>
                        <a:t>58</a:t>
                      </a:r>
                      <a:r>
                        <a:rPr lang="ru-RU" sz="1400" b="1" u="none" strike="noStrike" dirty="0">
                          <a:effectLst/>
                        </a:rPr>
                        <a:t>%</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56%</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63%</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1863503376"/>
                  </a:ext>
                </a:extLst>
              </a:tr>
              <a:tr h="155297">
                <a:tc>
                  <a:txBody>
                    <a:bodyPr/>
                    <a:lstStyle/>
                    <a:p>
                      <a:pPr algn="l" fontAlgn="b"/>
                      <a:r>
                        <a:rPr lang="en-US" sz="1400" b="0" u="none" strike="noStrike" dirty="0">
                          <a:effectLst/>
                        </a:rPr>
                        <a:t>Bank account penetration</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21%</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27%</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1" u="none" strike="noStrike" dirty="0">
                          <a:effectLst/>
                        </a:rPr>
                        <a:t>5</a:t>
                      </a:r>
                      <a:r>
                        <a:rPr lang="ru-RU" sz="1400" b="1" u="none" strike="noStrike" dirty="0">
                          <a:effectLst/>
                        </a:rPr>
                        <a:t>%</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64,7%</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66%</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1728901623"/>
                  </a:ext>
                </a:extLst>
              </a:tr>
            </a:tbl>
          </a:graphicData>
        </a:graphic>
      </p:graphicFrame>
      <p:graphicFrame>
        <p:nvGraphicFramePr>
          <p:cNvPr id="11" name="Таблица 10"/>
          <p:cNvGraphicFramePr>
            <a:graphicFrameLocks noGrp="1"/>
          </p:cNvGraphicFramePr>
          <p:nvPr>
            <p:extLst>
              <p:ext uri="{D42A27DB-BD31-4B8C-83A1-F6EECF244321}">
                <p14:modId xmlns:p14="http://schemas.microsoft.com/office/powerpoint/2010/main" val="2512440715"/>
              </p:ext>
            </p:extLst>
          </p:nvPr>
        </p:nvGraphicFramePr>
        <p:xfrm>
          <a:off x="248873" y="4098356"/>
          <a:ext cx="8643607" cy="1850924"/>
        </p:xfrm>
        <a:graphic>
          <a:graphicData uri="http://schemas.openxmlformats.org/drawingml/2006/table">
            <a:tbl>
              <a:tblPr firstRow="1" bandRow="1">
                <a:tableStyleId>{5C22544A-7EE6-4342-B048-85BDC9FD1C3A}</a:tableStyleId>
              </a:tblPr>
              <a:tblGrid>
                <a:gridCol w="2907395">
                  <a:extLst>
                    <a:ext uri="{9D8B030D-6E8A-4147-A177-3AD203B41FA5}">
                      <a16:colId xmlns:a16="http://schemas.microsoft.com/office/drawing/2014/main" val="2281888314"/>
                    </a:ext>
                  </a:extLst>
                </a:gridCol>
                <a:gridCol w="1100095">
                  <a:extLst>
                    <a:ext uri="{9D8B030D-6E8A-4147-A177-3AD203B41FA5}">
                      <a16:colId xmlns:a16="http://schemas.microsoft.com/office/drawing/2014/main" val="3378128975"/>
                    </a:ext>
                  </a:extLst>
                </a:gridCol>
                <a:gridCol w="942939">
                  <a:extLst>
                    <a:ext uri="{9D8B030D-6E8A-4147-A177-3AD203B41FA5}">
                      <a16:colId xmlns:a16="http://schemas.microsoft.com/office/drawing/2014/main" val="83751250"/>
                    </a:ext>
                  </a:extLst>
                </a:gridCol>
                <a:gridCol w="864361">
                  <a:extLst>
                    <a:ext uri="{9D8B030D-6E8A-4147-A177-3AD203B41FA5}">
                      <a16:colId xmlns:a16="http://schemas.microsoft.com/office/drawing/2014/main" val="2060045126"/>
                    </a:ext>
                  </a:extLst>
                </a:gridCol>
                <a:gridCol w="942939">
                  <a:extLst>
                    <a:ext uri="{9D8B030D-6E8A-4147-A177-3AD203B41FA5}">
                      <a16:colId xmlns:a16="http://schemas.microsoft.com/office/drawing/2014/main" val="3888865286"/>
                    </a:ext>
                  </a:extLst>
                </a:gridCol>
                <a:gridCol w="942939">
                  <a:extLst>
                    <a:ext uri="{9D8B030D-6E8A-4147-A177-3AD203B41FA5}">
                      <a16:colId xmlns:a16="http://schemas.microsoft.com/office/drawing/2014/main" val="628547097"/>
                    </a:ext>
                  </a:extLst>
                </a:gridCol>
                <a:gridCol w="942939">
                  <a:extLst>
                    <a:ext uri="{9D8B030D-6E8A-4147-A177-3AD203B41FA5}">
                      <a16:colId xmlns:a16="http://schemas.microsoft.com/office/drawing/2014/main" val="3566856393"/>
                    </a:ext>
                  </a:extLst>
                </a:gridCol>
              </a:tblGrid>
              <a:tr h="198228">
                <a:tc>
                  <a:txBody>
                    <a:bodyPr/>
                    <a:lstStyle/>
                    <a:p>
                      <a:pPr algn="l" fontAlgn="b"/>
                      <a:r>
                        <a:rPr lang="en-US" sz="1400" b="1" u="none" strike="noStrike" dirty="0">
                          <a:effectLst/>
                        </a:rPr>
                        <a:t>Investment parameters</a:t>
                      </a:r>
                    </a:p>
                  </a:txBody>
                  <a:tcPr anchor="ctr"/>
                </a:tc>
                <a:tc>
                  <a:txBody>
                    <a:bodyPr/>
                    <a:lstStyle/>
                    <a:p>
                      <a:pPr algn="ctr" fontAlgn="b"/>
                      <a:r>
                        <a:rPr lang="en-US" sz="1400" b="1" u="none" strike="noStrike" dirty="0">
                          <a:effectLst/>
                        </a:rPr>
                        <a:t>VN</a:t>
                      </a:r>
                    </a:p>
                  </a:txBody>
                  <a:tcPr marL="7436" marR="7436" marT="7436" marB="0" anchor="b"/>
                </a:tc>
                <a:tc>
                  <a:txBody>
                    <a:bodyPr/>
                    <a:lstStyle/>
                    <a:p>
                      <a:pPr algn="ctr" fontAlgn="b"/>
                      <a:r>
                        <a:rPr lang="en-US" sz="1400" b="1" u="none" strike="noStrike" dirty="0">
                          <a:effectLst/>
                        </a:rPr>
                        <a:t>PH</a:t>
                      </a:r>
                    </a:p>
                  </a:txBody>
                  <a:tcPr marL="7436" marR="7436" marT="7436" marB="0" anchor="b"/>
                </a:tc>
                <a:tc>
                  <a:txBody>
                    <a:bodyPr/>
                    <a:lstStyle/>
                    <a:p>
                      <a:pPr algn="ctr" fontAlgn="b"/>
                      <a:r>
                        <a:rPr lang="en-US" sz="1400" b="1" u="none" strike="noStrike" dirty="0">
                          <a:effectLst/>
                        </a:rPr>
                        <a:t>ID</a:t>
                      </a:r>
                    </a:p>
                  </a:txBody>
                  <a:tcPr marL="7436" marR="7436" marT="7436" marB="0" anchor="b"/>
                </a:tc>
                <a:tc>
                  <a:txBody>
                    <a:bodyPr/>
                    <a:lstStyle/>
                    <a:p>
                      <a:pPr algn="ctr" fontAlgn="b"/>
                      <a:r>
                        <a:rPr lang="en-US" sz="1400" b="1" u="none" strike="noStrike" dirty="0">
                          <a:effectLst/>
                        </a:rPr>
                        <a:t>MM</a:t>
                      </a:r>
                    </a:p>
                  </a:txBody>
                  <a:tcPr marL="7436" marR="7436" marT="7436" marB="0" anchor="b"/>
                </a:tc>
                <a:tc>
                  <a:txBody>
                    <a:bodyPr/>
                    <a:lstStyle/>
                    <a:p>
                      <a:pPr algn="ctr" fontAlgn="b"/>
                      <a:r>
                        <a:rPr lang="en-US" sz="1400" b="1" u="none" strike="noStrike" dirty="0">
                          <a:effectLst/>
                        </a:rPr>
                        <a:t>CN</a:t>
                      </a:r>
                    </a:p>
                  </a:txBody>
                  <a:tcPr marL="7436" marR="7436" marT="7436" marB="0" anchor="b"/>
                </a:tc>
                <a:tc>
                  <a:txBody>
                    <a:bodyPr/>
                    <a:lstStyle/>
                    <a:p>
                      <a:pPr algn="ctr" fontAlgn="b"/>
                      <a:r>
                        <a:rPr lang="en-US" sz="1400" b="1" u="none" strike="noStrike" dirty="0">
                          <a:effectLst/>
                        </a:rPr>
                        <a:t>MY</a:t>
                      </a:r>
                    </a:p>
                  </a:txBody>
                  <a:tcPr marL="7436" marR="7436" marT="7436" marB="0" anchor="b"/>
                </a:tc>
                <a:extLst>
                  <a:ext uri="{0D108BD9-81ED-4DB2-BD59-A6C34878D82A}">
                    <a16:rowId xmlns:a16="http://schemas.microsoft.com/office/drawing/2014/main" val="1993637635"/>
                  </a:ext>
                </a:extLst>
              </a:tr>
              <a:tr h="177419">
                <a:tc>
                  <a:txBody>
                    <a:bodyPr/>
                    <a:lstStyle/>
                    <a:p>
                      <a:pPr algn="l" fontAlgn="b"/>
                      <a:r>
                        <a:rPr lang="en-US" sz="1400" b="0" u="none" strike="noStrike" dirty="0">
                          <a:effectLst/>
                        </a:rPr>
                        <a:t>Investment, mln USD</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15,7</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8,8</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11,0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chemeClr val="tx1"/>
                          </a:solidFill>
                          <a:effectLst/>
                          <a:latin typeface="Calibri" panose="020F0502020204030204" pitchFamily="34" charset="0"/>
                        </a:rPr>
                        <a:t>4,5</a:t>
                      </a:r>
                      <a:endParaRPr lang="ru-RU" sz="1400" b="0" i="0" u="none" strike="noStrike" dirty="0">
                        <a:solidFill>
                          <a:schemeClr val="tx1"/>
                        </a:solidFill>
                        <a:effectLst/>
                        <a:latin typeface="Calibri" panose="020F0502020204030204" pitchFamily="34" charset="0"/>
                      </a:endParaRPr>
                    </a:p>
                  </a:txBody>
                  <a:tcPr marL="7436" marR="7436" marT="7436" marB="0" anchor="b"/>
                </a:tc>
                <a:tc>
                  <a:txBody>
                    <a:bodyPr/>
                    <a:lstStyle/>
                    <a:p>
                      <a:pPr algn="r" fontAlgn="b"/>
                      <a:r>
                        <a:rPr lang="en-US" sz="1400" u="none" strike="noStrike" kern="1200" dirty="0">
                          <a:solidFill>
                            <a:schemeClr val="dk1"/>
                          </a:solidFill>
                          <a:effectLst/>
                          <a:latin typeface="+mn-lt"/>
                          <a:ea typeface="+mn-ea"/>
                          <a:cs typeface="+mn-cs"/>
                        </a:rPr>
                        <a:t>31,4/15,8*</a:t>
                      </a:r>
                      <a:endParaRPr lang="ru-RU" sz="1400" u="none" strike="noStrike" kern="1200" dirty="0">
                        <a:solidFill>
                          <a:schemeClr val="dk1"/>
                        </a:solidFill>
                        <a:effectLst/>
                        <a:latin typeface="+mn-lt"/>
                        <a:ea typeface="+mn-ea"/>
                        <a:cs typeface="+mn-cs"/>
                      </a:endParaRPr>
                    </a:p>
                  </a:txBody>
                  <a:tcPr marL="7620" marR="7620" marT="7620" marB="0" anchor="b"/>
                </a:tc>
                <a:tc>
                  <a:txBody>
                    <a:bodyPr/>
                    <a:lstStyle/>
                    <a:p>
                      <a:pPr algn="r" fontAlgn="b"/>
                      <a:r>
                        <a:rPr lang="ru-RU" sz="1400" u="none" strike="noStrike" dirty="0">
                          <a:effectLst/>
                        </a:rPr>
                        <a:t>8,6</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4187875610"/>
                  </a:ext>
                </a:extLst>
              </a:tr>
              <a:tr h="177419">
                <a:tc>
                  <a:txBody>
                    <a:bodyPr/>
                    <a:lstStyle/>
                    <a:p>
                      <a:pPr algn="l" fontAlgn="b"/>
                      <a:r>
                        <a:rPr lang="en-US" sz="1400" b="0" i="0" u="none" strike="noStrike" dirty="0">
                          <a:solidFill>
                            <a:srgbClr val="000000"/>
                          </a:solidFill>
                          <a:effectLst/>
                          <a:latin typeface="Calibri" panose="020F0502020204030204" pitchFamily="34" charset="0"/>
                        </a:rPr>
                        <a:t>    capex + </a:t>
                      </a:r>
                      <a:r>
                        <a:rPr lang="en-US" sz="1400" b="0" i="0" u="none" strike="noStrike" dirty="0" err="1">
                          <a:solidFill>
                            <a:srgbClr val="000000"/>
                          </a:solidFill>
                          <a:effectLst/>
                          <a:latin typeface="Calibri" panose="020F0502020204030204" pitchFamily="34" charset="0"/>
                        </a:rPr>
                        <a:t>opex</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900" b="0" i="1" u="none" strike="noStrike" dirty="0">
                          <a:solidFill>
                            <a:srgbClr val="000000"/>
                          </a:solidFill>
                          <a:effectLst/>
                          <a:latin typeface="Calibri" panose="020F0502020204030204" pitchFamily="34" charset="0"/>
                        </a:rPr>
                        <a:t>5,1</a:t>
                      </a:r>
                    </a:p>
                  </a:txBody>
                  <a:tcPr marL="7620" marR="7620" marT="7620" marB="0" anchor="b"/>
                </a:tc>
                <a:tc>
                  <a:txBody>
                    <a:bodyPr/>
                    <a:lstStyle/>
                    <a:p>
                      <a:pPr algn="r" fontAlgn="b"/>
                      <a:r>
                        <a:rPr lang="ru-RU" sz="900" b="0" i="1" u="none" strike="noStrike" dirty="0">
                          <a:solidFill>
                            <a:srgbClr val="000000"/>
                          </a:solidFill>
                          <a:effectLst/>
                          <a:latin typeface="Calibri" panose="020F0502020204030204" pitchFamily="34" charset="0"/>
                        </a:rPr>
                        <a:t>4,1</a:t>
                      </a:r>
                    </a:p>
                  </a:txBody>
                  <a:tcPr marL="7620" marR="7620" marT="7620" marB="0" anchor="b"/>
                </a:tc>
                <a:tc>
                  <a:txBody>
                    <a:bodyPr/>
                    <a:lstStyle/>
                    <a:p>
                      <a:pPr algn="r" fontAlgn="b"/>
                      <a:r>
                        <a:rPr lang="ru-RU" sz="1100" b="0" i="0" u="none" strike="noStrike" dirty="0">
                          <a:solidFill>
                            <a:srgbClr val="000000"/>
                          </a:solidFill>
                          <a:effectLst/>
                          <a:latin typeface="Calibri" panose="020F0502020204030204" pitchFamily="34" charset="0"/>
                        </a:rPr>
                        <a:t>4,4</a:t>
                      </a:r>
                    </a:p>
                  </a:txBody>
                  <a:tcPr marL="7620" marR="7620" marT="7620" marB="0" anchor="b"/>
                </a:tc>
                <a:tc>
                  <a:txBody>
                    <a:bodyPr/>
                    <a:lstStyle/>
                    <a:p>
                      <a:pPr algn="r" fontAlgn="b"/>
                      <a:r>
                        <a:rPr lang="en-US" sz="1400" b="0" i="0" u="none" strike="noStrike" dirty="0">
                          <a:solidFill>
                            <a:schemeClr val="tx1"/>
                          </a:solidFill>
                          <a:effectLst/>
                          <a:latin typeface="Calibri" panose="020F0502020204030204" pitchFamily="34" charset="0"/>
                        </a:rPr>
                        <a:t>3,3</a:t>
                      </a:r>
                      <a:endParaRPr lang="ru-RU" sz="1400" b="0" i="0" u="none" strike="noStrike" dirty="0">
                        <a:solidFill>
                          <a:schemeClr val="tx1"/>
                        </a:solidFill>
                        <a:effectLst/>
                        <a:latin typeface="Calibri" panose="020F0502020204030204" pitchFamily="34" charset="0"/>
                      </a:endParaRPr>
                    </a:p>
                  </a:txBody>
                  <a:tcPr marL="7436" marR="7436" marT="7436" marB="0" anchor="b"/>
                </a:tc>
                <a:tc>
                  <a:txBody>
                    <a:bodyPr/>
                    <a:lstStyle/>
                    <a:p>
                      <a:pPr marL="0" algn="r" defTabSz="9144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12</a:t>
                      </a:r>
                      <a:r>
                        <a:rPr lang="ru-RU" sz="1100" b="0" i="0" u="none" strike="noStrike" kern="1200" dirty="0">
                          <a:solidFill>
                            <a:srgbClr val="000000"/>
                          </a:solidFill>
                          <a:effectLst/>
                          <a:latin typeface="Calibri" panose="020F0502020204030204" pitchFamily="34" charset="0"/>
                          <a:ea typeface="+mn-ea"/>
                          <a:cs typeface="+mn-cs"/>
                        </a:rPr>
                        <a:t>,</a:t>
                      </a:r>
                      <a:r>
                        <a:rPr lang="en-US" sz="1100" b="0" i="0" u="none" strike="noStrike" kern="1200" dirty="0">
                          <a:solidFill>
                            <a:srgbClr val="000000"/>
                          </a:solidFill>
                          <a:effectLst/>
                          <a:latin typeface="Calibri" panose="020F0502020204030204" pitchFamily="34" charset="0"/>
                          <a:ea typeface="+mn-ea"/>
                          <a:cs typeface="+mn-cs"/>
                        </a:rPr>
                        <a:t>2</a:t>
                      </a:r>
                      <a:endParaRPr lang="ru-RU"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r" fontAlgn="b"/>
                      <a:r>
                        <a:rPr lang="ru-RU" sz="1100" b="0" i="0" u="none" strike="noStrike" dirty="0">
                          <a:solidFill>
                            <a:srgbClr val="000000"/>
                          </a:solidFill>
                          <a:effectLst/>
                          <a:latin typeface="Calibri" panose="020F0502020204030204" pitchFamily="34" charset="0"/>
                        </a:rPr>
                        <a:t>4,7</a:t>
                      </a:r>
                    </a:p>
                  </a:txBody>
                  <a:tcPr marL="7620" marR="7620" marT="7620" marB="0" anchor="b"/>
                </a:tc>
                <a:extLst>
                  <a:ext uri="{0D108BD9-81ED-4DB2-BD59-A6C34878D82A}">
                    <a16:rowId xmlns:a16="http://schemas.microsoft.com/office/drawing/2014/main" val="1335797798"/>
                  </a:ext>
                </a:extLst>
              </a:tr>
              <a:tr h="177419">
                <a:tc>
                  <a:txBody>
                    <a:bodyPr/>
                    <a:lstStyle/>
                    <a:p>
                      <a:pPr algn="l" fontAlgn="b"/>
                      <a:r>
                        <a:rPr lang="en-US" sz="1400" b="0" i="0" u="none" strike="noStrike" dirty="0">
                          <a:solidFill>
                            <a:srgbClr val="000000"/>
                          </a:solidFill>
                          <a:effectLst/>
                          <a:latin typeface="Calibri" panose="020F0502020204030204" pitchFamily="34" charset="0"/>
                        </a:rPr>
                        <a:t>   portfolio financing</a:t>
                      </a:r>
                    </a:p>
                  </a:txBody>
                  <a:tcPr marL="7436" marR="7436" marT="7436" marB="0" anchor="b"/>
                </a:tc>
                <a:tc>
                  <a:txBody>
                    <a:bodyPr/>
                    <a:lstStyle/>
                    <a:p>
                      <a:pPr algn="r" fontAlgn="b"/>
                      <a:r>
                        <a:rPr lang="ru-RU" sz="900" b="0" i="1" u="none" strike="noStrike" dirty="0">
                          <a:solidFill>
                            <a:srgbClr val="000000"/>
                          </a:solidFill>
                          <a:effectLst/>
                          <a:latin typeface="Calibri" panose="020F0502020204030204" pitchFamily="34" charset="0"/>
                        </a:rPr>
                        <a:t>10,6</a:t>
                      </a:r>
                    </a:p>
                  </a:txBody>
                  <a:tcPr marL="7620" marR="7620" marT="7620" marB="0" anchor="b"/>
                </a:tc>
                <a:tc>
                  <a:txBody>
                    <a:bodyPr/>
                    <a:lstStyle/>
                    <a:p>
                      <a:pPr algn="r" fontAlgn="b"/>
                      <a:r>
                        <a:rPr lang="ru-RU" sz="900" b="0" i="1" u="none" strike="noStrike" dirty="0">
                          <a:solidFill>
                            <a:srgbClr val="000000"/>
                          </a:solidFill>
                          <a:effectLst/>
                          <a:latin typeface="Calibri" panose="020F0502020204030204" pitchFamily="34" charset="0"/>
                        </a:rPr>
                        <a:t>4,8</a:t>
                      </a:r>
                    </a:p>
                  </a:txBody>
                  <a:tcPr marL="7620" marR="7620" marT="7620" marB="0" anchor="b"/>
                </a:tc>
                <a:tc>
                  <a:txBody>
                    <a:bodyPr/>
                    <a:lstStyle/>
                    <a:p>
                      <a:pPr algn="r" fontAlgn="b"/>
                      <a:r>
                        <a:rPr lang="ru-RU" sz="1100" b="0" i="0" u="none" strike="noStrike" dirty="0">
                          <a:solidFill>
                            <a:srgbClr val="000000"/>
                          </a:solidFill>
                          <a:effectLst/>
                          <a:latin typeface="Calibri" panose="020F0502020204030204" pitchFamily="34" charset="0"/>
                        </a:rPr>
                        <a:t>6,6</a:t>
                      </a:r>
                    </a:p>
                  </a:txBody>
                  <a:tcPr marL="7620" marR="7620" marT="7620" marB="0" anchor="b"/>
                </a:tc>
                <a:tc>
                  <a:txBody>
                    <a:bodyPr/>
                    <a:lstStyle/>
                    <a:p>
                      <a:pPr algn="r" fontAlgn="b"/>
                      <a:r>
                        <a:rPr lang="en-US" sz="1400" b="0" i="0" u="none" strike="noStrike" dirty="0">
                          <a:solidFill>
                            <a:schemeClr val="tx1"/>
                          </a:solidFill>
                          <a:effectLst/>
                          <a:latin typeface="Calibri" panose="020F0502020204030204" pitchFamily="34" charset="0"/>
                        </a:rPr>
                        <a:t>1,1</a:t>
                      </a:r>
                      <a:endParaRPr lang="ru-RU" sz="1400" b="0" i="0" u="none" strike="noStrike" dirty="0">
                        <a:solidFill>
                          <a:schemeClr val="tx1"/>
                        </a:solidFill>
                        <a:effectLst/>
                        <a:latin typeface="Calibri" panose="020F0502020204030204" pitchFamily="34" charset="0"/>
                      </a:endParaRPr>
                    </a:p>
                  </a:txBody>
                  <a:tcPr marL="7436" marR="7436" marT="7436" marB="0" anchor="b"/>
                </a:tc>
                <a:tc>
                  <a:txBody>
                    <a:bodyPr/>
                    <a:lstStyle/>
                    <a:p>
                      <a:pPr marL="0" algn="r" defTabSz="9144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3</a:t>
                      </a:r>
                      <a:r>
                        <a:rPr lang="ru-RU" sz="1100" b="0" i="0" u="none" strike="noStrike" kern="1200" dirty="0">
                          <a:solidFill>
                            <a:srgbClr val="000000"/>
                          </a:solidFill>
                          <a:effectLst/>
                          <a:latin typeface="Calibri" panose="020F0502020204030204" pitchFamily="34" charset="0"/>
                          <a:ea typeface="+mn-ea"/>
                          <a:cs typeface="+mn-cs"/>
                        </a:rPr>
                        <a:t>,</a:t>
                      </a:r>
                      <a:r>
                        <a:rPr lang="en-US" sz="1100" b="0" i="0" u="none" strike="noStrike" kern="1200" dirty="0">
                          <a:solidFill>
                            <a:srgbClr val="000000"/>
                          </a:solidFill>
                          <a:effectLst/>
                          <a:latin typeface="Calibri" panose="020F0502020204030204" pitchFamily="34" charset="0"/>
                          <a:ea typeface="+mn-ea"/>
                          <a:cs typeface="+mn-cs"/>
                        </a:rPr>
                        <a:t>4</a:t>
                      </a:r>
                      <a:endParaRPr lang="ru-RU"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r" fontAlgn="b"/>
                      <a:r>
                        <a:rPr lang="ru-RU" sz="1100" b="0" i="0" u="none" strike="noStrike" dirty="0">
                          <a:solidFill>
                            <a:srgbClr val="000000"/>
                          </a:solidFill>
                          <a:effectLst/>
                          <a:latin typeface="Calibri" panose="020F0502020204030204" pitchFamily="34" charset="0"/>
                        </a:rPr>
                        <a:t>3,9</a:t>
                      </a:r>
                    </a:p>
                  </a:txBody>
                  <a:tcPr marL="7620" marR="7620" marT="7620" marB="0" anchor="b"/>
                </a:tc>
                <a:extLst>
                  <a:ext uri="{0D108BD9-81ED-4DB2-BD59-A6C34878D82A}">
                    <a16:rowId xmlns:a16="http://schemas.microsoft.com/office/drawing/2014/main" val="3121311790"/>
                  </a:ext>
                </a:extLst>
              </a:tr>
              <a:tr h="177419">
                <a:tc>
                  <a:txBody>
                    <a:bodyPr/>
                    <a:lstStyle/>
                    <a:p>
                      <a:pPr algn="l" fontAlgn="b"/>
                      <a:r>
                        <a:rPr lang="en-US" sz="1400" b="0" u="none" strike="noStrike" dirty="0">
                          <a:effectLst/>
                        </a:rPr>
                        <a:t>Break-even period, months</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15</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chemeClr val="tx1"/>
                          </a:solidFill>
                          <a:effectLst/>
                          <a:latin typeface="Calibri" panose="020F0502020204030204" pitchFamily="34" charset="0"/>
                        </a:rPr>
                        <a:t>22</a:t>
                      </a:r>
                      <a:endParaRPr lang="ru-RU" sz="1400" b="0" i="0" u="none" strike="noStrike" dirty="0">
                        <a:solidFill>
                          <a:schemeClr val="tx1"/>
                        </a:solidFill>
                        <a:effectLst/>
                        <a:latin typeface="Calibri" panose="020F0502020204030204" pitchFamily="34" charset="0"/>
                      </a:endParaRPr>
                    </a:p>
                  </a:txBody>
                  <a:tcPr marL="7436" marR="7436" marT="7436" marB="0" anchor="b"/>
                </a:tc>
                <a:tc>
                  <a:txBody>
                    <a:bodyPr/>
                    <a:lstStyle/>
                    <a:p>
                      <a:pPr algn="r" fontAlgn="b"/>
                      <a:r>
                        <a:rPr lang="en-US" sz="1400" u="none" strike="noStrike" kern="1200" dirty="0">
                          <a:solidFill>
                            <a:schemeClr val="dk1"/>
                          </a:solidFill>
                          <a:effectLst/>
                          <a:latin typeface="+mn-lt"/>
                          <a:ea typeface="+mn-ea"/>
                          <a:cs typeface="+mn-cs"/>
                        </a:rPr>
                        <a:t>25</a:t>
                      </a:r>
                      <a:endParaRPr lang="ru-RU" sz="1400" u="none" strike="noStrike" kern="1200" dirty="0">
                        <a:solidFill>
                          <a:schemeClr val="dk1"/>
                        </a:solidFill>
                        <a:effectLst/>
                        <a:latin typeface="+mn-lt"/>
                        <a:ea typeface="+mn-ea"/>
                        <a:cs typeface="+mn-cs"/>
                      </a:endParaRPr>
                    </a:p>
                  </a:txBody>
                  <a:tcPr marL="7436" marR="7436" marT="7436" marB="0" anchor="b"/>
                </a:tc>
                <a:tc>
                  <a:txBody>
                    <a:bodyPr/>
                    <a:lstStyle/>
                    <a:p>
                      <a:pPr algn="r" fontAlgn="b"/>
                      <a:r>
                        <a:rPr lang="ru-RU" sz="1400" u="none" strike="noStrike" dirty="0">
                          <a:effectLst/>
                        </a:rPr>
                        <a:t>18</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2454024174"/>
                  </a:ext>
                </a:extLst>
              </a:tr>
              <a:tr h="177419">
                <a:tc>
                  <a:txBody>
                    <a:bodyPr/>
                    <a:lstStyle/>
                    <a:p>
                      <a:pPr algn="l" fontAlgn="b"/>
                      <a:r>
                        <a:rPr lang="en-US" sz="1400" b="0" u="none" strike="noStrike" dirty="0">
                          <a:effectLst/>
                        </a:rPr>
                        <a:t>Payback period, months</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19</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49</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50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chemeClr val="tx1"/>
                          </a:solidFill>
                          <a:effectLst/>
                          <a:latin typeface="Calibri" panose="020F0502020204030204" pitchFamily="34" charset="0"/>
                        </a:rPr>
                        <a:t>31</a:t>
                      </a:r>
                      <a:endParaRPr lang="ru-RU" sz="1400" b="0" i="0" u="none" strike="noStrike" dirty="0">
                        <a:solidFill>
                          <a:schemeClr val="tx1"/>
                        </a:solidFill>
                        <a:effectLst/>
                        <a:latin typeface="Calibri" panose="020F0502020204030204" pitchFamily="34" charset="0"/>
                      </a:endParaRPr>
                    </a:p>
                  </a:txBody>
                  <a:tcPr marL="7436" marR="7436" marT="7436" marB="0" anchor="b"/>
                </a:tc>
                <a:tc>
                  <a:txBody>
                    <a:bodyPr/>
                    <a:lstStyle/>
                    <a:p>
                      <a:pPr algn="r" fontAlgn="b"/>
                      <a:r>
                        <a:rPr lang="en-US" sz="1400" u="none" strike="noStrike" kern="1200" dirty="0">
                          <a:solidFill>
                            <a:schemeClr val="dk1"/>
                          </a:solidFill>
                          <a:effectLst/>
                          <a:latin typeface="+mn-lt"/>
                          <a:ea typeface="+mn-ea"/>
                          <a:cs typeface="+mn-cs"/>
                        </a:rPr>
                        <a:t>45</a:t>
                      </a:r>
                      <a:endParaRPr lang="ru-RU" sz="1400" u="none" strike="noStrike" kern="1200" dirty="0">
                        <a:solidFill>
                          <a:schemeClr val="dk1"/>
                        </a:solidFill>
                        <a:effectLst/>
                        <a:latin typeface="+mn-lt"/>
                        <a:ea typeface="+mn-ea"/>
                        <a:cs typeface="+mn-cs"/>
                      </a:endParaRPr>
                    </a:p>
                  </a:txBody>
                  <a:tcPr marL="7436" marR="7436" marT="7436" marB="0" anchor="b"/>
                </a:tc>
                <a:tc>
                  <a:txBody>
                    <a:bodyPr/>
                    <a:lstStyle/>
                    <a:p>
                      <a:pPr algn="r" fontAlgn="b"/>
                      <a:r>
                        <a:rPr lang="ru-RU" sz="1400" u="none" strike="noStrike" dirty="0">
                          <a:effectLst/>
                        </a:rPr>
                        <a:t>51</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1920449680"/>
                  </a:ext>
                </a:extLst>
              </a:tr>
              <a:tr h="177419">
                <a:tc>
                  <a:txBody>
                    <a:bodyPr/>
                    <a:lstStyle/>
                    <a:p>
                      <a:pPr algn="l" fontAlgn="b"/>
                      <a:r>
                        <a:rPr lang="en-US" sz="1400" b="0" i="0" u="none" strike="noStrike" dirty="0">
                          <a:solidFill>
                            <a:srgbClr val="000000"/>
                          </a:solidFill>
                          <a:effectLst/>
                          <a:latin typeface="Calibri" panose="020F0502020204030204" pitchFamily="34" charset="0"/>
                        </a:rPr>
                        <a:t>Revenue, (Year 5), mln USD</a:t>
                      </a: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71</a:t>
                      </a: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42,2</a:t>
                      </a: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53,9</a:t>
                      </a:r>
                    </a:p>
                  </a:txBody>
                  <a:tcPr marL="7620" marR="7620" marT="7620" marB="0" anchor="b"/>
                </a:tc>
                <a:tc>
                  <a:txBody>
                    <a:bodyPr/>
                    <a:lstStyle/>
                    <a:p>
                      <a:pPr algn="r" fontAlgn="b"/>
                      <a:r>
                        <a:rPr lang="en-US" sz="1400" b="0" i="0" u="none" strike="noStrike" dirty="0">
                          <a:solidFill>
                            <a:schemeClr val="tx1"/>
                          </a:solidFill>
                          <a:effectLst/>
                          <a:latin typeface="Calibri" panose="020F0502020204030204" pitchFamily="34" charset="0"/>
                        </a:rPr>
                        <a:t>18,5</a:t>
                      </a:r>
                      <a:endParaRPr lang="ru-RU" sz="1400" b="0" i="0" u="none" strike="noStrike" dirty="0">
                        <a:solidFill>
                          <a:schemeClr val="tx1"/>
                        </a:solidFill>
                        <a:effectLst/>
                        <a:latin typeface="Calibri" panose="020F0502020204030204" pitchFamily="34" charset="0"/>
                      </a:endParaRPr>
                    </a:p>
                  </a:txBody>
                  <a:tcPr marL="7620" marR="7620" marT="7620" marB="0" anchor="b"/>
                </a:tc>
                <a:tc>
                  <a:txBody>
                    <a:bodyPr/>
                    <a:lstStyle/>
                    <a:p>
                      <a:pPr algn="r" fontAlgn="b"/>
                      <a:r>
                        <a:rPr lang="en-US" sz="1400" u="none" strike="noStrike" kern="1200" dirty="0">
                          <a:solidFill>
                            <a:schemeClr val="dk1"/>
                          </a:solidFill>
                          <a:effectLst/>
                          <a:latin typeface="+mn-lt"/>
                          <a:ea typeface="+mn-ea"/>
                          <a:cs typeface="+mn-cs"/>
                        </a:rPr>
                        <a:t>130</a:t>
                      </a:r>
                      <a:endParaRPr lang="ru-RU" sz="1400" u="none" strike="noStrike" kern="1200" dirty="0">
                        <a:solidFill>
                          <a:schemeClr val="dk1"/>
                        </a:solidFill>
                        <a:effectLst/>
                        <a:latin typeface="+mn-lt"/>
                        <a:ea typeface="+mn-ea"/>
                        <a:cs typeface="+mn-cs"/>
                      </a:endParaRP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37,3</a:t>
                      </a:r>
                    </a:p>
                  </a:txBody>
                  <a:tcPr marL="7620" marR="7620" marT="7620" marB="0" anchor="b"/>
                </a:tc>
                <a:extLst>
                  <a:ext uri="{0D108BD9-81ED-4DB2-BD59-A6C34878D82A}">
                    <a16:rowId xmlns:a16="http://schemas.microsoft.com/office/drawing/2014/main" val="2537470237"/>
                  </a:ext>
                </a:extLst>
              </a:tr>
              <a:tr h="177419">
                <a:tc>
                  <a:txBody>
                    <a:bodyPr/>
                    <a:lstStyle/>
                    <a:p>
                      <a:pPr algn="l" fontAlgn="b"/>
                      <a:r>
                        <a:rPr lang="en-US" sz="1400" b="0" i="0" u="none" strike="noStrike" dirty="0">
                          <a:solidFill>
                            <a:srgbClr val="000000"/>
                          </a:solidFill>
                          <a:effectLst/>
                          <a:latin typeface="Calibri" panose="020F0502020204030204" pitchFamily="34" charset="0"/>
                        </a:rPr>
                        <a:t>Profit before taxes, (Year 5), mln USD</a:t>
                      </a:r>
                    </a:p>
                  </a:txBody>
                  <a:tcPr marL="7620" marR="7620" marT="7620" marB="0" anchor="b"/>
                </a:tc>
                <a:tc>
                  <a:txBody>
                    <a:bodyPr/>
                    <a:lstStyle/>
                    <a:p>
                      <a:pPr algn="r" fontAlgn="b"/>
                      <a:r>
                        <a:rPr lang="ru-RU" sz="1400" b="0" i="0" u="none" strike="noStrike">
                          <a:solidFill>
                            <a:srgbClr val="000000"/>
                          </a:solidFill>
                          <a:effectLst/>
                          <a:latin typeface="Calibri" panose="020F0502020204030204" pitchFamily="34" charset="0"/>
                        </a:rPr>
                        <a:t>19</a:t>
                      </a:r>
                    </a:p>
                  </a:txBody>
                  <a:tcPr marL="7620" marR="7620" marT="7620" marB="0" anchor="b"/>
                </a:tc>
                <a:tc>
                  <a:txBody>
                    <a:bodyPr/>
                    <a:lstStyle/>
                    <a:p>
                      <a:pPr algn="r" fontAlgn="b"/>
                      <a:r>
                        <a:rPr lang="ru-RU" sz="1400" b="0" i="0" u="none" strike="noStrike">
                          <a:solidFill>
                            <a:srgbClr val="000000"/>
                          </a:solidFill>
                          <a:effectLst/>
                          <a:latin typeface="Calibri" panose="020F0502020204030204" pitchFamily="34" charset="0"/>
                        </a:rPr>
                        <a:t>15,5</a:t>
                      </a:r>
                    </a:p>
                  </a:txBody>
                  <a:tcPr marL="7620" marR="7620" marT="7620" marB="0" anchor="b"/>
                </a:tc>
                <a:tc>
                  <a:txBody>
                    <a:bodyPr/>
                    <a:lstStyle/>
                    <a:p>
                      <a:pPr algn="r" fontAlgn="b"/>
                      <a:r>
                        <a:rPr lang="ru-RU" sz="1400" b="0" i="0" u="none" strike="noStrike">
                          <a:solidFill>
                            <a:srgbClr val="000000"/>
                          </a:solidFill>
                          <a:effectLst/>
                          <a:latin typeface="Calibri" panose="020F0502020204030204" pitchFamily="34" charset="0"/>
                        </a:rPr>
                        <a:t>16,8</a:t>
                      </a:r>
                    </a:p>
                  </a:txBody>
                  <a:tcPr marL="7620" marR="7620" marT="7620" marB="0" anchor="b"/>
                </a:tc>
                <a:tc>
                  <a:txBody>
                    <a:bodyPr/>
                    <a:lstStyle/>
                    <a:p>
                      <a:pPr algn="r" fontAlgn="b"/>
                      <a:r>
                        <a:rPr lang="en-US" sz="1400" b="0" i="0" u="none" strike="noStrike" dirty="0">
                          <a:solidFill>
                            <a:schemeClr val="tx1"/>
                          </a:solidFill>
                          <a:effectLst/>
                          <a:latin typeface="Calibri" panose="020F0502020204030204" pitchFamily="34" charset="0"/>
                        </a:rPr>
                        <a:t>5,5</a:t>
                      </a:r>
                      <a:endParaRPr lang="ru-RU" sz="1400" b="0" i="0" u="none" strike="noStrike" dirty="0">
                        <a:solidFill>
                          <a:schemeClr val="tx1"/>
                        </a:solidFill>
                        <a:effectLst/>
                        <a:latin typeface="Calibri" panose="020F0502020204030204" pitchFamily="34" charset="0"/>
                      </a:endParaRPr>
                    </a:p>
                  </a:txBody>
                  <a:tcPr marL="7620" marR="7620" marT="7620" marB="0" anchor="b"/>
                </a:tc>
                <a:tc>
                  <a:txBody>
                    <a:bodyPr/>
                    <a:lstStyle/>
                    <a:p>
                      <a:pPr algn="r" fontAlgn="b"/>
                      <a:r>
                        <a:rPr lang="en-US" sz="1400" u="none" strike="noStrike" kern="1200" dirty="0">
                          <a:solidFill>
                            <a:schemeClr val="dk1"/>
                          </a:solidFill>
                          <a:effectLst/>
                          <a:latin typeface="+mn-lt"/>
                          <a:ea typeface="+mn-ea"/>
                          <a:cs typeface="+mn-cs"/>
                        </a:rPr>
                        <a:t>42</a:t>
                      </a:r>
                      <a:endParaRPr lang="ru-RU" sz="1400" u="none" strike="noStrike" kern="1200" dirty="0">
                        <a:solidFill>
                          <a:schemeClr val="dk1"/>
                        </a:solidFill>
                        <a:effectLst/>
                        <a:latin typeface="+mn-lt"/>
                        <a:ea typeface="+mn-ea"/>
                        <a:cs typeface="+mn-cs"/>
                      </a:endParaRP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15,3</a:t>
                      </a:r>
                    </a:p>
                  </a:txBody>
                  <a:tcPr marL="7620" marR="7620" marT="7620" marB="0" anchor="b"/>
                </a:tc>
                <a:extLst>
                  <a:ext uri="{0D108BD9-81ED-4DB2-BD59-A6C34878D82A}">
                    <a16:rowId xmlns:a16="http://schemas.microsoft.com/office/drawing/2014/main" val="1076933539"/>
                  </a:ext>
                </a:extLst>
              </a:tr>
            </a:tbl>
          </a:graphicData>
        </a:graphic>
      </p:graphicFrame>
      <p:sp>
        <p:nvSpPr>
          <p:cNvPr id="7"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t>66</a:t>
            </a:fld>
            <a:endParaRPr lang="ru-RU"/>
          </a:p>
        </p:txBody>
      </p:sp>
      <p:graphicFrame>
        <p:nvGraphicFramePr>
          <p:cNvPr id="2" name="Таблица 1"/>
          <p:cNvGraphicFramePr>
            <a:graphicFrameLocks noGrp="1"/>
          </p:cNvGraphicFramePr>
          <p:nvPr>
            <p:extLst>
              <p:ext uri="{D42A27DB-BD31-4B8C-83A1-F6EECF244321}">
                <p14:modId xmlns:p14="http://schemas.microsoft.com/office/powerpoint/2010/main" val="667642127"/>
              </p:ext>
            </p:extLst>
          </p:nvPr>
        </p:nvGraphicFramePr>
        <p:xfrm>
          <a:off x="252866" y="2636912"/>
          <a:ext cx="8639611" cy="1173480"/>
        </p:xfrm>
        <a:graphic>
          <a:graphicData uri="http://schemas.openxmlformats.org/drawingml/2006/table">
            <a:tbl>
              <a:tblPr firstRow="1" bandRow="1">
                <a:tableStyleId>{5C22544A-7EE6-4342-B048-85BDC9FD1C3A}</a:tableStyleId>
              </a:tblPr>
              <a:tblGrid>
                <a:gridCol w="2906051">
                  <a:extLst>
                    <a:ext uri="{9D8B030D-6E8A-4147-A177-3AD203B41FA5}">
                      <a16:colId xmlns:a16="http://schemas.microsoft.com/office/drawing/2014/main" val="2141455373"/>
                    </a:ext>
                  </a:extLst>
                </a:gridCol>
                <a:gridCol w="1099587">
                  <a:extLst>
                    <a:ext uri="{9D8B030D-6E8A-4147-A177-3AD203B41FA5}">
                      <a16:colId xmlns:a16="http://schemas.microsoft.com/office/drawing/2014/main" val="2147213297"/>
                    </a:ext>
                  </a:extLst>
                </a:gridCol>
                <a:gridCol w="942503">
                  <a:extLst>
                    <a:ext uri="{9D8B030D-6E8A-4147-A177-3AD203B41FA5}">
                      <a16:colId xmlns:a16="http://schemas.microsoft.com/office/drawing/2014/main" val="1245391915"/>
                    </a:ext>
                  </a:extLst>
                </a:gridCol>
                <a:gridCol w="863961">
                  <a:extLst>
                    <a:ext uri="{9D8B030D-6E8A-4147-A177-3AD203B41FA5}">
                      <a16:colId xmlns:a16="http://schemas.microsoft.com/office/drawing/2014/main" val="3514802909"/>
                    </a:ext>
                  </a:extLst>
                </a:gridCol>
                <a:gridCol w="942503">
                  <a:extLst>
                    <a:ext uri="{9D8B030D-6E8A-4147-A177-3AD203B41FA5}">
                      <a16:colId xmlns:a16="http://schemas.microsoft.com/office/drawing/2014/main" val="2813723084"/>
                    </a:ext>
                  </a:extLst>
                </a:gridCol>
                <a:gridCol w="942503">
                  <a:extLst>
                    <a:ext uri="{9D8B030D-6E8A-4147-A177-3AD203B41FA5}">
                      <a16:colId xmlns:a16="http://schemas.microsoft.com/office/drawing/2014/main" val="3037152684"/>
                    </a:ext>
                  </a:extLst>
                </a:gridCol>
                <a:gridCol w="942503">
                  <a:extLst>
                    <a:ext uri="{9D8B030D-6E8A-4147-A177-3AD203B41FA5}">
                      <a16:colId xmlns:a16="http://schemas.microsoft.com/office/drawing/2014/main" val="467017187"/>
                    </a:ext>
                  </a:extLst>
                </a:gridCol>
              </a:tblGrid>
              <a:tr h="265601">
                <a:tc>
                  <a:txBody>
                    <a:bodyPr/>
                    <a:lstStyle/>
                    <a:p>
                      <a:pPr algn="l" fontAlgn="b"/>
                      <a:r>
                        <a:rPr lang="en-US" sz="1400" b="1" u="none" strike="noStrike" dirty="0">
                          <a:effectLst/>
                        </a:rPr>
                        <a:t>Volume indicators (year 5)</a:t>
                      </a:r>
                      <a:endParaRPr lang="en-US" sz="1400" b="1" i="0" u="none" strike="noStrike" dirty="0">
                        <a:solidFill>
                          <a:srgbClr val="FF0000"/>
                        </a:solidFill>
                        <a:effectLst/>
                        <a:latin typeface="Calibri" panose="020F0502020204030204" pitchFamily="34" charset="0"/>
                      </a:endParaRPr>
                    </a:p>
                  </a:txBody>
                  <a:tcPr anchor="ctr"/>
                </a:tc>
                <a:tc>
                  <a:txBody>
                    <a:bodyPr/>
                    <a:lstStyle/>
                    <a:p>
                      <a:pPr algn="ctr" fontAlgn="b"/>
                      <a:r>
                        <a:rPr lang="en-US" sz="1400" b="1" u="none" strike="noStrike" dirty="0">
                          <a:effectLst/>
                        </a:rPr>
                        <a:t>VN</a:t>
                      </a:r>
                    </a:p>
                  </a:txBody>
                  <a:tcPr marL="7436" marR="7436" marT="7436" marB="0" anchor="b"/>
                </a:tc>
                <a:tc>
                  <a:txBody>
                    <a:bodyPr/>
                    <a:lstStyle/>
                    <a:p>
                      <a:pPr algn="ctr" fontAlgn="b"/>
                      <a:r>
                        <a:rPr lang="en-US" sz="1400" b="1" u="none" strike="noStrike" dirty="0">
                          <a:effectLst/>
                        </a:rPr>
                        <a:t>PH</a:t>
                      </a:r>
                    </a:p>
                  </a:txBody>
                  <a:tcPr marL="7436" marR="7436" marT="7436" marB="0" anchor="b"/>
                </a:tc>
                <a:tc>
                  <a:txBody>
                    <a:bodyPr/>
                    <a:lstStyle/>
                    <a:p>
                      <a:pPr algn="ctr" fontAlgn="b"/>
                      <a:r>
                        <a:rPr lang="en-US" sz="1400" b="1" u="none" strike="noStrike" dirty="0">
                          <a:effectLst/>
                        </a:rPr>
                        <a:t>ID</a:t>
                      </a:r>
                    </a:p>
                  </a:txBody>
                  <a:tcPr marL="7436" marR="7436" marT="7436" marB="0" anchor="b"/>
                </a:tc>
                <a:tc>
                  <a:txBody>
                    <a:bodyPr/>
                    <a:lstStyle/>
                    <a:p>
                      <a:pPr algn="ctr" fontAlgn="b"/>
                      <a:r>
                        <a:rPr lang="en-US" sz="1400" b="1" u="none" strike="noStrike" dirty="0">
                          <a:effectLst/>
                        </a:rPr>
                        <a:t>MM</a:t>
                      </a:r>
                    </a:p>
                  </a:txBody>
                  <a:tcPr marL="7436" marR="7436" marT="7436" marB="0" anchor="b"/>
                </a:tc>
                <a:tc>
                  <a:txBody>
                    <a:bodyPr/>
                    <a:lstStyle/>
                    <a:p>
                      <a:pPr algn="ctr" fontAlgn="b"/>
                      <a:r>
                        <a:rPr lang="en-US" sz="1400" b="1" u="none" strike="noStrike" dirty="0">
                          <a:effectLst/>
                        </a:rPr>
                        <a:t>CN</a:t>
                      </a:r>
                    </a:p>
                  </a:txBody>
                  <a:tcPr marL="7436" marR="7436" marT="7436" marB="0" anchor="b"/>
                </a:tc>
                <a:tc>
                  <a:txBody>
                    <a:bodyPr/>
                    <a:lstStyle/>
                    <a:p>
                      <a:pPr algn="ctr" fontAlgn="b"/>
                      <a:r>
                        <a:rPr lang="en-US" sz="1400" b="1" u="none" strike="noStrike" dirty="0">
                          <a:effectLst/>
                        </a:rPr>
                        <a:t>MY</a:t>
                      </a:r>
                    </a:p>
                  </a:txBody>
                  <a:tcPr marL="7436" marR="7436" marT="7436" marB="0" anchor="b"/>
                </a:tc>
                <a:extLst>
                  <a:ext uri="{0D108BD9-81ED-4DB2-BD59-A6C34878D82A}">
                    <a16:rowId xmlns:a16="http://schemas.microsoft.com/office/drawing/2014/main" val="3828360853"/>
                  </a:ext>
                </a:extLst>
              </a:tr>
              <a:tr h="277653">
                <a:tc>
                  <a:txBody>
                    <a:bodyPr/>
                    <a:lstStyle/>
                    <a:p>
                      <a:pPr algn="l" fontAlgn="b"/>
                      <a:r>
                        <a:rPr lang="en-US" sz="1400" b="0" u="none" strike="noStrike" kern="1200" dirty="0">
                          <a:solidFill>
                            <a:schemeClr val="tx1"/>
                          </a:solidFill>
                          <a:effectLst/>
                          <a:latin typeface="+mn-lt"/>
                          <a:ea typeface="+mn-ea"/>
                          <a:cs typeface="+mn-cs"/>
                        </a:rPr>
                        <a:t>Loans issued in year 5, </a:t>
                      </a:r>
                      <a:r>
                        <a:rPr lang="en-US" sz="1400" b="0" u="none" strike="noStrike" kern="1200" dirty="0" err="1">
                          <a:solidFill>
                            <a:schemeClr val="tx1"/>
                          </a:solidFill>
                          <a:effectLst/>
                          <a:latin typeface="+mn-lt"/>
                          <a:ea typeface="+mn-ea"/>
                          <a:cs typeface="+mn-cs"/>
                        </a:rPr>
                        <a:t>thsd</a:t>
                      </a:r>
                      <a:endParaRPr lang="en-US" sz="1400" b="0" u="none" strike="noStrike" kern="1200" dirty="0">
                        <a:solidFill>
                          <a:schemeClr val="tx1"/>
                        </a:solidFill>
                        <a:effectLst/>
                        <a:latin typeface="+mn-lt"/>
                        <a:ea typeface="+mn-ea"/>
                        <a:cs typeface="+mn-cs"/>
                      </a:endParaRPr>
                    </a:p>
                    <a:p>
                      <a:pPr algn="l" fontAlgn="b"/>
                      <a:r>
                        <a:rPr lang="en-US" sz="1400" b="0" u="none" strike="noStrike" kern="1200" dirty="0">
                          <a:solidFill>
                            <a:schemeClr val="tx1"/>
                          </a:solidFill>
                          <a:effectLst/>
                          <a:latin typeface="+mn-lt"/>
                          <a:ea typeface="+mn-ea"/>
                          <a:cs typeface="+mn-cs"/>
                        </a:rPr>
                        <a:t>including prolongations</a:t>
                      </a:r>
                    </a:p>
                  </a:txBody>
                  <a:tcPr marL="7620" marR="7620" marT="7620" marB="0" anchor="b"/>
                </a:tc>
                <a:tc>
                  <a:txBody>
                    <a:bodyPr/>
                    <a:lstStyle/>
                    <a:p>
                      <a:pPr algn="r" fontAlgn="b"/>
                      <a:r>
                        <a:rPr lang="ru-RU" sz="1400" b="0" u="none" strike="noStrike" kern="1200" dirty="0">
                          <a:solidFill>
                            <a:schemeClr val="tx1"/>
                          </a:solidFill>
                          <a:effectLst/>
                          <a:latin typeface="+mn-lt"/>
                          <a:ea typeface="+mn-ea"/>
                          <a:cs typeface="+mn-cs"/>
                        </a:rPr>
                        <a:t>1 291</a:t>
                      </a:r>
                    </a:p>
                  </a:txBody>
                  <a:tcPr marL="7620" marR="7620" marT="7620" marB="0" anchor="b"/>
                </a:tc>
                <a:tc>
                  <a:txBody>
                    <a:bodyPr/>
                    <a:lstStyle/>
                    <a:p>
                      <a:pPr algn="r" fontAlgn="b"/>
                      <a:r>
                        <a:rPr lang="ru-RU" sz="1400" b="0" u="none" strike="noStrike" kern="1200" dirty="0">
                          <a:solidFill>
                            <a:schemeClr val="tx1"/>
                          </a:solidFill>
                          <a:effectLst/>
                          <a:latin typeface="+mn-lt"/>
                          <a:ea typeface="+mn-ea"/>
                          <a:cs typeface="+mn-cs"/>
                        </a:rPr>
                        <a:t>441</a:t>
                      </a:r>
                    </a:p>
                  </a:txBody>
                  <a:tcPr marL="7620" marR="7620" marT="7620" marB="0" anchor="b"/>
                </a:tc>
                <a:tc>
                  <a:txBody>
                    <a:bodyPr/>
                    <a:lstStyle/>
                    <a:p>
                      <a:pPr algn="r" fontAlgn="b"/>
                      <a:r>
                        <a:rPr lang="ru-RU" sz="1400" b="0" u="none" strike="noStrike" kern="1200" dirty="0">
                          <a:solidFill>
                            <a:schemeClr val="tx1"/>
                          </a:solidFill>
                          <a:effectLst/>
                          <a:latin typeface="+mn-lt"/>
                          <a:ea typeface="+mn-ea"/>
                          <a:cs typeface="+mn-cs"/>
                        </a:rPr>
                        <a:t>464</a:t>
                      </a:r>
                    </a:p>
                  </a:txBody>
                  <a:tcPr marL="7620" marR="7620" marT="7620" marB="0" anchor="b"/>
                </a:tc>
                <a:tc>
                  <a:txBody>
                    <a:bodyPr/>
                    <a:lstStyle/>
                    <a:p>
                      <a:pPr algn="r" fontAlgn="b"/>
                      <a:r>
                        <a:rPr lang="en-US" sz="1400" b="1" u="none" strike="noStrike" kern="1200" dirty="0">
                          <a:solidFill>
                            <a:schemeClr val="tx1"/>
                          </a:solidFill>
                          <a:effectLst/>
                          <a:latin typeface="+mn-lt"/>
                          <a:ea typeface="+mn-ea"/>
                          <a:cs typeface="+mn-cs"/>
                        </a:rPr>
                        <a:t>620</a:t>
                      </a:r>
                      <a:endParaRPr lang="ru-RU" sz="1400" b="1" u="none" strike="noStrike" kern="1200" dirty="0">
                        <a:solidFill>
                          <a:schemeClr val="tx1"/>
                        </a:solidFill>
                        <a:effectLst/>
                        <a:latin typeface="+mn-lt"/>
                        <a:ea typeface="+mn-ea"/>
                        <a:cs typeface="+mn-cs"/>
                      </a:endParaRPr>
                    </a:p>
                  </a:txBody>
                  <a:tcPr marL="7620" marR="7620" marT="7620" marB="0" anchor="b"/>
                </a:tc>
                <a:tc>
                  <a:txBody>
                    <a:bodyPr/>
                    <a:lstStyle/>
                    <a:p>
                      <a:pPr algn="r" fontAlgn="b"/>
                      <a:r>
                        <a:rPr lang="en-US" sz="1400" b="0" u="none" strike="noStrike" kern="1200" dirty="0">
                          <a:solidFill>
                            <a:schemeClr val="tx1"/>
                          </a:solidFill>
                          <a:effectLst/>
                          <a:latin typeface="+mn-lt"/>
                          <a:ea typeface="+mn-ea"/>
                          <a:cs typeface="+mn-cs"/>
                        </a:rPr>
                        <a:t>1154</a:t>
                      </a:r>
                      <a:endParaRPr lang="ru-RU" sz="1400" b="0" u="none" strike="noStrike" kern="1200" dirty="0">
                        <a:solidFill>
                          <a:schemeClr val="tx1"/>
                        </a:solidFill>
                        <a:effectLst/>
                        <a:latin typeface="+mn-lt"/>
                        <a:ea typeface="+mn-ea"/>
                        <a:cs typeface="+mn-cs"/>
                      </a:endParaRPr>
                    </a:p>
                  </a:txBody>
                  <a:tcPr marL="7620" marR="7620" marT="7620" marB="0" anchor="b"/>
                </a:tc>
                <a:tc>
                  <a:txBody>
                    <a:bodyPr/>
                    <a:lstStyle/>
                    <a:p>
                      <a:pPr algn="r" fontAlgn="b"/>
                      <a:r>
                        <a:rPr lang="ru-RU" sz="1400" b="0" u="none" strike="noStrike" kern="1200" dirty="0">
                          <a:solidFill>
                            <a:schemeClr val="tx1"/>
                          </a:solidFill>
                          <a:effectLst/>
                          <a:latin typeface="+mn-lt"/>
                          <a:ea typeface="+mn-ea"/>
                          <a:cs typeface="+mn-cs"/>
                        </a:rPr>
                        <a:t>198</a:t>
                      </a:r>
                    </a:p>
                  </a:txBody>
                  <a:tcPr marL="7620" marR="7620" marT="7620" marB="0" anchor="b"/>
                </a:tc>
                <a:extLst>
                  <a:ext uri="{0D108BD9-81ED-4DB2-BD59-A6C34878D82A}">
                    <a16:rowId xmlns:a16="http://schemas.microsoft.com/office/drawing/2014/main" val="4124415651"/>
                  </a:ext>
                </a:extLst>
              </a:tr>
              <a:tr h="277653">
                <a:tc>
                  <a:txBody>
                    <a:bodyPr/>
                    <a:lstStyle/>
                    <a:p>
                      <a:pPr algn="l" fontAlgn="b"/>
                      <a:r>
                        <a:rPr lang="en-US" sz="1400" b="0" u="none" strike="noStrike" kern="1200" dirty="0">
                          <a:solidFill>
                            <a:schemeClr val="tx1"/>
                          </a:solidFill>
                          <a:effectLst/>
                          <a:latin typeface="+mn-lt"/>
                          <a:ea typeface="+mn-ea"/>
                          <a:cs typeface="+mn-cs"/>
                        </a:rPr>
                        <a:t>Loans issued per day in year 5</a:t>
                      </a:r>
                    </a:p>
                    <a:p>
                      <a:pPr algn="l" fontAlgn="b"/>
                      <a:r>
                        <a:rPr lang="en-US" sz="1400" b="0" u="none" strike="noStrike" kern="1200" dirty="0">
                          <a:solidFill>
                            <a:schemeClr val="tx1"/>
                          </a:solidFill>
                          <a:effectLst/>
                          <a:latin typeface="+mn-lt"/>
                          <a:ea typeface="+mn-ea"/>
                          <a:cs typeface="+mn-cs"/>
                        </a:rPr>
                        <a:t>including prolongations</a:t>
                      </a:r>
                    </a:p>
                  </a:txBody>
                  <a:tcPr marL="7620" marR="7620" marT="7620" marB="0" anchor="b"/>
                </a:tc>
                <a:tc>
                  <a:txBody>
                    <a:bodyPr/>
                    <a:lstStyle/>
                    <a:p>
                      <a:pPr algn="r" fontAlgn="b"/>
                      <a:r>
                        <a:rPr lang="ru-RU" sz="1100" b="0" i="0" u="none" strike="noStrike" dirty="0">
                          <a:solidFill>
                            <a:schemeClr val="tx1"/>
                          </a:solidFill>
                          <a:effectLst/>
                          <a:latin typeface="Calibri" panose="020F0502020204030204" pitchFamily="34" charset="0"/>
                        </a:rPr>
                        <a:t>3537</a:t>
                      </a:r>
                    </a:p>
                  </a:txBody>
                  <a:tcPr marL="7620" marR="7620" marT="7620" marB="0" anchor="b"/>
                </a:tc>
                <a:tc>
                  <a:txBody>
                    <a:bodyPr/>
                    <a:lstStyle/>
                    <a:p>
                      <a:pPr algn="r" fontAlgn="b"/>
                      <a:r>
                        <a:rPr lang="ru-RU" sz="1100" b="0" i="0" u="none" strike="noStrike" dirty="0">
                          <a:solidFill>
                            <a:schemeClr val="tx1"/>
                          </a:solidFill>
                          <a:effectLst/>
                          <a:latin typeface="Calibri" panose="020F0502020204030204" pitchFamily="34" charset="0"/>
                        </a:rPr>
                        <a:t>1208</a:t>
                      </a:r>
                    </a:p>
                  </a:txBody>
                  <a:tcPr marL="7620" marR="7620" marT="7620" marB="0" anchor="b"/>
                </a:tc>
                <a:tc>
                  <a:txBody>
                    <a:bodyPr/>
                    <a:lstStyle/>
                    <a:p>
                      <a:pPr algn="r" fontAlgn="b"/>
                      <a:r>
                        <a:rPr lang="ru-RU" sz="1100" b="0" i="0" u="none" strike="noStrike" dirty="0">
                          <a:solidFill>
                            <a:schemeClr val="tx1"/>
                          </a:solidFill>
                          <a:effectLst/>
                          <a:latin typeface="Calibri" panose="020F0502020204030204" pitchFamily="34" charset="0"/>
                        </a:rPr>
                        <a:t>1271</a:t>
                      </a:r>
                    </a:p>
                  </a:txBody>
                  <a:tcPr marL="7620" marR="7620" marT="7620" marB="0" anchor="b"/>
                </a:tc>
                <a:tc>
                  <a:txBody>
                    <a:bodyPr/>
                    <a:lstStyle/>
                    <a:p>
                      <a:pPr algn="r" fontAlgn="b"/>
                      <a:r>
                        <a:rPr lang="en-US" sz="1100" b="1" i="0" u="none" strike="noStrike" dirty="0">
                          <a:solidFill>
                            <a:schemeClr val="tx1"/>
                          </a:solidFill>
                          <a:effectLst/>
                          <a:latin typeface="Calibri" panose="020F0502020204030204" pitchFamily="34" charset="0"/>
                        </a:rPr>
                        <a:t>1698</a:t>
                      </a:r>
                      <a:endParaRPr lang="ru-RU" sz="1100" b="1" i="0" u="none" strike="noStrike" dirty="0">
                        <a:solidFill>
                          <a:schemeClr val="tx1"/>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a:solidFill>
                            <a:schemeClr val="tx1"/>
                          </a:solidFill>
                          <a:effectLst/>
                          <a:latin typeface="Calibri" panose="020F0502020204030204" pitchFamily="34" charset="0"/>
                        </a:rPr>
                        <a:t>3160</a:t>
                      </a:r>
                      <a:endParaRPr lang="ru-RU" sz="1100" b="0" i="0" u="none" strike="noStrike" dirty="0">
                        <a:solidFill>
                          <a:schemeClr val="tx1"/>
                        </a:solidFill>
                        <a:effectLst/>
                        <a:latin typeface="Calibri" panose="020F0502020204030204" pitchFamily="34" charset="0"/>
                      </a:endParaRPr>
                    </a:p>
                  </a:txBody>
                  <a:tcPr marL="7620" marR="7620" marT="7620" marB="0" anchor="b"/>
                </a:tc>
                <a:tc>
                  <a:txBody>
                    <a:bodyPr/>
                    <a:lstStyle/>
                    <a:p>
                      <a:pPr algn="r" fontAlgn="b"/>
                      <a:r>
                        <a:rPr lang="ru-RU" sz="1100" b="0" i="0" u="none" strike="noStrike" dirty="0">
                          <a:solidFill>
                            <a:schemeClr val="tx1"/>
                          </a:solidFill>
                          <a:effectLst/>
                          <a:latin typeface="Calibri" panose="020F0502020204030204" pitchFamily="34" charset="0"/>
                        </a:rPr>
                        <a:t>542</a:t>
                      </a:r>
                    </a:p>
                  </a:txBody>
                  <a:tcPr marL="7620" marR="7620" marT="7620" marB="0" anchor="b"/>
                </a:tc>
                <a:extLst>
                  <a:ext uri="{0D108BD9-81ED-4DB2-BD59-A6C34878D82A}">
                    <a16:rowId xmlns:a16="http://schemas.microsoft.com/office/drawing/2014/main" val="3328770768"/>
                  </a:ext>
                </a:extLst>
              </a:tr>
            </a:tbl>
          </a:graphicData>
        </a:graphic>
      </p:graphicFrame>
      <p:sp>
        <p:nvSpPr>
          <p:cNvPr id="3" name="Прямоугольник 2"/>
          <p:cNvSpPr/>
          <p:nvPr/>
        </p:nvSpPr>
        <p:spPr>
          <a:xfrm>
            <a:off x="21039" y="6680393"/>
            <a:ext cx="4940007" cy="276999"/>
          </a:xfrm>
          <a:prstGeom prst="rect">
            <a:avLst/>
          </a:prstGeom>
        </p:spPr>
        <p:txBody>
          <a:bodyPr wrap="none">
            <a:spAutoFit/>
          </a:bodyPr>
          <a:lstStyle/>
          <a:p>
            <a:pPr fontAlgn="b"/>
            <a:r>
              <a:rPr lang="en-US" sz="1200" dirty="0">
                <a:solidFill>
                  <a:schemeClr val="dk1"/>
                </a:solidFill>
              </a:rPr>
              <a:t>*China investments total $31,4 mln (</a:t>
            </a:r>
            <a:r>
              <a:rPr lang="en-US" sz="1200">
                <a:solidFill>
                  <a:schemeClr val="dk1"/>
                </a:solidFill>
              </a:rPr>
              <a:t>15,8 </a:t>
            </a:r>
            <a:r>
              <a:rPr lang="en-US" sz="1200" smtClean="0">
                <a:solidFill>
                  <a:schemeClr val="dk1"/>
                </a:solidFill>
              </a:rPr>
              <a:t>investments </a:t>
            </a:r>
            <a:r>
              <a:rPr lang="en-US" sz="1200" dirty="0">
                <a:solidFill>
                  <a:schemeClr val="dk1"/>
                </a:solidFill>
              </a:rPr>
              <a:t>+ 15,5 debt financing)</a:t>
            </a:r>
            <a:endParaRPr lang="ru-RU" sz="1200" dirty="0">
              <a:solidFill>
                <a:schemeClr val="dk1"/>
              </a:solidFill>
            </a:endParaRPr>
          </a:p>
        </p:txBody>
      </p:sp>
    </p:spTree>
    <p:extLst>
      <p:ext uri="{BB962C8B-B14F-4D97-AF65-F5344CB8AC3E}">
        <p14:creationId xmlns:p14="http://schemas.microsoft.com/office/powerpoint/2010/main" val="21368448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301824" y="94378"/>
            <a:ext cx="6430416" cy="378024"/>
          </a:xfrm>
        </p:spPr>
        <p:txBody>
          <a:bodyPr/>
          <a:lstStyle/>
          <a:p>
            <a:r>
              <a:rPr lang="en-US" dirty="0"/>
              <a:t>Salaries comparison. APAC survey</a:t>
            </a:r>
            <a:endParaRPr lang="ru-RU" dirty="0"/>
          </a:p>
        </p:txBody>
      </p:sp>
      <p:sp>
        <p:nvSpPr>
          <p:cNvPr id="7"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t>67</a:t>
            </a:fld>
            <a:endParaRPr lang="ru-RU"/>
          </a:p>
        </p:txBody>
      </p:sp>
      <p:graphicFrame>
        <p:nvGraphicFramePr>
          <p:cNvPr id="4" name="Таблица 3"/>
          <p:cNvGraphicFramePr>
            <a:graphicFrameLocks noGrp="1"/>
          </p:cNvGraphicFramePr>
          <p:nvPr>
            <p:extLst/>
          </p:nvPr>
        </p:nvGraphicFramePr>
        <p:xfrm>
          <a:off x="179512" y="764704"/>
          <a:ext cx="8807569" cy="2560320"/>
        </p:xfrm>
        <a:graphic>
          <a:graphicData uri="http://schemas.openxmlformats.org/drawingml/2006/table">
            <a:tbl>
              <a:tblPr>
                <a:tableStyleId>{B301B821-A1FF-4177-AEE7-76D212191A09}</a:tableStyleId>
              </a:tblPr>
              <a:tblGrid>
                <a:gridCol w="1030987">
                  <a:extLst>
                    <a:ext uri="{9D8B030D-6E8A-4147-A177-3AD203B41FA5}">
                      <a16:colId xmlns:a16="http://schemas.microsoft.com/office/drawing/2014/main" val="2794373879"/>
                    </a:ext>
                  </a:extLst>
                </a:gridCol>
                <a:gridCol w="706962">
                  <a:extLst>
                    <a:ext uri="{9D8B030D-6E8A-4147-A177-3AD203B41FA5}">
                      <a16:colId xmlns:a16="http://schemas.microsoft.com/office/drawing/2014/main" val="2827052696"/>
                    </a:ext>
                  </a:extLst>
                </a:gridCol>
                <a:gridCol w="706962">
                  <a:extLst>
                    <a:ext uri="{9D8B030D-6E8A-4147-A177-3AD203B41FA5}">
                      <a16:colId xmlns:a16="http://schemas.microsoft.com/office/drawing/2014/main" val="124824741"/>
                    </a:ext>
                  </a:extLst>
                </a:gridCol>
                <a:gridCol w="706962">
                  <a:extLst>
                    <a:ext uri="{9D8B030D-6E8A-4147-A177-3AD203B41FA5}">
                      <a16:colId xmlns:a16="http://schemas.microsoft.com/office/drawing/2014/main" val="953172127"/>
                    </a:ext>
                  </a:extLst>
                </a:gridCol>
                <a:gridCol w="706962">
                  <a:extLst>
                    <a:ext uri="{9D8B030D-6E8A-4147-A177-3AD203B41FA5}">
                      <a16:colId xmlns:a16="http://schemas.microsoft.com/office/drawing/2014/main" val="493602844"/>
                    </a:ext>
                  </a:extLst>
                </a:gridCol>
                <a:gridCol w="706962">
                  <a:extLst>
                    <a:ext uri="{9D8B030D-6E8A-4147-A177-3AD203B41FA5}">
                      <a16:colId xmlns:a16="http://schemas.microsoft.com/office/drawing/2014/main" val="1487896207"/>
                    </a:ext>
                  </a:extLst>
                </a:gridCol>
                <a:gridCol w="706962">
                  <a:extLst>
                    <a:ext uri="{9D8B030D-6E8A-4147-A177-3AD203B41FA5}">
                      <a16:colId xmlns:a16="http://schemas.microsoft.com/office/drawing/2014/main" val="3580721186"/>
                    </a:ext>
                  </a:extLst>
                </a:gridCol>
                <a:gridCol w="706962">
                  <a:extLst>
                    <a:ext uri="{9D8B030D-6E8A-4147-A177-3AD203B41FA5}">
                      <a16:colId xmlns:a16="http://schemas.microsoft.com/office/drawing/2014/main" val="1710073803"/>
                    </a:ext>
                  </a:extLst>
                </a:gridCol>
                <a:gridCol w="706962">
                  <a:extLst>
                    <a:ext uri="{9D8B030D-6E8A-4147-A177-3AD203B41FA5}">
                      <a16:colId xmlns:a16="http://schemas.microsoft.com/office/drawing/2014/main" val="4101495170"/>
                    </a:ext>
                  </a:extLst>
                </a:gridCol>
                <a:gridCol w="706962">
                  <a:extLst>
                    <a:ext uri="{9D8B030D-6E8A-4147-A177-3AD203B41FA5}">
                      <a16:colId xmlns:a16="http://schemas.microsoft.com/office/drawing/2014/main" val="3288760904"/>
                    </a:ext>
                  </a:extLst>
                </a:gridCol>
                <a:gridCol w="706962">
                  <a:extLst>
                    <a:ext uri="{9D8B030D-6E8A-4147-A177-3AD203B41FA5}">
                      <a16:colId xmlns:a16="http://schemas.microsoft.com/office/drawing/2014/main" val="2940105666"/>
                    </a:ext>
                  </a:extLst>
                </a:gridCol>
                <a:gridCol w="706962">
                  <a:extLst>
                    <a:ext uri="{9D8B030D-6E8A-4147-A177-3AD203B41FA5}">
                      <a16:colId xmlns:a16="http://schemas.microsoft.com/office/drawing/2014/main" val="3735852798"/>
                    </a:ext>
                  </a:extLst>
                </a:gridCol>
              </a:tblGrid>
              <a:tr h="731520">
                <a:tc>
                  <a:txBody>
                    <a:bodyPr/>
                    <a:lstStyle/>
                    <a:p>
                      <a:pPr algn="ctr" fontAlgn="ctr"/>
                      <a:r>
                        <a:rPr lang="en-US" sz="1100" b="1" u="none" strike="noStrike" dirty="0">
                          <a:effectLst/>
                        </a:rPr>
                        <a:t>Job Title</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Head of Accounting and Finance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HR Manager</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IT Manager</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Digital Maketing Manager</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Head of Operations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effectLst/>
                        </a:rPr>
                        <a:t>Quality Control Head</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Telemarketing Head</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Senior Telemarketing Specialist</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Telemarketing Specialist</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effectLst/>
                        </a:rPr>
                        <a:t>Customer Service Team Leader</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effectLst/>
                        </a:rPr>
                        <a:t>CSR</a:t>
                      </a:r>
                      <a:endParaRPr lang="en-US"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19488114"/>
                  </a:ext>
                </a:extLst>
              </a:tr>
              <a:tr h="182880">
                <a:tc>
                  <a:txBody>
                    <a:bodyPr/>
                    <a:lstStyle/>
                    <a:p>
                      <a:pPr algn="ctr" fontAlgn="ctr"/>
                      <a:r>
                        <a:rPr lang="en-US" sz="1100" b="1" i="0" u="none" strike="noStrike" dirty="0">
                          <a:solidFill>
                            <a:srgbClr val="000000"/>
                          </a:solidFill>
                          <a:effectLst/>
                          <a:latin typeface="Calibri" panose="020F0502020204030204" pitchFamily="34" charset="0"/>
                        </a:rPr>
                        <a:t>Job Title</a:t>
                      </a:r>
                    </a:p>
                  </a:txBody>
                  <a:tcPr marL="7620" marR="7620" marT="7620" marB="0" anchor="ctr"/>
                </a:tc>
                <a:tc>
                  <a:txBody>
                    <a:bodyPr/>
                    <a:lstStyle/>
                    <a:p>
                      <a:pPr algn="ctr" fontAlgn="b"/>
                      <a:r>
                        <a:rPr lang="ru-RU" sz="1100" u="none" strike="noStrike">
                          <a:effectLst/>
                        </a:rPr>
                        <a:t>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4</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4</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5</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96555057"/>
                  </a:ext>
                </a:extLst>
              </a:tr>
              <a:tr h="182880">
                <a:tc>
                  <a:txBody>
                    <a:bodyPr/>
                    <a:lstStyle/>
                    <a:p>
                      <a:pPr algn="l" fontAlgn="b"/>
                      <a:r>
                        <a:rPr lang="en-US" sz="1100" b="1" i="0" u="none" strike="noStrike" dirty="0">
                          <a:solidFill>
                            <a:srgbClr val="000000"/>
                          </a:solidFill>
                          <a:effectLst/>
                          <a:latin typeface="Calibri" panose="020F0502020204030204" pitchFamily="34" charset="0"/>
                        </a:rPr>
                        <a:t># Incumbents</a:t>
                      </a:r>
                    </a:p>
                  </a:txBody>
                  <a:tcPr marL="7620" marR="7620" marT="7620" marB="0" anchor="b"/>
                </a:tc>
                <a:tc>
                  <a:txBody>
                    <a:bodyPr/>
                    <a:lstStyle/>
                    <a:p>
                      <a:pPr algn="r" fontAlgn="b"/>
                      <a:r>
                        <a:rPr lang="ru-RU" sz="1100" u="none" strike="noStrike">
                          <a:effectLst/>
                        </a:rPr>
                        <a:t>$3 239</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$1 905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$1 811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$4 775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$1 059</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$1 059</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$338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$258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$631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$270</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751838"/>
                  </a:ext>
                </a:extLst>
              </a:tr>
              <a:tr h="182880">
                <a:tc>
                  <a:txBody>
                    <a:bodyPr/>
                    <a:lstStyle/>
                    <a:p>
                      <a:pPr algn="l" fontAlgn="b"/>
                      <a:r>
                        <a:rPr lang="en-US" sz="1100" b="1" i="0" u="none" strike="noStrike" dirty="0">
                          <a:solidFill>
                            <a:srgbClr val="000000"/>
                          </a:solidFill>
                          <a:effectLst/>
                          <a:latin typeface="Calibri" panose="020F0502020204030204" pitchFamily="34" charset="0"/>
                        </a:rPr>
                        <a:t>VN</a:t>
                      </a:r>
                    </a:p>
                  </a:txBody>
                  <a:tcPr marL="7620" marR="7620" marT="7620" marB="0" anchor="b"/>
                </a:tc>
                <a:tc>
                  <a:txBody>
                    <a:bodyPr/>
                    <a:lstStyle/>
                    <a:p>
                      <a:pPr algn="r" fontAlgn="b"/>
                      <a:r>
                        <a:rPr lang="ru-RU" sz="1100" u="none" strike="noStrike">
                          <a:effectLst/>
                        </a:rPr>
                        <a:t>$5 090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$2 134</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$2 560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$2 560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$4 171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$1 067</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$294</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$640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$293</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0262938"/>
                  </a:ext>
                </a:extLst>
              </a:tr>
              <a:tr h="182880">
                <a:tc>
                  <a:txBody>
                    <a:bodyPr/>
                    <a:lstStyle/>
                    <a:p>
                      <a:pPr algn="l" fontAlgn="b"/>
                      <a:r>
                        <a:rPr lang="en-US" sz="1100" b="1" i="0" u="none" strike="noStrike" dirty="0">
                          <a:solidFill>
                            <a:srgbClr val="000000"/>
                          </a:solidFill>
                          <a:effectLst/>
                          <a:latin typeface="Calibri" panose="020F0502020204030204" pitchFamily="34" charset="0"/>
                        </a:rPr>
                        <a:t>PH</a:t>
                      </a:r>
                    </a:p>
                  </a:txBody>
                  <a:tcPr marL="7620" marR="7620" marT="7620" marB="0" anchor="b"/>
                </a:tc>
                <a:tc>
                  <a:txBody>
                    <a:bodyPr/>
                    <a:lstStyle/>
                    <a:p>
                      <a:pPr algn="r" fontAlgn="b"/>
                      <a:r>
                        <a:rPr lang="ru-RU" sz="1100" u="none" strike="noStrike">
                          <a:effectLst/>
                        </a:rPr>
                        <a:t>$1 918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$1 723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$2 401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$2 068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$752</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$508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$376</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9514414"/>
                  </a:ext>
                </a:extLst>
              </a:tr>
              <a:tr h="182880">
                <a:tc>
                  <a:txBody>
                    <a:bodyPr/>
                    <a:lstStyle/>
                    <a:p>
                      <a:pPr algn="l" fontAlgn="b"/>
                      <a:r>
                        <a:rPr lang="en-US" sz="1100" b="1" i="0" u="none" strike="noStrike" dirty="0">
                          <a:solidFill>
                            <a:srgbClr val="000000"/>
                          </a:solidFill>
                          <a:effectLst/>
                          <a:latin typeface="Calibri" panose="020F0502020204030204" pitchFamily="34" charset="0"/>
                        </a:rPr>
                        <a:t>ID</a:t>
                      </a:r>
                    </a:p>
                  </a:txBody>
                  <a:tcPr marL="7620" marR="7620" marT="7620" marB="0" anchor="b"/>
                </a:tc>
                <a:tc>
                  <a:txBody>
                    <a:bodyPr/>
                    <a:lstStyle/>
                    <a:p>
                      <a:pPr algn="r" fontAlgn="b"/>
                      <a:r>
                        <a:rPr lang="ru-RU" sz="1100" u="none" strike="noStrike">
                          <a:effectLst/>
                        </a:rPr>
                        <a:t>$4 625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$3 250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$1 625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$1 625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$500</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79176269"/>
                  </a:ext>
                </a:extLst>
              </a:tr>
              <a:tr h="182880">
                <a:tc>
                  <a:txBody>
                    <a:bodyPr/>
                    <a:lstStyle/>
                    <a:p>
                      <a:pPr algn="l" fontAlgn="b"/>
                      <a:r>
                        <a:rPr lang="en-US" sz="1100" b="1" i="0" u="none" strike="noStrike" dirty="0">
                          <a:solidFill>
                            <a:srgbClr val="000000"/>
                          </a:solidFill>
                          <a:effectLst/>
                          <a:latin typeface="Calibri" panose="020F0502020204030204" pitchFamily="34" charset="0"/>
                        </a:rPr>
                        <a:t>MY</a:t>
                      </a:r>
                    </a:p>
                  </a:txBody>
                  <a:tcPr marL="7620" marR="7620" marT="7620" marB="0" anchor="b"/>
                </a:tc>
                <a:tc>
                  <a:txBody>
                    <a:bodyPr/>
                    <a:lstStyle/>
                    <a:p>
                      <a:pPr algn="r" fontAlgn="b"/>
                      <a:r>
                        <a:rPr lang="ru-RU" sz="1100" u="none" strike="noStrike">
                          <a:effectLst/>
                        </a:rPr>
                        <a:t>$12 207</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$2 102</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$2 628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$2 553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$901</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5135463"/>
                  </a:ext>
                </a:extLst>
              </a:tr>
              <a:tr h="182880">
                <a:tc>
                  <a:txBody>
                    <a:bodyPr/>
                    <a:lstStyle/>
                    <a:p>
                      <a:pPr algn="l" fontAlgn="b"/>
                      <a:r>
                        <a:rPr lang="en-US" sz="1100" b="1" i="0" u="none" strike="noStrike" dirty="0">
                          <a:solidFill>
                            <a:srgbClr val="000000"/>
                          </a:solidFill>
                          <a:effectLst/>
                          <a:latin typeface="Calibri" panose="020F0502020204030204" pitchFamily="34" charset="0"/>
                        </a:rPr>
                        <a:t>CN</a:t>
                      </a:r>
                    </a:p>
                  </a:txBody>
                  <a:tcPr marL="7620" marR="7620" marT="7620" marB="0" anchor="b"/>
                </a:tc>
                <a:tc>
                  <a:txBody>
                    <a:bodyPr/>
                    <a:lstStyle/>
                    <a:p>
                      <a:pPr algn="r" fontAlgn="b"/>
                      <a:r>
                        <a:rPr lang="ru-RU" sz="1100" u="none" strike="noStrike">
                          <a:effectLst/>
                        </a:rPr>
                        <a:t>$1 918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$1 723</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$1 625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$1 625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$2 068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$752</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$508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$293</a:t>
                      </a:r>
                      <a:endParaRPr lang="ru-RU" sz="1100" b="1"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1625693"/>
                  </a:ext>
                </a:extLst>
              </a:tr>
              <a:tr h="182880">
                <a:tc>
                  <a:txBody>
                    <a:bodyPr/>
                    <a:lstStyle/>
                    <a:p>
                      <a:pPr algn="r" fontAlgn="b"/>
                      <a:r>
                        <a:rPr lang="en-US" sz="1100" b="1" i="0" u="none" strike="noStrike">
                          <a:solidFill>
                            <a:srgbClr val="000000"/>
                          </a:solidFill>
                          <a:effectLst/>
                          <a:latin typeface="Calibri" panose="020F0502020204030204" pitchFamily="34" charset="0"/>
                        </a:rPr>
                        <a:t>Min</a:t>
                      </a:r>
                    </a:p>
                  </a:txBody>
                  <a:tcPr marL="7620" marR="7620" marT="7620" marB="0" anchor="b"/>
                </a:tc>
                <a:tc>
                  <a:txBody>
                    <a:bodyPr/>
                    <a:lstStyle/>
                    <a:p>
                      <a:pPr algn="r" fontAlgn="b"/>
                      <a:r>
                        <a:rPr lang="ru-RU" sz="1100" u="none" strike="noStrike">
                          <a:effectLst/>
                        </a:rPr>
                        <a:t>$12 207</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$3 250</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$2 628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$2 560</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$4 775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$1 067</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$640</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$901</a:t>
                      </a:r>
                      <a:endParaRPr lang="ru-RU" sz="1100" b="1"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72016396"/>
                  </a:ext>
                </a:extLst>
              </a:tr>
              <a:tr h="182880">
                <a:tc>
                  <a:txBody>
                    <a:bodyPr/>
                    <a:lstStyle/>
                    <a:p>
                      <a:pPr algn="r" fontAlgn="b"/>
                      <a:r>
                        <a:rPr lang="en-US" sz="1100" b="1" i="0" u="none" strike="noStrike">
                          <a:solidFill>
                            <a:srgbClr val="000000"/>
                          </a:solidFill>
                          <a:effectLst/>
                          <a:latin typeface="Calibri" panose="020F0502020204030204" pitchFamily="34" charset="0"/>
                        </a:rPr>
                        <a:t>Max</a:t>
                      </a:r>
                    </a:p>
                  </a:txBody>
                  <a:tcPr marL="7620" marR="7620" marT="7620" marB="0" anchor="b"/>
                </a:tc>
                <a:tc>
                  <a:txBody>
                    <a:bodyPr/>
                    <a:lstStyle/>
                    <a:p>
                      <a:pPr algn="r" fontAlgn="b"/>
                      <a:r>
                        <a:rPr lang="ru-RU" sz="1100" u="none" strike="noStrike">
                          <a:effectLst/>
                        </a:rPr>
                        <a:t>$5 416</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$2 302</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$2 224</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$2 137</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$3 671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$959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$338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$276</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$593</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$468</a:t>
                      </a:r>
                      <a:endParaRPr lang="ru-RU" sz="1100" b="1"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7132706"/>
                  </a:ext>
                </a:extLst>
              </a:tr>
              <a:tr h="182880">
                <a:tc>
                  <a:txBody>
                    <a:bodyPr/>
                    <a:lstStyle/>
                    <a:p>
                      <a:pPr algn="r" fontAlgn="b"/>
                      <a:r>
                        <a:rPr lang="en-US" sz="1100" b="1" i="0" u="none" strike="noStrike" dirty="0">
                          <a:solidFill>
                            <a:srgbClr val="000000"/>
                          </a:solidFill>
                          <a:effectLst/>
                          <a:latin typeface="Calibri" panose="020F0502020204030204" pitchFamily="34" charset="0"/>
                        </a:rPr>
                        <a:t>Average</a:t>
                      </a:r>
                    </a:p>
                  </a:txBody>
                  <a:tcPr marL="7620" marR="7620" marT="7620" marB="0" anchor="b"/>
                </a:tc>
                <a:tc>
                  <a:txBody>
                    <a:bodyPr/>
                    <a:lstStyle/>
                    <a:p>
                      <a:pPr algn="r" fontAlgn="b"/>
                      <a:r>
                        <a:rPr lang="ru-RU" sz="1100" u="none" strike="noStrike">
                          <a:effectLst/>
                        </a:rPr>
                        <a:t>$4 625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$2 118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$2 401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$2 182</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$4 171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$338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$276</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$631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dirty="0">
                          <a:effectLst/>
                        </a:rPr>
                        <a:t>$376</a:t>
                      </a:r>
                      <a:endParaRPr lang="ru-RU" sz="1100" b="1" i="1"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25592459"/>
                  </a:ext>
                </a:extLst>
              </a:tr>
            </a:tbl>
          </a:graphicData>
        </a:graphic>
      </p:graphicFrame>
      <p:graphicFrame>
        <p:nvGraphicFramePr>
          <p:cNvPr id="8" name="Таблица 7"/>
          <p:cNvGraphicFramePr>
            <a:graphicFrameLocks noGrp="1"/>
          </p:cNvGraphicFramePr>
          <p:nvPr>
            <p:extLst/>
          </p:nvPr>
        </p:nvGraphicFramePr>
        <p:xfrm>
          <a:off x="165407" y="3429000"/>
          <a:ext cx="8821669" cy="2808316"/>
        </p:xfrm>
        <a:graphic>
          <a:graphicData uri="http://schemas.openxmlformats.org/drawingml/2006/table">
            <a:tbl>
              <a:tblPr>
                <a:tableStyleId>{B301B821-A1FF-4177-AEE7-76D212191A09}</a:tableStyleId>
              </a:tblPr>
              <a:tblGrid>
                <a:gridCol w="1022217">
                  <a:extLst>
                    <a:ext uri="{9D8B030D-6E8A-4147-A177-3AD203B41FA5}">
                      <a16:colId xmlns:a16="http://schemas.microsoft.com/office/drawing/2014/main" val="3893687840"/>
                    </a:ext>
                  </a:extLst>
                </a:gridCol>
                <a:gridCol w="509236">
                  <a:extLst>
                    <a:ext uri="{9D8B030D-6E8A-4147-A177-3AD203B41FA5}">
                      <a16:colId xmlns:a16="http://schemas.microsoft.com/office/drawing/2014/main" val="4211708721"/>
                    </a:ext>
                  </a:extLst>
                </a:gridCol>
                <a:gridCol w="607518">
                  <a:extLst>
                    <a:ext uri="{9D8B030D-6E8A-4147-A177-3AD203B41FA5}">
                      <a16:colId xmlns:a16="http://schemas.microsoft.com/office/drawing/2014/main" val="1558316208"/>
                    </a:ext>
                  </a:extLst>
                </a:gridCol>
                <a:gridCol w="607518">
                  <a:extLst>
                    <a:ext uri="{9D8B030D-6E8A-4147-A177-3AD203B41FA5}">
                      <a16:colId xmlns:a16="http://schemas.microsoft.com/office/drawing/2014/main" val="2866342334"/>
                    </a:ext>
                  </a:extLst>
                </a:gridCol>
                <a:gridCol w="607518">
                  <a:extLst>
                    <a:ext uri="{9D8B030D-6E8A-4147-A177-3AD203B41FA5}">
                      <a16:colId xmlns:a16="http://schemas.microsoft.com/office/drawing/2014/main" val="3033937230"/>
                    </a:ext>
                  </a:extLst>
                </a:gridCol>
                <a:gridCol w="607518">
                  <a:extLst>
                    <a:ext uri="{9D8B030D-6E8A-4147-A177-3AD203B41FA5}">
                      <a16:colId xmlns:a16="http://schemas.microsoft.com/office/drawing/2014/main" val="3902280647"/>
                    </a:ext>
                  </a:extLst>
                </a:gridCol>
                <a:gridCol w="607518">
                  <a:extLst>
                    <a:ext uri="{9D8B030D-6E8A-4147-A177-3AD203B41FA5}">
                      <a16:colId xmlns:a16="http://schemas.microsoft.com/office/drawing/2014/main" val="128454075"/>
                    </a:ext>
                  </a:extLst>
                </a:gridCol>
                <a:gridCol w="607518">
                  <a:extLst>
                    <a:ext uri="{9D8B030D-6E8A-4147-A177-3AD203B41FA5}">
                      <a16:colId xmlns:a16="http://schemas.microsoft.com/office/drawing/2014/main" val="2070522600"/>
                    </a:ext>
                  </a:extLst>
                </a:gridCol>
                <a:gridCol w="607518">
                  <a:extLst>
                    <a:ext uri="{9D8B030D-6E8A-4147-A177-3AD203B41FA5}">
                      <a16:colId xmlns:a16="http://schemas.microsoft.com/office/drawing/2014/main" val="3799431177"/>
                    </a:ext>
                  </a:extLst>
                </a:gridCol>
                <a:gridCol w="607518">
                  <a:extLst>
                    <a:ext uri="{9D8B030D-6E8A-4147-A177-3AD203B41FA5}">
                      <a16:colId xmlns:a16="http://schemas.microsoft.com/office/drawing/2014/main" val="14916207"/>
                    </a:ext>
                  </a:extLst>
                </a:gridCol>
                <a:gridCol w="607518">
                  <a:extLst>
                    <a:ext uri="{9D8B030D-6E8A-4147-A177-3AD203B41FA5}">
                      <a16:colId xmlns:a16="http://schemas.microsoft.com/office/drawing/2014/main" val="3211433239"/>
                    </a:ext>
                  </a:extLst>
                </a:gridCol>
                <a:gridCol w="607518">
                  <a:extLst>
                    <a:ext uri="{9D8B030D-6E8A-4147-A177-3AD203B41FA5}">
                      <a16:colId xmlns:a16="http://schemas.microsoft.com/office/drawing/2014/main" val="3905876978"/>
                    </a:ext>
                  </a:extLst>
                </a:gridCol>
                <a:gridCol w="607518">
                  <a:extLst>
                    <a:ext uri="{9D8B030D-6E8A-4147-A177-3AD203B41FA5}">
                      <a16:colId xmlns:a16="http://schemas.microsoft.com/office/drawing/2014/main" val="3759074432"/>
                    </a:ext>
                  </a:extLst>
                </a:gridCol>
                <a:gridCol w="607518">
                  <a:extLst>
                    <a:ext uri="{9D8B030D-6E8A-4147-A177-3AD203B41FA5}">
                      <a16:colId xmlns:a16="http://schemas.microsoft.com/office/drawing/2014/main" val="3625284378"/>
                    </a:ext>
                  </a:extLst>
                </a:gridCol>
              </a:tblGrid>
              <a:tr h="802376">
                <a:tc>
                  <a:txBody>
                    <a:bodyPr/>
                    <a:lstStyle/>
                    <a:p>
                      <a:pPr algn="ctr" fontAlgn="ctr"/>
                      <a:r>
                        <a:rPr lang="en-US" sz="1100" b="1" i="0" u="none" strike="noStrike">
                          <a:solidFill>
                            <a:srgbClr val="000000"/>
                          </a:solidFill>
                          <a:effectLst/>
                          <a:latin typeface="Calibri" panose="020F0502020204030204" pitchFamily="34" charset="0"/>
                        </a:rPr>
                        <a:t>Job Title</a:t>
                      </a:r>
                    </a:p>
                  </a:txBody>
                  <a:tcPr marL="7620" marR="7620" marT="7620" marB="0" anchor="ctr"/>
                </a:tc>
                <a:tc>
                  <a:txBody>
                    <a:bodyPr/>
                    <a:lstStyle/>
                    <a:p>
                      <a:pPr algn="ctr" fontAlgn="ctr"/>
                      <a:r>
                        <a:rPr lang="en-US" sz="1000" b="1" u="none" strike="noStrike" dirty="0">
                          <a:effectLst/>
                        </a:rPr>
                        <a:t>Phone Verification Manager</a:t>
                      </a:r>
                      <a:endParaRPr lang="en-US" sz="1000" b="1" i="0" u="none" strike="noStrike" dirty="0">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Phone Verification Team Leader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Phone Verifier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Assistant Phone Verifier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Data Checking Team Leader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Data Checker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Head of Risk Management</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Head of Collection</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Field Collection Team Leader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Senior Field Collector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Field Collector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Phone Collection Team Leader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dirty="0">
                          <a:effectLst/>
                        </a:rPr>
                        <a:t>Phone Collector</a:t>
                      </a:r>
                      <a:endParaRPr lang="en-US" sz="1000" b="1" i="0" u="none" strike="noStrike" dirty="0">
                        <a:solidFill>
                          <a:srgbClr val="000000"/>
                        </a:solidFill>
                        <a:effectLst/>
                        <a:latin typeface="Calibri" panose="020F0502020204030204" pitchFamily="34" charset="0"/>
                      </a:endParaRPr>
                    </a:p>
                  </a:txBody>
                  <a:tcPr marL="7084" marR="7084" marT="7084" marB="0" anchor="ctr"/>
                </a:tc>
                <a:extLst>
                  <a:ext uri="{0D108BD9-81ED-4DB2-BD59-A6C34878D82A}">
                    <a16:rowId xmlns:a16="http://schemas.microsoft.com/office/drawing/2014/main" val="3054596185"/>
                  </a:ext>
                </a:extLst>
              </a:tr>
              <a:tr h="200594">
                <a:tc>
                  <a:txBody>
                    <a:bodyPr/>
                    <a:lstStyle/>
                    <a:p>
                      <a:pPr algn="l" fontAlgn="b"/>
                      <a:r>
                        <a:rPr lang="en-US" sz="1100" b="1" i="0" u="none" strike="noStrike" dirty="0">
                          <a:solidFill>
                            <a:srgbClr val="000000"/>
                          </a:solidFill>
                          <a:effectLst/>
                          <a:latin typeface="Calibri" panose="020F0502020204030204" pitchFamily="34" charset="0"/>
                        </a:rPr>
                        <a:t># Incumbents</a:t>
                      </a:r>
                    </a:p>
                  </a:txBody>
                  <a:tcPr marL="7620" marR="7620" marT="7620" marB="0" anchor="b"/>
                </a:tc>
                <a:tc>
                  <a:txBody>
                    <a:bodyPr/>
                    <a:lstStyle/>
                    <a:p>
                      <a:pPr algn="ctr" fontAlgn="b"/>
                      <a:r>
                        <a:rPr lang="ru-RU" sz="1000" u="none" strike="noStrike">
                          <a:effectLst/>
                        </a:rPr>
                        <a:t>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1</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13</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58</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3369484934"/>
                  </a:ext>
                </a:extLst>
              </a:tr>
              <a:tr h="200594">
                <a:tc>
                  <a:txBody>
                    <a:bodyPr/>
                    <a:lstStyle/>
                    <a:p>
                      <a:pPr algn="l" fontAlgn="b"/>
                      <a:r>
                        <a:rPr lang="en-US" sz="1100" b="1" i="0" u="none" strike="noStrike" dirty="0">
                          <a:solidFill>
                            <a:srgbClr val="000000"/>
                          </a:solidFill>
                          <a:effectLst/>
                          <a:latin typeface="Calibri" panose="020F0502020204030204" pitchFamily="34" charset="0"/>
                        </a:rPr>
                        <a:t>VN</a:t>
                      </a:r>
                    </a:p>
                  </a:txBody>
                  <a:tcPr marL="7620" marR="7620" marT="7620" marB="0" anchor="b"/>
                </a:tc>
                <a:tc>
                  <a:txBody>
                    <a:bodyPr/>
                    <a:lstStyle/>
                    <a:p>
                      <a:pPr algn="r" fontAlgn="b"/>
                      <a:r>
                        <a:rPr lang="ru-RU" sz="1000" u="none" strike="noStrike">
                          <a:effectLst/>
                        </a:rPr>
                        <a:t>$1 505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$374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$270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$225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$338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$3 829</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$2 297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$450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$315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$216</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$720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$283</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1839606926"/>
                  </a:ext>
                </a:extLst>
              </a:tr>
              <a:tr h="200594">
                <a:tc>
                  <a:txBody>
                    <a:bodyPr/>
                    <a:lstStyle/>
                    <a:p>
                      <a:pPr algn="l" fontAlgn="b"/>
                      <a:r>
                        <a:rPr lang="en-US" sz="1100" b="1" i="0" u="none" strike="noStrike" dirty="0">
                          <a:solidFill>
                            <a:srgbClr val="000000"/>
                          </a:solidFill>
                          <a:effectLst/>
                          <a:latin typeface="Calibri" panose="020F0502020204030204" pitchFamily="34" charset="0"/>
                        </a:rPr>
                        <a:t>PH</a:t>
                      </a:r>
                    </a:p>
                  </a:txBody>
                  <a:tcPr marL="7620" marR="7620" marT="7620"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$533</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$277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$1 707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$277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$512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$288</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888343001"/>
                  </a:ext>
                </a:extLst>
              </a:tr>
              <a:tr h="200594">
                <a:tc>
                  <a:txBody>
                    <a:bodyPr/>
                    <a:lstStyle/>
                    <a:p>
                      <a:pPr algn="l" fontAlgn="b"/>
                      <a:r>
                        <a:rPr lang="en-US" sz="1100" b="1" i="0" u="none" strike="noStrike">
                          <a:solidFill>
                            <a:srgbClr val="000000"/>
                          </a:solidFill>
                          <a:effectLst/>
                          <a:latin typeface="Calibri" panose="020F0502020204030204" pitchFamily="34" charset="0"/>
                        </a:rPr>
                        <a:t>ID</a:t>
                      </a:r>
                    </a:p>
                  </a:txBody>
                  <a:tcPr marL="7620" marR="7620" marT="7620"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$526</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$368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$3 910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$1 654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$677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$375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$301</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$508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$366</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3406830923"/>
                  </a:ext>
                </a:extLst>
              </a:tr>
              <a:tr h="200594">
                <a:tc>
                  <a:txBody>
                    <a:bodyPr/>
                    <a:lstStyle/>
                    <a:p>
                      <a:pPr algn="l" fontAlgn="b"/>
                      <a:r>
                        <a:rPr lang="en-US" sz="1100" b="1" i="0" u="none" strike="noStrike" dirty="0">
                          <a:solidFill>
                            <a:srgbClr val="000000"/>
                          </a:solidFill>
                          <a:effectLst/>
                          <a:latin typeface="Calibri" panose="020F0502020204030204" pitchFamily="34" charset="0"/>
                        </a:rPr>
                        <a:t>MY</a:t>
                      </a:r>
                    </a:p>
                  </a:txBody>
                  <a:tcPr marL="7620" marR="7620" marT="7620"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$500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$458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$3 000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$2 500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$500</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824937931"/>
                  </a:ext>
                </a:extLst>
              </a:tr>
              <a:tr h="200594">
                <a:tc>
                  <a:txBody>
                    <a:bodyPr/>
                    <a:lstStyle/>
                    <a:p>
                      <a:pPr algn="l" fontAlgn="b"/>
                      <a:r>
                        <a:rPr lang="en-US" sz="1100" b="1" i="0" u="none" strike="noStrike" dirty="0">
                          <a:solidFill>
                            <a:srgbClr val="000000"/>
                          </a:solidFill>
                          <a:effectLst/>
                          <a:latin typeface="Calibri" panose="020F0502020204030204" pitchFamily="34" charset="0"/>
                        </a:rPr>
                        <a:t>CN</a:t>
                      </a:r>
                    </a:p>
                  </a:txBody>
                  <a:tcPr marL="7620" marR="7620" marT="7620" marB="0" anchor="b"/>
                </a:tc>
                <a:tc>
                  <a:txBody>
                    <a:bodyPr/>
                    <a:lstStyle/>
                    <a:p>
                      <a:pPr algn="r" fontAlgn="b"/>
                      <a:r>
                        <a:rPr lang="ru-RU" sz="1000" u="none" strike="noStrike">
                          <a:effectLst/>
                        </a:rPr>
                        <a:t>$1 126</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$6 381</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$1 051</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2524464040"/>
                  </a:ext>
                </a:extLst>
              </a:tr>
              <a:tr h="200594">
                <a:tc>
                  <a:txBody>
                    <a:bodyPr/>
                    <a:lstStyle/>
                    <a:p>
                      <a:pPr algn="r" fontAlgn="b"/>
                      <a:r>
                        <a:rPr lang="en-US" sz="1100" b="1" i="0" u="none" strike="noStrike">
                          <a:solidFill>
                            <a:srgbClr val="000000"/>
                          </a:solidFill>
                          <a:effectLst/>
                          <a:latin typeface="Calibri" panose="020F0502020204030204" pitchFamily="34" charset="0"/>
                        </a:rPr>
                        <a:t>Min</a:t>
                      </a:r>
                    </a:p>
                  </a:txBody>
                  <a:tcPr marL="7620" marR="7620" marT="7620"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$374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$270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$3 000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$1 654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$216</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$508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$283</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1612873834"/>
                  </a:ext>
                </a:extLst>
              </a:tr>
              <a:tr h="200594">
                <a:tc>
                  <a:txBody>
                    <a:bodyPr/>
                    <a:lstStyle/>
                    <a:p>
                      <a:pPr algn="r" fontAlgn="b"/>
                      <a:r>
                        <a:rPr lang="en-US" sz="1100" b="1" i="0" u="none" strike="noStrike">
                          <a:solidFill>
                            <a:srgbClr val="000000"/>
                          </a:solidFill>
                          <a:effectLst/>
                          <a:latin typeface="Calibri" panose="020F0502020204030204" pitchFamily="34" charset="0"/>
                        </a:rPr>
                        <a:t>Max</a:t>
                      </a:r>
                    </a:p>
                  </a:txBody>
                  <a:tcPr marL="7620" marR="7620" marT="7620"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$533</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$500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$458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$6 381</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$2 500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$301</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$720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$1 051</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1903394664"/>
                  </a:ext>
                </a:extLst>
              </a:tr>
              <a:tr h="200594">
                <a:tc>
                  <a:txBody>
                    <a:bodyPr/>
                    <a:lstStyle/>
                    <a:p>
                      <a:pPr algn="r" fontAlgn="b"/>
                      <a:r>
                        <a:rPr lang="en-US" sz="1100" b="1" i="0" u="none" strike="noStrike">
                          <a:solidFill>
                            <a:srgbClr val="000000"/>
                          </a:solidFill>
                          <a:effectLst/>
                          <a:latin typeface="Calibri" panose="020F0502020204030204" pitchFamily="34" charset="0"/>
                        </a:rPr>
                        <a:t>Average</a:t>
                      </a:r>
                    </a:p>
                  </a:txBody>
                  <a:tcPr marL="7620" marR="7620" marT="7620" marB="0" anchor="b"/>
                </a:tc>
                <a:tc>
                  <a:txBody>
                    <a:bodyPr/>
                    <a:lstStyle/>
                    <a:p>
                      <a:pPr algn="r" fontAlgn="b"/>
                      <a:r>
                        <a:rPr lang="ru-RU" sz="1000" u="none" strike="noStrike">
                          <a:effectLst/>
                        </a:rPr>
                        <a:t>$1 315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$478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$354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$225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$338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$344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$4 280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$2 040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$564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$345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$265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$580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$498</a:t>
                      </a:r>
                      <a:endParaRPr lang="ru-RU" sz="1000" b="1" i="1"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708392981"/>
                  </a:ext>
                </a:extLst>
              </a:tr>
              <a:tr h="200594">
                <a:tc>
                  <a:txBody>
                    <a:bodyPr/>
                    <a:lstStyle/>
                    <a:p>
                      <a:pPr algn="r" fontAlgn="b"/>
                      <a:r>
                        <a:rPr lang="en-US" sz="1100" b="1" i="0" u="none" strike="noStrike" dirty="0">
                          <a:solidFill>
                            <a:srgbClr val="000000"/>
                          </a:solidFill>
                          <a:effectLst/>
                          <a:latin typeface="Calibri" panose="020F0502020204030204" pitchFamily="34" charset="0"/>
                        </a:rPr>
                        <a:t>Median</a:t>
                      </a:r>
                    </a:p>
                  </a:txBody>
                  <a:tcPr marL="7620" marR="7620" marT="7620" marB="0" anchor="b"/>
                </a:tc>
                <a:tc>
                  <a:txBody>
                    <a:bodyPr/>
                    <a:lstStyle/>
                    <a:p>
                      <a:pPr algn="r" fontAlgn="b"/>
                      <a:r>
                        <a:rPr lang="ru-RU" sz="1000" u="none" strike="noStrike">
                          <a:effectLst/>
                        </a:rPr>
                        <a:t>$1 315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$526</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$323</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$225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$338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$3 869</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$2 002</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$564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$345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$277</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$512</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dirty="0">
                          <a:effectLst/>
                        </a:rPr>
                        <a:t>$366</a:t>
                      </a:r>
                      <a:endParaRPr lang="ru-RU" sz="1000" b="1" i="1" u="none" strike="noStrike" dirty="0">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3853609181"/>
                  </a:ext>
                </a:extLst>
              </a:tr>
            </a:tbl>
          </a:graphicData>
        </a:graphic>
      </p:graphicFrame>
    </p:spTree>
    <p:extLst>
      <p:ext uri="{BB962C8B-B14F-4D97-AF65-F5344CB8AC3E}">
        <p14:creationId xmlns:p14="http://schemas.microsoft.com/office/powerpoint/2010/main" val="39126350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159540" cy="312281"/>
          </a:xfrm>
        </p:spPr>
        <p:txBody>
          <a:bodyPr/>
          <a:lstStyle/>
          <a:p>
            <a:r>
              <a:rPr lang="en-US" dirty="0"/>
              <a:t/>
            </a:r>
            <a:br>
              <a:rPr lang="en-US" dirty="0"/>
            </a:br>
            <a:r>
              <a:rPr lang="en-US" dirty="0" err="1"/>
              <a:t>Mingalar</a:t>
            </a:r>
            <a:r>
              <a:rPr lang="en-US" dirty="0"/>
              <a:t> Myanmar Microfinance</a:t>
            </a:r>
            <a:br>
              <a:rPr lang="en-US" dirty="0"/>
            </a:br>
            <a:endParaRPr lang="en-US" dirty="0"/>
          </a:p>
        </p:txBody>
      </p:sp>
      <p:sp>
        <p:nvSpPr>
          <p:cNvPr id="4" name="Slide Number Placeholder 3"/>
          <p:cNvSpPr>
            <a:spLocks noGrp="1"/>
          </p:cNvSpPr>
          <p:nvPr>
            <p:ph type="sldNum" sz="quarter" idx="12"/>
          </p:nvPr>
        </p:nvSpPr>
        <p:spPr/>
        <p:txBody>
          <a:bodyPr/>
          <a:lstStyle/>
          <a:p>
            <a:fld id="{D7F305DA-160D-498F-B102-A1D8643B4A2C}" type="slidenum">
              <a:rPr lang="ru-RU" smtClean="0"/>
              <a:pPr/>
              <a:t>68</a:t>
            </a:fld>
            <a:endParaRPr lang="ru-RU"/>
          </a:p>
        </p:txBody>
      </p:sp>
      <p:graphicFrame>
        <p:nvGraphicFramePr>
          <p:cNvPr id="7" name="Table 6"/>
          <p:cNvGraphicFramePr>
            <a:graphicFrameLocks noGrp="1"/>
          </p:cNvGraphicFramePr>
          <p:nvPr>
            <p:extLst/>
          </p:nvPr>
        </p:nvGraphicFramePr>
        <p:xfrm>
          <a:off x="179513" y="764704"/>
          <a:ext cx="8807571" cy="5598827"/>
        </p:xfrm>
        <a:graphic>
          <a:graphicData uri="http://schemas.openxmlformats.org/drawingml/2006/table">
            <a:tbl>
              <a:tblPr bandRow="1">
                <a:tableStyleId>{5C22544A-7EE6-4342-B048-85BDC9FD1C3A}</a:tableStyleId>
              </a:tblPr>
              <a:tblGrid>
                <a:gridCol w="1704823">
                  <a:extLst>
                    <a:ext uri="{9D8B030D-6E8A-4147-A177-3AD203B41FA5}">
                      <a16:colId xmlns:a16="http://schemas.microsoft.com/office/drawing/2014/main" val="20000"/>
                    </a:ext>
                  </a:extLst>
                </a:gridCol>
                <a:gridCol w="1778946">
                  <a:extLst>
                    <a:ext uri="{9D8B030D-6E8A-4147-A177-3AD203B41FA5}">
                      <a16:colId xmlns:a16="http://schemas.microsoft.com/office/drawing/2014/main" val="20001"/>
                    </a:ext>
                  </a:extLst>
                </a:gridCol>
                <a:gridCol w="5323802">
                  <a:extLst>
                    <a:ext uri="{9D8B030D-6E8A-4147-A177-3AD203B41FA5}">
                      <a16:colId xmlns:a16="http://schemas.microsoft.com/office/drawing/2014/main" val="20002"/>
                    </a:ext>
                  </a:extLst>
                </a:gridCol>
              </a:tblGrid>
              <a:tr h="1662623">
                <a:tc>
                  <a:txBody>
                    <a:bodyPr/>
                    <a:lstStyle/>
                    <a:p>
                      <a:r>
                        <a:rPr lang="en-US" sz="1600" dirty="0">
                          <a:solidFill>
                            <a:schemeClr val="bg1"/>
                          </a:solidFill>
                          <a:latin typeface="+mn-lt"/>
                        </a:rPr>
                        <a:t>Description</a:t>
                      </a:r>
                      <a:r>
                        <a:rPr lang="en-US" sz="1600" baseline="0" dirty="0">
                          <a:solidFill>
                            <a:schemeClr val="bg1"/>
                          </a:solidFill>
                          <a:latin typeface="+mn-lt"/>
                        </a:rPr>
                        <a:t> of Business</a:t>
                      </a:r>
                      <a:endParaRPr lang="en-US" sz="1600" b="0" dirty="0">
                        <a:solidFill>
                          <a:schemeClr val="bg1"/>
                        </a:solidFill>
                        <a:latin typeface="+mn-lt"/>
                      </a:endParaRPr>
                    </a:p>
                  </a:txBody>
                  <a:tcPr anchor="ctr">
                    <a:solidFill>
                      <a:schemeClr val="accent1"/>
                    </a:solidFill>
                  </a:tcPr>
                </a:tc>
                <a:tc gridSpan="2">
                  <a:txBody>
                    <a:bodyPr/>
                    <a:lstStyle/>
                    <a:p>
                      <a:pPr marL="171450" indent="-171450" algn="just">
                        <a:buFont typeface="Arial" pitchFamily="34" charset="0"/>
                        <a:buChar char="•"/>
                      </a:pPr>
                      <a:r>
                        <a:rPr lang="en-US" sz="1200" dirty="0"/>
                        <a:t>Starting from August 2012, </a:t>
                      </a:r>
                      <a:r>
                        <a:rPr lang="en-US" sz="1200" dirty="0" err="1"/>
                        <a:t>Mingalar</a:t>
                      </a:r>
                      <a:r>
                        <a:rPr lang="en-US" sz="1200" dirty="0"/>
                        <a:t> Myanmar received the license to operate in 10 townships in Yangon. </a:t>
                      </a:r>
                    </a:p>
                    <a:p>
                      <a:pPr marL="171450" indent="-171450" algn="just">
                        <a:buFont typeface="Arial" pitchFamily="34" charset="0"/>
                        <a:buChar char="•"/>
                      </a:pPr>
                      <a:r>
                        <a:rPr lang="en-US" sz="1200" dirty="0" err="1"/>
                        <a:t>Mingalar</a:t>
                      </a:r>
                      <a:r>
                        <a:rPr lang="en-US" sz="1200" dirty="0"/>
                        <a:t> Myanmar is a deposit-taking non-governmental organization by nature but operates a for-profit business model.</a:t>
                      </a:r>
                    </a:p>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a:t>It is important to note that </a:t>
                      </a:r>
                      <a:r>
                        <a:rPr lang="en-US" sz="1200" dirty="0" err="1"/>
                        <a:t>Mingalar</a:t>
                      </a:r>
                      <a:r>
                        <a:rPr lang="en-US" sz="1200" dirty="0"/>
                        <a:t> Myanmar has been conducting Microfinance operations before the passing of Microfinance law thus it does not believe in abiding by every clause established by the law. For example, it provides much higher loan size than the instructed</a:t>
                      </a:r>
                      <a:r>
                        <a:rPr lang="en-US" sz="1200" baseline="0" dirty="0"/>
                        <a:t> USD 5000</a:t>
                      </a:r>
                      <a:r>
                        <a:rPr lang="en-US" sz="1200" dirty="0"/>
                        <a:t>. In fact, the average loan size for </a:t>
                      </a:r>
                      <a:r>
                        <a:rPr lang="en-US" sz="1200" dirty="0" err="1"/>
                        <a:t>Mingalar</a:t>
                      </a:r>
                      <a:r>
                        <a:rPr lang="en-US" sz="1200" dirty="0"/>
                        <a:t> Myanmar doubles the instructed loan size. Additionally, it extends loans to individuals rather than practicing the traditional group lending model.  The company has been profitable according to its practices but risks losing operating license due to breaching of the law.</a:t>
                      </a:r>
                    </a:p>
                  </a:txBody>
                  <a:tcPr marL="68580" marR="68580" marT="0" marB="0" anchor="ct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623484">
                <a:tc>
                  <a:txBody>
                    <a:bodyPr/>
                    <a:lstStyle/>
                    <a:p>
                      <a:pPr marL="0" marR="0">
                        <a:lnSpc>
                          <a:spcPct val="100000"/>
                        </a:lnSpc>
                        <a:spcBef>
                          <a:spcPts val="0"/>
                        </a:spcBef>
                        <a:spcAft>
                          <a:spcPts val="0"/>
                        </a:spcAft>
                      </a:pPr>
                      <a:r>
                        <a:rPr lang="en-US" sz="1600" dirty="0">
                          <a:solidFill>
                            <a:schemeClr val="bg1"/>
                          </a:solidFill>
                          <a:effectLst/>
                          <a:latin typeface="+mn-lt"/>
                          <a:ea typeface="Calibri"/>
                          <a:cs typeface="Times New Roman"/>
                        </a:rPr>
                        <a:t>Main Markets and</a:t>
                      </a:r>
                      <a:r>
                        <a:rPr lang="en-US" sz="1600" baseline="0" dirty="0">
                          <a:solidFill>
                            <a:schemeClr val="bg1"/>
                          </a:solidFill>
                          <a:effectLst/>
                          <a:latin typeface="+mn-lt"/>
                          <a:ea typeface="Calibri"/>
                          <a:cs typeface="Times New Roman"/>
                        </a:rPr>
                        <a:t> Main Products</a:t>
                      </a:r>
                      <a:endParaRPr lang="en-US" sz="1600" dirty="0">
                        <a:solidFill>
                          <a:schemeClr val="bg1"/>
                        </a:solidFill>
                        <a:effectLst/>
                        <a:latin typeface="+mn-lt"/>
                        <a:ea typeface="Calibri"/>
                        <a:cs typeface="Times New Roman"/>
                      </a:endParaRPr>
                    </a:p>
                  </a:txBody>
                  <a:tcPr marL="68580" marR="68580" marT="0" marB="0" anchor="ctr">
                    <a:solidFill>
                      <a:schemeClr val="accent1"/>
                    </a:solidFill>
                  </a:tcPr>
                </a:tc>
                <a:tc gridSpan="2">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a:t>There is only one loan product provided by </a:t>
                      </a:r>
                      <a:r>
                        <a:rPr lang="en-US" sz="1200" dirty="0" err="1"/>
                        <a:t>Mingalar</a:t>
                      </a:r>
                      <a:r>
                        <a:rPr lang="en-US" sz="1200" dirty="0"/>
                        <a:t> Myanmar, which is the Micro-Business loan. This loan requires a guarantor who will be held responsible to repay their loan if the client fails to do so. </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519570">
                <a:tc rowSpan="3">
                  <a:txBody>
                    <a:bodyPr/>
                    <a:lstStyle/>
                    <a:p>
                      <a:r>
                        <a:rPr lang="en-US" sz="1600" b="0" dirty="0">
                          <a:solidFill>
                            <a:schemeClr val="bg1"/>
                          </a:solidFill>
                          <a:latin typeface="+mn-lt"/>
                        </a:rPr>
                        <a:t>Key Financials</a:t>
                      </a:r>
                    </a:p>
                    <a:p>
                      <a:r>
                        <a:rPr lang="en-US" sz="1600" b="0" dirty="0">
                          <a:solidFill>
                            <a:schemeClr val="bg1"/>
                          </a:solidFill>
                          <a:latin typeface="+mn-lt"/>
                        </a:rPr>
                        <a:t>(2014 Year) </a:t>
                      </a:r>
                    </a:p>
                  </a:txBody>
                  <a:tcPr anchor="ctr">
                    <a:solidFill>
                      <a:schemeClr val="accent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Loan Portfolio</a:t>
                      </a: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1,6 </a:t>
                      </a:r>
                      <a:r>
                        <a:rPr lang="en-US" sz="1200" b="0" kern="1200" dirty="0" err="1">
                          <a:solidFill>
                            <a:schemeClr val="tx1"/>
                          </a:solidFill>
                          <a:effectLst/>
                          <a:latin typeface="+mn-lt"/>
                          <a:ea typeface="+mn-ea"/>
                          <a:cs typeface="+mn-cs"/>
                        </a:rPr>
                        <a:t>mln</a:t>
                      </a:r>
                      <a:r>
                        <a:rPr lang="en-US" sz="1200" b="0" kern="1200" dirty="0">
                          <a:solidFill>
                            <a:schemeClr val="tx1"/>
                          </a:solidFill>
                          <a:effectLst/>
                          <a:latin typeface="+mn-lt"/>
                          <a:ea typeface="+mn-ea"/>
                          <a:cs typeface="+mn-cs"/>
                        </a:rPr>
                        <a:t> USD</a:t>
                      </a:r>
                    </a:p>
                  </a:txBody>
                  <a:tcPr anchor="ctr"/>
                </a:tc>
                <a:extLst>
                  <a:ext uri="{0D108BD9-81ED-4DB2-BD59-A6C34878D82A}">
                    <a16:rowId xmlns:a16="http://schemas.microsoft.com/office/drawing/2014/main" val="10002"/>
                  </a:ext>
                </a:extLst>
              </a:tr>
              <a:tr h="519570">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Average Loan Size</a:t>
                      </a: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10</a:t>
                      </a:r>
                      <a:r>
                        <a:rPr lang="en-US" sz="1200" b="0" kern="1200" baseline="0" dirty="0">
                          <a:solidFill>
                            <a:schemeClr val="tx1"/>
                          </a:solidFill>
                          <a:effectLst/>
                          <a:latin typeface="+mn-lt"/>
                          <a:ea typeface="+mn-ea"/>
                          <a:cs typeface="+mn-cs"/>
                        </a:rPr>
                        <a:t> USD</a:t>
                      </a: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3"/>
                  </a:ext>
                </a:extLst>
              </a:tr>
              <a:tr h="519570">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Non Performing Loan</a:t>
                      </a: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3% </a:t>
                      </a:r>
                      <a:r>
                        <a:rPr lang="en-US" sz="1200" b="0" kern="1200" baseline="0" dirty="0">
                          <a:solidFill>
                            <a:schemeClr val="tx1"/>
                          </a:solidFill>
                          <a:effectLst/>
                          <a:latin typeface="+mn-lt"/>
                          <a:ea typeface="+mn-ea"/>
                          <a:cs typeface="+mn-cs"/>
                        </a:rPr>
                        <a:t>of portfolio</a:t>
                      </a: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4"/>
                  </a:ext>
                </a:extLst>
              </a:tr>
              <a:tr h="519570">
                <a:tc>
                  <a:txBody>
                    <a:bodyPr/>
                    <a:lstStyle/>
                    <a:p>
                      <a:pPr marL="0" algn="l" defTabSz="914400" rtl="0" eaLnBrk="1" latinLnBrk="0" hangingPunct="1"/>
                      <a:r>
                        <a:rPr lang="en-US" sz="1600" b="0" kern="1200" dirty="0">
                          <a:solidFill>
                            <a:schemeClr val="bg1"/>
                          </a:solidFill>
                          <a:latin typeface="+mn-lt"/>
                          <a:ea typeface="+mn-ea"/>
                          <a:cs typeface="+mn-cs"/>
                        </a:rPr>
                        <a:t>Branches network</a:t>
                      </a:r>
                    </a:p>
                  </a:txBody>
                  <a:tcPr anchor="ctr">
                    <a:solidFill>
                      <a:schemeClr val="accent1"/>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err="1">
                          <a:solidFill>
                            <a:schemeClr val="tx1"/>
                          </a:solidFill>
                          <a:effectLst/>
                          <a:latin typeface="+mn-lt"/>
                          <a:ea typeface="+mn-ea"/>
                          <a:cs typeface="+mn-cs"/>
                        </a:rPr>
                        <a:t>Mingalar</a:t>
                      </a:r>
                      <a:r>
                        <a:rPr lang="en-US" sz="1200" b="0" kern="1200" dirty="0">
                          <a:solidFill>
                            <a:schemeClr val="tx1"/>
                          </a:solidFill>
                          <a:effectLst/>
                          <a:latin typeface="+mn-lt"/>
                          <a:ea typeface="+mn-ea"/>
                          <a:cs typeface="+mn-cs"/>
                        </a:rPr>
                        <a:t> Myanmar</a:t>
                      </a:r>
                      <a:r>
                        <a:rPr lang="en-US" sz="1200" b="0" kern="1200" baseline="0" dirty="0">
                          <a:solidFill>
                            <a:schemeClr val="tx1"/>
                          </a:solidFill>
                          <a:effectLst/>
                          <a:latin typeface="+mn-lt"/>
                          <a:ea typeface="+mn-ea"/>
                          <a:cs typeface="+mn-cs"/>
                        </a:rPr>
                        <a:t> has only one office located in Yangon, they operate mainly in urban area.</a:t>
                      </a:r>
                      <a:endParaRPr lang="en-US" sz="1200" b="0" kern="1200" dirty="0">
                        <a:solidFill>
                          <a:schemeClr val="tx1"/>
                        </a:solidFill>
                        <a:effectLst/>
                        <a:latin typeface="+mn-lt"/>
                        <a:ea typeface="+mn-ea"/>
                        <a:cs typeface="+mn-cs"/>
                      </a:endParaRPr>
                    </a:p>
                  </a:txBody>
                  <a:tcPr anchor="ctr"/>
                </a:tc>
                <a:tc hMerge="1">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0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5"/>
                  </a:ext>
                </a:extLst>
              </a:tr>
              <a:tr h="411480">
                <a:tc>
                  <a:txBody>
                    <a:bodyPr/>
                    <a:lstStyle/>
                    <a:p>
                      <a:r>
                        <a:rPr lang="en-US" sz="1600" b="0" dirty="0">
                          <a:solidFill>
                            <a:schemeClr val="bg1"/>
                          </a:solidFill>
                          <a:latin typeface="+mn-lt"/>
                        </a:rPr>
                        <a:t>Profile of its clients</a:t>
                      </a:r>
                      <a:r>
                        <a:rPr lang="en-US" sz="1600" b="0" baseline="0" dirty="0">
                          <a:solidFill>
                            <a:schemeClr val="bg1"/>
                          </a:solidFill>
                          <a:latin typeface="+mn-lt"/>
                        </a:rPr>
                        <a:t> and their needs</a:t>
                      </a:r>
                      <a:endParaRPr lang="en-US" sz="1600" b="0" dirty="0">
                        <a:solidFill>
                          <a:schemeClr val="bg1"/>
                        </a:solidFill>
                        <a:latin typeface="+mn-lt"/>
                      </a:endParaRPr>
                    </a:p>
                  </a:txBody>
                  <a:tcPr anchor="ctr">
                    <a:solidFill>
                      <a:schemeClr val="accent1"/>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err="1">
                          <a:solidFill>
                            <a:schemeClr val="tx1"/>
                          </a:solidFill>
                          <a:effectLst/>
                          <a:latin typeface="+mn-lt"/>
                          <a:ea typeface="+mn-ea"/>
                          <a:cs typeface="+mn-cs"/>
                        </a:rPr>
                        <a:t>Mingalar</a:t>
                      </a:r>
                      <a:r>
                        <a:rPr lang="en-US" sz="1200" b="0" kern="1200" baseline="0" dirty="0">
                          <a:solidFill>
                            <a:schemeClr val="tx1"/>
                          </a:solidFill>
                          <a:effectLst/>
                          <a:latin typeface="+mn-lt"/>
                          <a:ea typeface="+mn-ea"/>
                          <a:cs typeface="+mn-cs"/>
                        </a:rPr>
                        <a:t> Myanmar targets small-medium enterprise owners who has guarantors who will be responsible in case of bad loan. </a:t>
                      </a:r>
                      <a:r>
                        <a:rPr lang="en-US" sz="1200" b="0" kern="1200" baseline="0" dirty="0" err="1">
                          <a:solidFill>
                            <a:schemeClr val="tx1"/>
                          </a:solidFill>
                          <a:effectLst/>
                          <a:latin typeface="+mn-lt"/>
                          <a:ea typeface="+mn-ea"/>
                          <a:cs typeface="+mn-cs"/>
                        </a:rPr>
                        <a:t>Mingalar</a:t>
                      </a:r>
                      <a:r>
                        <a:rPr lang="en-US" sz="1200" b="0" kern="1200" baseline="0" dirty="0">
                          <a:solidFill>
                            <a:schemeClr val="tx1"/>
                          </a:solidFill>
                          <a:effectLst/>
                          <a:latin typeface="+mn-lt"/>
                          <a:ea typeface="+mn-ea"/>
                          <a:cs typeface="+mn-cs"/>
                        </a:rPr>
                        <a:t> Myanmar does not lend to staffs or employees. Clients of </a:t>
                      </a:r>
                      <a:r>
                        <a:rPr lang="en-US" sz="1200" b="0" kern="1200" baseline="0" dirty="0" err="1">
                          <a:solidFill>
                            <a:schemeClr val="tx1"/>
                          </a:solidFill>
                          <a:effectLst/>
                          <a:latin typeface="+mn-lt"/>
                          <a:ea typeface="+mn-ea"/>
                          <a:cs typeface="+mn-cs"/>
                        </a:rPr>
                        <a:t>Mingalar</a:t>
                      </a:r>
                      <a:r>
                        <a:rPr lang="en-US" sz="1200" b="0" kern="1200" baseline="0" dirty="0">
                          <a:solidFill>
                            <a:schemeClr val="tx1"/>
                          </a:solidFill>
                          <a:effectLst/>
                          <a:latin typeface="+mn-lt"/>
                          <a:ea typeface="+mn-ea"/>
                          <a:cs typeface="+mn-cs"/>
                        </a:rPr>
                        <a:t> Myanmar are those who need support to fund their businesses and, or take the business to another level. </a:t>
                      </a:r>
                      <a:endParaRPr lang="en-US" sz="1200" b="0" kern="1200" dirty="0">
                        <a:solidFill>
                          <a:schemeClr val="tx1"/>
                        </a:solidFill>
                        <a:effectLst/>
                        <a:latin typeface="+mn-lt"/>
                        <a:ea typeface="+mn-ea"/>
                        <a:cs typeface="+mn-cs"/>
                      </a:endParaRPr>
                    </a:p>
                  </a:txBody>
                  <a:tcPr anchor="ctr"/>
                </a:tc>
                <a:tc hMerge="1">
                  <a:txBody>
                    <a:bodyPr/>
                    <a:lstStyle/>
                    <a:p>
                      <a:endParaRPr lang="en-US"/>
                    </a:p>
                  </a:txBody>
                  <a:tcPr/>
                </a:tc>
                <a:extLst>
                  <a:ext uri="{0D108BD9-81ED-4DB2-BD59-A6C34878D82A}">
                    <a16:rowId xmlns:a16="http://schemas.microsoft.com/office/drawing/2014/main" val="10006"/>
                  </a:ext>
                </a:extLst>
              </a:tr>
              <a:tr h="411480">
                <a:tc>
                  <a:txBody>
                    <a:bodyPr/>
                    <a:lstStyle/>
                    <a:p>
                      <a:r>
                        <a:rPr lang="en-US" sz="1600" b="0" dirty="0">
                          <a:solidFill>
                            <a:schemeClr val="bg1"/>
                          </a:solidFill>
                          <a:latin typeface="+mn-lt"/>
                        </a:rPr>
                        <a:t>Advertising</a:t>
                      </a:r>
                    </a:p>
                  </a:txBody>
                  <a:tcPr anchor="ctr">
                    <a:solidFill>
                      <a:schemeClr val="accent1"/>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baseline="0" dirty="0">
                          <a:solidFill>
                            <a:schemeClr val="tx1"/>
                          </a:solidFill>
                          <a:effectLst/>
                          <a:latin typeface="+mn-lt"/>
                          <a:ea typeface="+mn-ea"/>
                          <a:cs typeface="+mn-cs"/>
                        </a:rPr>
                        <a:t>Brochures</a:t>
                      </a:r>
                      <a:endParaRPr lang="en-US" sz="1200" b="0" kern="1200" dirty="0">
                        <a:solidFill>
                          <a:schemeClr val="tx1"/>
                        </a:solidFill>
                        <a:effectLst/>
                        <a:latin typeface="+mn-lt"/>
                        <a:ea typeface="+mn-ea"/>
                        <a:cs typeface="+mn-cs"/>
                      </a:endParaRPr>
                    </a:p>
                  </a:txBody>
                  <a:tcPr anchor="ct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8" name="Rectangle 7"/>
          <p:cNvSpPr/>
          <p:nvPr/>
        </p:nvSpPr>
        <p:spPr>
          <a:xfrm>
            <a:off x="107504" y="6457890"/>
            <a:ext cx="1691680" cy="400110"/>
          </a:xfrm>
          <a:prstGeom prst="rect">
            <a:avLst/>
          </a:prstGeom>
        </p:spPr>
        <p:txBody>
          <a:bodyPr wrap="square" anchor="t">
            <a:spAutoFit/>
          </a:bodyPr>
          <a:lstStyle/>
          <a:p>
            <a:r>
              <a:rPr lang="en-US" sz="1000" dirty="0"/>
              <a:t>* Thura Swiss </a:t>
            </a:r>
          </a:p>
          <a:p>
            <a:endParaRPr lang="en-US" sz="1000" dirty="0"/>
          </a:p>
        </p:txBody>
      </p:sp>
      <p:pic>
        <p:nvPicPr>
          <p:cNvPr id="3" name="Picture 2"/>
          <p:cNvPicPr>
            <a:picLocks noChangeAspect="1"/>
          </p:cNvPicPr>
          <p:nvPr/>
        </p:nvPicPr>
        <p:blipFill>
          <a:blip r:embed="rId3"/>
          <a:stretch>
            <a:fillRect/>
          </a:stretch>
        </p:blipFill>
        <p:spPr>
          <a:xfrm>
            <a:off x="213337" y="764704"/>
            <a:ext cx="1619671" cy="648072"/>
          </a:xfrm>
          <a:prstGeom prst="rect">
            <a:avLst/>
          </a:prstGeom>
        </p:spPr>
      </p:pic>
    </p:spTree>
    <p:extLst>
      <p:ext uri="{BB962C8B-B14F-4D97-AF65-F5344CB8AC3E}">
        <p14:creationId xmlns:p14="http://schemas.microsoft.com/office/powerpoint/2010/main" val="35995408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n-NO" dirty="0"/>
              <a:t>Pyae Mahar Microfinance</a:t>
            </a:r>
            <a:endParaRPr lang="en-US" dirty="0"/>
          </a:p>
        </p:txBody>
      </p:sp>
      <p:sp>
        <p:nvSpPr>
          <p:cNvPr id="4" name="Slide Number Placeholder 3"/>
          <p:cNvSpPr>
            <a:spLocks noGrp="1"/>
          </p:cNvSpPr>
          <p:nvPr>
            <p:ph type="sldNum" sz="quarter" idx="12"/>
          </p:nvPr>
        </p:nvSpPr>
        <p:spPr/>
        <p:txBody>
          <a:bodyPr/>
          <a:lstStyle/>
          <a:p>
            <a:fld id="{D7F305DA-160D-498F-B102-A1D8643B4A2C}" type="slidenum">
              <a:rPr lang="ru-RU" smtClean="0"/>
              <a:pPr/>
              <a:t>69</a:t>
            </a:fld>
            <a:endParaRPr lang="ru-RU"/>
          </a:p>
        </p:txBody>
      </p:sp>
      <p:graphicFrame>
        <p:nvGraphicFramePr>
          <p:cNvPr id="5" name="Table 4"/>
          <p:cNvGraphicFramePr>
            <a:graphicFrameLocks noGrp="1"/>
          </p:cNvGraphicFramePr>
          <p:nvPr>
            <p:extLst/>
          </p:nvPr>
        </p:nvGraphicFramePr>
        <p:xfrm>
          <a:off x="161611" y="764704"/>
          <a:ext cx="8825473" cy="5583936"/>
        </p:xfrm>
        <a:graphic>
          <a:graphicData uri="http://schemas.openxmlformats.org/drawingml/2006/table">
            <a:tbl>
              <a:tblPr bandRow="1">
                <a:tableStyleId>{5C22544A-7EE6-4342-B048-85BDC9FD1C3A}</a:tableStyleId>
              </a:tblPr>
              <a:tblGrid>
                <a:gridCol w="1708288">
                  <a:extLst>
                    <a:ext uri="{9D8B030D-6E8A-4147-A177-3AD203B41FA5}">
                      <a16:colId xmlns:a16="http://schemas.microsoft.com/office/drawing/2014/main" val="20000"/>
                    </a:ext>
                  </a:extLst>
                </a:gridCol>
                <a:gridCol w="1782561">
                  <a:extLst>
                    <a:ext uri="{9D8B030D-6E8A-4147-A177-3AD203B41FA5}">
                      <a16:colId xmlns:a16="http://schemas.microsoft.com/office/drawing/2014/main" val="20001"/>
                    </a:ext>
                  </a:extLst>
                </a:gridCol>
                <a:gridCol w="5334624">
                  <a:extLst>
                    <a:ext uri="{9D8B030D-6E8A-4147-A177-3AD203B41FA5}">
                      <a16:colId xmlns:a16="http://schemas.microsoft.com/office/drawing/2014/main" val="20002"/>
                    </a:ext>
                  </a:extLst>
                </a:gridCol>
              </a:tblGrid>
              <a:tr h="609600">
                <a:tc>
                  <a:txBody>
                    <a:bodyPr/>
                    <a:lstStyle/>
                    <a:p>
                      <a:r>
                        <a:rPr lang="en-US" sz="1600" dirty="0">
                          <a:solidFill>
                            <a:schemeClr val="bg1"/>
                          </a:solidFill>
                          <a:latin typeface="+mn-lt"/>
                        </a:rPr>
                        <a:t>Description</a:t>
                      </a:r>
                      <a:r>
                        <a:rPr lang="en-US" sz="1600" baseline="0" dirty="0">
                          <a:solidFill>
                            <a:schemeClr val="bg1"/>
                          </a:solidFill>
                          <a:latin typeface="+mn-lt"/>
                        </a:rPr>
                        <a:t> of Business</a:t>
                      </a:r>
                      <a:endParaRPr lang="en-US" sz="1600" b="0" dirty="0">
                        <a:solidFill>
                          <a:schemeClr val="bg1"/>
                        </a:solidFill>
                        <a:latin typeface="+mn-lt"/>
                      </a:endParaRPr>
                    </a:p>
                  </a:txBody>
                  <a:tcPr anchor="ctr">
                    <a:solidFill>
                      <a:schemeClr val="accent1"/>
                    </a:solidFill>
                  </a:tcPr>
                </a:tc>
                <a:tc gridSpan="2">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dirty="0">
                          <a:effectLst/>
                          <a:latin typeface="Calibri" pitchFamily="34" charset="0"/>
                          <a:ea typeface="Calibri"/>
                          <a:cs typeface="Calibri" pitchFamily="34" charset="0"/>
                        </a:rPr>
                        <a:t>Pyae</a:t>
                      </a:r>
                      <a:r>
                        <a:rPr lang="en-US" sz="1200" baseline="0" dirty="0">
                          <a:effectLst/>
                          <a:latin typeface="Calibri" pitchFamily="34" charset="0"/>
                          <a:ea typeface="Calibri"/>
                          <a:cs typeface="Calibri" pitchFamily="34" charset="0"/>
                        </a:rPr>
                        <a:t> </a:t>
                      </a:r>
                      <a:r>
                        <a:rPr lang="en-US" sz="1200" baseline="0" dirty="0" err="1">
                          <a:effectLst/>
                          <a:latin typeface="Calibri" pitchFamily="34" charset="0"/>
                          <a:ea typeface="Calibri"/>
                          <a:cs typeface="Calibri" pitchFamily="34" charset="0"/>
                        </a:rPr>
                        <a:t>Mahar</a:t>
                      </a:r>
                      <a:r>
                        <a:rPr lang="en-US" sz="1200" baseline="0" dirty="0">
                          <a:effectLst/>
                          <a:latin typeface="Calibri" pitchFamily="34" charset="0"/>
                          <a:ea typeface="Calibri"/>
                          <a:cs typeface="Calibri" pitchFamily="34" charset="0"/>
                        </a:rPr>
                        <a:t> Microfinance was founded in September 2012 with a vision </a:t>
                      </a:r>
                      <a:r>
                        <a:rPr lang="en-US" sz="1200" b="0" kern="1200" dirty="0">
                          <a:solidFill>
                            <a:schemeClr val="tx1"/>
                          </a:solidFill>
                          <a:effectLst/>
                          <a:latin typeface="+mn-lt"/>
                          <a:ea typeface="+mn-ea"/>
                          <a:cs typeface="+mn-cs"/>
                        </a:rPr>
                        <a:t>to improve the lives and futures of vulnerable populations and to create better economic opportunities for them.</a:t>
                      </a:r>
                    </a:p>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370840">
                <a:tc rowSpan="3">
                  <a:txBody>
                    <a:bodyPr/>
                    <a:lstStyle/>
                    <a:p>
                      <a:pPr marL="0" marR="0">
                        <a:lnSpc>
                          <a:spcPct val="100000"/>
                        </a:lnSpc>
                        <a:spcBef>
                          <a:spcPts val="0"/>
                        </a:spcBef>
                        <a:spcAft>
                          <a:spcPts val="0"/>
                        </a:spcAft>
                      </a:pPr>
                      <a:r>
                        <a:rPr lang="en-US" sz="1600" dirty="0">
                          <a:solidFill>
                            <a:schemeClr val="bg1"/>
                          </a:solidFill>
                          <a:effectLst/>
                          <a:latin typeface="+mn-lt"/>
                          <a:ea typeface="Calibri"/>
                          <a:cs typeface="Times New Roman"/>
                        </a:rPr>
                        <a:t>Main Markets and</a:t>
                      </a:r>
                      <a:r>
                        <a:rPr lang="en-US" sz="1600" baseline="0" dirty="0">
                          <a:solidFill>
                            <a:schemeClr val="bg1"/>
                          </a:solidFill>
                          <a:effectLst/>
                          <a:latin typeface="+mn-lt"/>
                          <a:ea typeface="Calibri"/>
                          <a:cs typeface="Times New Roman"/>
                        </a:rPr>
                        <a:t> Main Products</a:t>
                      </a:r>
                      <a:endParaRPr lang="en-US" sz="1600" dirty="0">
                        <a:solidFill>
                          <a:schemeClr val="bg1"/>
                        </a:solidFill>
                        <a:effectLst/>
                        <a:latin typeface="+mn-lt"/>
                        <a:ea typeface="Calibri"/>
                        <a:cs typeface="Times New Roman"/>
                      </a:endParaRPr>
                    </a:p>
                  </a:txBody>
                  <a:tcPr marL="68580" marR="68580" marT="0" marB="0" anchor="ctr">
                    <a:solidFill>
                      <a:schemeClr val="accent1"/>
                    </a:solidFill>
                  </a:tcPr>
                </a:tc>
                <a:tc grid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mn-lt"/>
                          <a:ea typeface="+mn-ea"/>
                          <a:cs typeface="+mn-cs"/>
                        </a:rPr>
                        <a:t>General Loan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mn-lt"/>
                          <a:ea typeface="+mn-ea"/>
                          <a:cs typeface="+mn-cs"/>
                        </a:rPr>
                        <a:t>Bi-weekly repayment for 25 installments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mn-lt"/>
                          <a:ea typeface="+mn-ea"/>
                          <a:cs typeface="+mn-cs"/>
                        </a:rPr>
                        <a:t>1</a:t>
                      </a:r>
                      <a:r>
                        <a:rPr lang="en-US" sz="1200" b="0" kern="1200" baseline="30000" dirty="0">
                          <a:solidFill>
                            <a:schemeClr val="tx1"/>
                          </a:solidFill>
                          <a:effectLst/>
                          <a:latin typeface="+mn-lt"/>
                          <a:ea typeface="+mn-ea"/>
                          <a:cs typeface="+mn-cs"/>
                        </a:rPr>
                        <a:t>st</a:t>
                      </a:r>
                      <a:r>
                        <a:rPr lang="en-US" sz="1200" b="0" kern="1200" baseline="0" dirty="0">
                          <a:solidFill>
                            <a:schemeClr val="tx1"/>
                          </a:solidFill>
                          <a:effectLst/>
                          <a:latin typeface="+mn-lt"/>
                          <a:ea typeface="+mn-ea"/>
                          <a:cs typeface="+mn-cs"/>
                        </a:rPr>
                        <a:t> Cycle – 50 USD</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a:solidFill>
                            <a:schemeClr val="tx1"/>
                          </a:solidFill>
                          <a:effectLst/>
                          <a:latin typeface="+mn-lt"/>
                          <a:ea typeface="+mn-ea"/>
                          <a:cs typeface="+mn-cs"/>
                        </a:rPr>
                        <a:t>2</a:t>
                      </a:r>
                      <a:r>
                        <a:rPr lang="en-US" sz="1200" b="0" kern="1200" baseline="30000" dirty="0">
                          <a:solidFill>
                            <a:schemeClr val="tx1"/>
                          </a:solidFill>
                          <a:effectLst/>
                          <a:latin typeface="+mn-lt"/>
                          <a:ea typeface="+mn-ea"/>
                          <a:cs typeface="+mn-cs"/>
                        </a:rPr>
                        <a:t>nd</a:t>
                      </a:r>
                      <a:r>
                        <a:rPr lang="en-US" sz="1200" b="0" kern="1200" baseline="0" dirty="0">
                          <a:solidFill>
                            <a:schemeClr val="tx1"/>
                          </a:solidFill>
                          <a:effectLst/>
                          <a:latin typeface="+mn-lt"/>
                          <a:ea typeface="+mn-ea"/>
                          <a:cs typeface="+mn-cs"/>
                        </a:rPr>
                        <a:t> Cycle – 70 USD</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a:solidFill>
                            <a:schemeClr val="tx1"/>
                          </a:solidFill>
                          <a:effectLst/>
                          <a:latin typeface="+mn-lt"/>
                          <a:ea typeface="+mn-ea"/>
                          <a:cs typeface="+mn-cs"/>
                        </a:rPr>
                        <a:t>3</a:t>
                      </a:r>
                      <a:r>
                        <a:rPr lang="en-US" sz="1200" b="0" kern="1200" baseline="30000" dirty="0">
                          <a:solidFill>
                            <a:schemeClr val="tx1"/>
                          </a:solidFill>
                          <a:effectLst/>
                          <a:latin typeface="+mn-lt"/>
                          <a:ea typeface="+mn-ea"/>
                          <a:cs typeface="+mn-cs"/>
                        </a:rPr>
                        <a:t>rd</a:t>
                      </a:r>
                      <a:r>
                        <a:rPr lang="en-US" sz="1200" b="0" kern="1200" baseline="0" dirty="0">
                          <a:solidFill>
                            <a:schemeClr val="tx1"/>
                          </a:solidFill>
                          <a:effectLst/>
                          <a:latin typeface="+mn-lt"/>
                          <a:ea typeface="+mn-ea"/>
                          <a:cs typeface="+mn-cs"/>
                        </a:rPr>
                        <a:t> Cycle – 100 USD</a:t>
                      </a:r>
                      <a:endParaRPr lang="en-US" sz="1200" b="0" kern="1200" dirty="0">
                        <a:solidFill>
                          <a:schemeClr val="tx1"/>
                        </a:solidFill>
                        <a:effectLst/>
                        <a:latin typeface="+mn-lt"/>
                        <a:ea typeface="+mn-ea"/>
                        <a:cs typeface="+mn-cs"/>
                      </a:endParaRP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304800">
                <a:tc vMerge="1">
                  <a:txBody>
                    <a:bodyPr/>
                    <a:lstStyle/>
                    <a:p>
                      <a:pPr marL="0" marR="0">
                        <a:lnSpc>
                          <a:spcPct val="100000"/>
                        </a:lnSpc>
                        <a:spcBef>
                          <a:spcPts val="0"/>
                        </a:spcBef>
                        <a:spcAft>
                          <a:spcPts val="0"/>
                        </a:spcAft>
                      </a:pPr>
                      <a:endParaRPr lang="en-US" sz="1200" dirty="0">
                        <a:solidFill>
                          <a:schemeClr val="bg1"/>
                        </a:solidFill>
                        <a:effectLst/>
                        <a:latin typeface="Calibri"/>
                        <a:ea typeface="Calibri"/>
                        <a:cs typeface="Times New Roman"/>
                      </a:endParaRPr>
                    </a:p>
                  </a:txBody>
                  <a:tcPr marL="68580" marR="68580" marT="0" marB="0" anchor="ctr">
                    <a:solidFill>
                      <a:schemeClr val="accent2"/>
                    </a:solidFill>
                  </a:tcPr>
                </a:tc>
                <a:tc grid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err="1">
                          <a:solidFill>
                            <a:schemeClr val="tx1"/>
                          </a:solidFill>
                          <a:effectLst/>
                          <a:latin typeface="+mn-lt"/>
                          <a:ea typeface="+mn-ea"/>
                          <a:cs typeface="+mn-cs"/>
                        </a:rPr>
                        <a:t>Agri</a:t>
                      </a:r>
                      <a:r>
                        <a:rPr lang="en-US" sz="1200" b="0" kern="1200" baseline="0" dirty="0">
                          <a:solidFill>
                            <a:schemeClr val="tx1"/>
                          </a:solidFill>
                          <a:effectLst/>
                          <a:latin typeface="+mn-lt"/>
                          <a:ea typeface="+mn-ea"/>
                          <a:cs typeface="+mn-cs"/>
                        </a:rPr>
                        <a:t> Loans  (For Production of </a:t>
                      </a:r>
                      <a:r>
                        <a:rPr lang="en-US" sz="1200" b="0" kern="1200" baseline="0" dirty="0" err="1">
                          <a:solidFill>
                            <a:schemeClr val="tx1"/>
                          </a:solidFill>
                          <a:effectLst/>
                          <a:latin typeface="+mn-lt"/>
                          <a:ea typeface="+mn-ea"/>
                          <a:cs typeface="+mn-cs"/>
                        </a:rPr>
                        <a:t>betal</a:t>
                      </a:r>
                      <a:r>
                        <a:rPr lang="en-US" sz="1200" b="0" kern="1200" baseline="0" dirty="0">
                          <a:solidFill>
                            <a:schemeClr val="tx1"/>
                          </a:solidFill>
                          <a:effectLst/>
                          <a:latin typeface="+mn-lt"/>
                          <a:ea typeface="+mn-ea"/>
                          <a:cs typeface="+mn-cs"/>
                        </a:rPr>
                        <a:t> leaves, paddy, vegetables, water-</a:t>
                      </a:r>
                      <a:r>
                        <a:rPr lang="en-US" sz="1200" b="0" kern="1200" baseline="0" dirty="0" err="1">
                          <a:solidFill>
                            <a:schemeClr val="tx1"/>
                          </a:solidFill>
                          <a:effectLst/>
                          <a:latin typeface="+mn-lt"/>
                          <a:ea typeface="+mn-ea"/>
                          <a:cs typeface="+mn-cs"/>
                        </a:rPr>
                        <a:t>mimoso</a:t>
                      </a:r>
                      <a:r>
                        <a:rPr lang="en-US" sz="1200" b="0" kern="1200" baseline="0" dirty="0">
                          <a:solidFill>
                            <a:schemeClr val="tx1"/>
                          </a:solidFill>
                          <a:effectLst/>
                          <a:latin typeface="+mn-lt"/>
                          <a:ea typeface="+mn-ea"/>
                          <a:cs typeface="+mn-cs"/>
                        </a:rPr>
                        <a:t>, etc.)</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a:solidFill>
                            <a:schemeClr val="tx1"/>
                          </a:solidFill>
                          <a:effectLst/>
                          <a:latin typeface="+mn-lt"/>
                          <a:ea typeface="+mn-ea"/>
                          <a:cs typeface="+mn-cs"/>
                        </a:rPr>
                        <a:t>Only interest bi weekly, principal repayment is at harvesting time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mn-lt"/>
                          <a:ea typeface="+mn-ea"/>
                          <a:cs typeface="+mn-cs"/>
                        </a:rPr>
                        <a:t>100 to 300 USD</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2"/>
                  </a:ext>
                </a:extLst>
              </a:tr>
              <a:tr h="381000">
                <a:tc vMerge="1">
                  <a:txBody>
                    <a:bodyPr/>
                    <a:lstStyle/>
                    <a:p>
                      <a:endParaRPr lang="en-US" sz="1200" b="0" dirty="0">
                        <a:solidFill>
                          <a:schemeClr val="bg1"/>
                        </a:solidFill>
                      </a:endParaRPr>
                    </a:p>
                  </a:txBody>
                  <a:tcPr anchor="ctr">
                    <a:solidFill>
                      <a:schemeClr val="accent2"/>
                    </a:solidFill>
                  </a:tcPr>
                </a:tc>
                <a:tc grid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mn-lt"/>
                          <a:ea typeface="+mn-ea"/>
                          <a:cs typeface="+mn-cs"/>
                        </a:rPr>
                        <a:t>Emergency</a:t>
                      </a:r>
                      <a:r>
                        <a:rPr lang="en-US" sz="1200" b="0" kern="1200" baseline="0" dirty="0">
                          <a:solidFill>
                            <a:schemeClr val="tx1"/>
                          </a:solidFill>
                          <a:effectLst/>
                          <a:latin typeface="+mn-lt"/>
                          <a:ea typeface="+mn-ea"/>
                          <a:cs typeface="+mn-cs"/>
                        </a:rPr>
                        <a:t> Health Loans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a:solidFill>
                            <a:schemeClr val="tx1"/>
                          </a:solidFill>
                          <a:effectLst/>
                          <a:latin typeface="+mn-lt"/>
                          <a:ea typeface="+mn-ea"/>
                          <a:cs typeface="+mn-cs"/>
                        </a:rPr>
                        <a:t>Only interest for grace period 4 bi-weekly installments and repayment for 10 bi-weekly installments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mn-lt"/>
                          <a:ea typeface="+mn-ea"/>
                          <a:cs typeface="+mn-cs"/>
                        </a:rPr>
                        <a:t>50 USD</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3"/>
                  </a:ext>
                </a:extLst>
              </a:tr>
              <a:tr h="381000">
                <a:tc rowSpan="3">
                  <a:txBody>
                    <a:bodyPr/>
                    <a:lstStyle/>
                    <a:p>
                      <a:r>
                        <a:rPr lang="en-US" sz="1600" b="0" dirty="0">
                          <a:solidFill>
                            <a:schemeClr val="bg1"/>
                          </a:solidFill>
                          <a:latin typeface="+mn-lt"/>
                        </a:rPr>
                        <a:t>Key Financials</a:t>
                      </a:r>
                    </a:p>
                    <a:p>
                      <a:r>
                        <a:rPr lang="en-US" sz="1600" b="0" dirty="0">
                          <a:solidFill>
                            <a:schemeClr val="bg1"/>
                          </a:solidFill>
                          <a:latin typeface="+mn-lt"/>
                        </a:rPr>
                        <a:t>(2014 Year) </a:t>
                      </a:r>
                    </a:p>
                  </a:txBody>
                  <a:tcPr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Total</a:t>
                      </a:r>
                      <a:r>
                        <a:rPr lang="en-US" sz="1200" b="0" kern="1200" baseline="0" dirty="0">
                          <a:solidFill>
                            <a:schemeClr val="tx1"/>
                          </a:solidFill>
                          <a:effectLst/>
                          <a:latin typeface="+mn-lt"/>
                          <a:ea typeface="+mn-ea"/>
                          <a:cs typeface="+mn-cs"/>
                        </a:rPr>
                        <a:t> Loan Book</a:t>
                      </a:r>
                      <a:endParaRPr lang="en-US" sz="1200" b="0" kern="1200" dirty="0">
                        <a:solidFill>
                          <a:schemeClr val="tx1"/>
                        </a:solidFill>
                        <a:effectLst/>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667K USD</a:t>
                      </a:r>
                    </a:p>
                  </a:txBody>
                  <a:tcPr anchor="ctr"/>
                </a:tc>
                <a:extLst>
                  <a:ext uri="{0D108BD9-81ED-4DB2-BD59-A6C34878D82A}">
                    <a16:rowId xmlns:a16="http://schemas.microsoft.com/office/drawing/2014/main" val="10004"/>
                  </a:ext>
                </a:extLst>
              </a:tr>
              <a:tr h="381000">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Average Loan Size</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Varies on</a:t>
                      </a:r>
                      <a:r>
                        <a:rPr lang="en-US" sz="1200" b="0" kern="1200" baseline="0" dirty="0">
                          <a:solidFill>
                            <a:schemeClr val="tx1"/>
                          </a:solidFill>
                          <a:effectLst/>
                          <a:latin typeface="+mn-lt"/>
                          <a:ea typeface="+mn-ea"/>
                          <a:cs typeface="+mn-cs"/>
                        </a:rPr>
                        <a:t> the type of loan</a:t>
                      </a: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5"/>
                  </a:ext>
                </a:extLst>
              </a:tr>
              <a:tr h="381000">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Non-Performing</a:t>
                      </a:r>
                      <a:r>
                        <a:rPr lang="en-US" sz="1200" b="0" kern="1200" baseline="0" dirty="0">
                          <a:solidFill>
                            <a:schemeClr val="tx1"/>
                          </a:solidFill>
                          <a:effectLst/>
                          <a:latin typeface="+mn-lt"/>
                          <a:ea typeface="+mn-ea"/>
                          <a:cs typeface="+mn-cs"/>
                        </a:rPr>
                        <a:t> Loan</a:t>
                      </a:r>
                      <a:endParaRPr lang="en-US" sz="1200" b="0" kern="1200" dirty="0">
                        <a:solidFill>
                          <a:schemeClr val="tx1"/>
                        </a:solidFill>
                        <a:effectLst/>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0</a:t>
                      </a:r>
                    </a:p>
                  </a:txBody>
                  <a:tcPr anchor="ctr"/>
                </a:tc>
                <a:extLst>
                  <a:ext uri="{0D108BD9-81ED-4DB2-BD59-A6C34878D82A}">
                    <a16:rowId xmlns:a16="http://schemas.microsoft.com/office/drawing/2014/main" val="10006"/>
                  </a:ext>
                </a:extLst>
              </a:tr>
              <a:tr h="381000">
                <a:tc rowSpan="4">
                  <a:txBody>
                    <a:bodyPr/>
                    <a:lstStyle/>
                    <a:p>
                      <a:r>
                        <a:rPr lang="en-US" sz="1600" b="0" dirty="0">
                          <a:solidFill>
                            <a:schemeClr val="bg1"/>
                          </a:solidFill>
                          <a:latin typeface="+mn-lt"/>
                        </a:rPr>
                        <a:t>Branches network</a:t>
                      </a:r>
                    </a:p>
                  </a:txBody>
                  <a:tcPr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Townships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5</a:t>
                      </a:r>
                    </a:p>
                  </a:txBody>
                  <a:tcPr anchor="ctr"/>
                </a:tc>
                <a:extLst>
                  <a:ext uri="{0D108BD9-81ED-4DB2-BD59-A6C34878D82A}">
                    <a16:rowId xmlns:a16="http://schemas.microsoft.com/office/drawing/2014/main" val="10007"/>
                  </a:ext>
                </a:extLst>
              </a:tr>
              <a:tr h="381000">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Village Tracts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116</a:t>
                      </a:r>
                    </a:p>
                  </a:txBody>
                  <a:tcPr anchor="ctr"/>
                </a:tc>
                <a:extLst>
                  <a:ext uri="{0D108BD9-81ED-4DB2-BD59-A6C34878D82A}">
                    <a16:rowId xmlns:a16="http://schemas.microsoft.com/office/drawing/2014/main" val="10008"/>
                  </a:ext>
                </a:extLst>
              </a:tr>
              <a:tr h="381000">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Villages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351</a:t>
                      </a:r>
                    </a:p>
                  </a:txBody>
                  <a:tcPr anchor="ctr"/>
                </a:tc>
                <a:extLst>
                  <a:ext uri="{0D108BD9-81ED-4DB2-BD59-A6C34878D82A}">
                    <a16:rowId xmlns:a16="http://schemas.microsoft.com/office/drawing/2014/main" val="10009"/>
                  </a:ext>
                </a:extLst>
              </a:tr>
              <a:tr h="381000">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Households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44,921</a:t>
                      </a:r>
                    </a:p>
                  </a:txBody>
                  <a:tcPr anchor="ctr"/>
                </a:tc>
                <a:extLst>
                  <a:ext uri="{0D108BD9-81ED-4DB2-BD59-A6C34878D82A}">
                    <a16:rowId xmlns:a16="http://schemas.microsoft.com/office/drawing/2014/main" val="10010"/>
                  </a:ext>
                </a:extLst>
              </a:tr>
            </a:tbl>
          </a:graphicData>
        </a:graphic>
      </p:graphicFrame>
      <p:sp>
        <p:nvSpPr>
          <p:cNvPr id="6" name="Rectangle 5"/>
          <p:cNvSpPr/>
          <p:nvPr/>
        </p:nvSpPr>
        <p:spPr>
          <a:xfrm>
            <a:off x="107504" y="6457890"/>
            <a:ext cx="1691680" cy="400110"/>
          </a:xfrm>
          <a:prstGeom prst="rect">
            <a:avLst/>
          </a:prstGeom>
        </p:spPr>
        <p:txBody>
          <a:bodyPr wrap="square" anchor="t">
            <a:spAutoFit/>
          </a:bodyPr>
          <a:lstStyle/>
          <a:p>
            <a:r>
              <a:rPr lang="en-US" sz="1000" dirty="0"/>
              <a:t>* Thura Swiss </a:t>
            </a:r>
          </a:p>
          <a:p>
            <a:endParaRPr lang="en-US" sz="1000" dirty="0"/>
          </a:p>
        </p:txBody>
      </p:sp>
    </p:spTree>
    <p:extLst>
      <p:ext uri="{BB962C8B-B14F-4D97-AF65-F5344CB8AC3E}">
        <p14:creationId xmlns:p14="http://schemas.microsoft.com/office/powerpoint/2010/main" val="613297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noFill/>
        </p:spPr>
        <p:txBody>
          <a:bodyPr/>
          <a:lstStyle/>
          <a:p>
            <a:r>
              <a:rPr lang="en-US" dirty="0"/>
              <a:t>General market information</a:t>
            </a:r>
            <a:endParaRPr lang="ru-RU" dirty="0"/>
          </a:p>
        </p:txBody>
      </p:sp>
      <p:sp>
        <p:nvSpPr>
          <p:cNvPr id="7" name="Номер слайда 6"/>
          <p:cNvSpPr>
            <a:spLocks noGrp="1"/>
          </p:cNvSpPr>
          <p:nvPr>
            <p:ph type="sldNum" sz="quarter" idx="12"/>
          </p:nvPr>
        </p:nvSpPr>
        <p:spPr/>
        <p:txBody>
          <a:bodyPr/>
          <a:lstStyle/>
          <a:p>
            <a:fld id="{D7F305DA-160D-498F-B102-A1D8643B4A2C}" type="slidenum">
              <a:rPr lang="ru-RU" smtClean="0"/>
              <a:pPr/>
              <a:t>7</a:t>
            </a:fld>
            <a:endParaRPr lang="ru-RU"/>
          </a:p>
        </p:txBody>
      </p:sp>
      <p:sp>
        <p:nvSpPr>
          <p:cNvPr id="11" name="Rectangle 10"/>
          <p:cNvSpPr/>
          <p:nvPr/>
        </p:nvSpPr>
        <p:spPr>
          <a:xfrm>
            <a:off x="40547" y="6177498"/>
            <a:ext cx="9078645" cy="707886"/>
          </a:xfrm>
          <a:prstGeom prst="rect">
            <a:avLst/>
          </a:prstGeom>
          <a:noFill/>
        </p:spPr>
        <p:txBody>
          <a:bodyPr wrap="square" anchor="t">
            <a:spAutoFit/>
          </a:bodyPr>
          <a:lstStyle/>
          <a:p>
            <a:r>
              <a:rPr lang="en-US" sz="800" dirty="0"/>
              <a:t>*    </a:t>
            </a:r>
            <a:r>
              <a:rPr lang="en-US" sz="800" dirty="0">
                <a:solidFill>
                  <a:srgbClr val="FF0000"/>
                </a:solidFill>
                <a:hlinkClick r:id="rId3"/>
              </a:rPr>
              <a:t>http://mmrdrs.com/2015/09/03/investing-mandalay/</a:t>
            </a:r>
            <a:r>
              <a:rPr lang="en-US" sz="800" dirty="0">
                <a:solidFill>
                  <a:srgbClr val="FF0000"/>
                </a:solidFill>
              </a:rPr>
              <a:t>	</a:t>
            </a:r>
            <a:r>
              <a:rPr lang="en-US" sz="800" dirty="0">
                <a:solidFill>
                  <a:srgbClr val="FF0000"/>
                </a:solidFill>
                <a:hlinkClick r:id="rId4"/>
              </a:rPr>
              <a:t>https://en.wikipedia.org/wiki/Myanmar</a:t>
            </a:r>
            <a:r>
              <a:rPr lang="en-US" sz="800" dirty="0">
                <a:solidFill>
                  <a:srgbClr val="FF0000"/>
                </a:solidFill>
              </a:rPr>
              <a:t> </a:t>
            </a:r>
          </a:p>
          <a:p>
            <a:r>
              <a:rPr lang="en-US" sz="800" dirty="0"/>
              <a:t>** The dynamics of mobile penetration increase was +87% in the last year. 3G is launched in Yangon and Mandalay </a:t>
            </a:r>
          </a:p>
          <a:p>
            <a:r>
              <a:rPr lang="en-US" sz="800" dirty="0"/>
              <a:t>*** </a:t>
            </a:r>
            <a:r>
              <a:rPr lang="en-US" sz="800" dirty="0">
                <a:hlinkClick r:id="rId5"/>
              </a:rPr>
              <a:t>http://www.tradingeconomics.com/myanmar/gdp-growth-annual/forecast</a:t>
            </a:r>
            <a:r>
              <a:rPr lang="en-US" sz="800" dirty="0"/>
              <a:t> </a:t>
            </a:r>
          </a:p>
          <a:p>
            <a:r>
              <a:rPr lang="en-US" sz="800" dirty="0"/>
              <a:t>**** estimations basing on local HR/JOB websites analysis.</a:t>
            </a:r>
          </a:p>
          <a:p>
            <a:r>
              <a:rPr lang="en-US" sz="800" dirty="0"/>
              <a:t>****** </a:t>
            </a:r>
            <a:r>
              <a:rPr lang="en-US" sz="800" dirty="0">
                <a:hlinkClick r:id="rId6"/>
              </a:rPr>
              <a:t>http://www.kpmg.com/mm/en/issuesandinsights/articlespublications/documents/banking-and-financial-services-sector-in-myanmar-kpmg-publication.pdf</a:t>
            </a:r>
            <a:r>
              <a:rPr lang="en-US" sz="800" dirty="0"/>
              <a:t> </a:t>
            </a:r>
          </a:p>
        </p:txBody>
      </p:sp>
      <p:sp>
        <p:nvSpPr>
          <p:cNvPr id="10" name="TextBox 9"/>
          <p:cNvSpPr txBox="1"/>
          <p:nvPr/>
        </p:nvSpPr>
        <p:spPr>
          <a:xfrm>
            <a:off x="179512" y="5221649"/>
            <a:ext cx="8712968" cy="1015663"/>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sz="1200" dirty="0"/>
              <a:t>Yangon, and other 4 big cities are the most suitable for our lending model, because of:</a:t>
            </a:r>
          </a:p>
          <a:p>
            <a:pPr marL="342900" indent="-342900" algn="just">
              <a:buAutoNum type="arabicParenR"/>
            </a:pPr>
            <a:r>
              <a:rPr lang="en-US" sz="1200" dirty="0"/>
              <a:t>Around 20% of population lives there. </a:t>
            </a:r>
          </a:p>
          <a:p>
            <a:pPr marL="342900" indent="-342900" algn="just">
              <a:buAutoNum type="arabicParenR"/>
            </a:pPr>
            <a:r>
              <a:rPr lang="en-US" sz="1200" dirty="0"/>
              <a:t>Average salary at least 3 times higher than in overall country, 38% of country GDP is produced only in Yangon.</a:t>
            </a:r>
          </a:p>
          <a:p>
            <a:pPr marL="342900" indent="-342900" algn="just">
              <a:buAutoNum type="arabicParenR"/>
            </a:pPr>
            <a:r>
              <a:rPr lang="en-US" sz="1200" dirty="0"/>
              <a:t>Smartphone penetration on 40% higher than in country average. Drastically increasing e-wallet penetration</a:t>
            </a:r>
            <a:r>
              <a:rPr lang="ru-RU" sz="1200" dirty="0"/>
              <a:t> ( </a:t>
            </a:r>
            <a:r>
              <a:rPr lang="en-US" sz="1200" dirty="0"/>
              <a:t>March 2016 - Regulation on Mobile Financial Services</a:t>
            </a:r>
            <a:r>
              <a:rPr lang="ru-RU" sz="1200" dirty="0"/>
              <a:t> </a:t>
            </a:r>
            <a:r>
              <a:rPr lang="en-US" sz="1200" dirty="0"/>
              <a:t>was introduced and government start issuing the licenses for payment systems</a:t>
            </a:r>
            <a:r>
              <a:rPr lang="ru-RU" sz="1200" dirty="0"/>
              <a:t>)</a:t>
            </a:r>
            <a:r>
              <a:rPr lang="en-US" sz="1200" dirty="0"/>
              <a:t>.</a:t>
            </a:r>
            <a:endParaRPr lang="en-US" sz="1200" b="1" dirty="0">
              <a:solidFill>
                <a:srgbClr val="FF0000"/>
              </a:solidFill>
            </a:endParaRPr>
          </a:p>
        </p:txBody>
      </p:sp>
      <p:pic>
        <p:nvPicPr>
          <p:cNvPr id="1026" name="Picture 2" descr="http://5starmyanmar.com/MyanmarStatesMap.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08647" y="684151"/>
            <a:ext cx="2039817" cy="43939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2595506142"/>
              </p:ext>
            </p:extLst>
          </p:nvPr>
        </p:nvGraphicFramePr>
        <p:xfrm>
          <a:off x="179512" y="689068"/>
          <a:ext cx="6048672" cy="4440775"/>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261705592"/>
                    </a:ext>
                  </a:extLst>
                </a:gridCol>
                <a:gridCol w="3499277">
                  <a:extLst>
                    <a:ext uri="{9D8B030D-6E8A-4147-A177-3AD203B41FA5}">
                      <a16:colId xmlns:a16="http://schemas.microsoft.com/office/drawing/2014/main" val="2775462138"/>
                    </a:ext>
                  </a:extLst>
                </a:gridCol>
                <a:gridCol w="1129990">
                  <a:extLst>
                    <a:ext uri="{9D8B030D-6E8A-4147-A177-3AD203B41FA5}">
                      <a16:colId xmlns:a16="http://schemas.microsoft.com/office/drawing/2014/main" val="123184543"/>
                    </a:ext>
                  </a:extLst>
                </a:gridCol>
                <a:gridCol w="1059365">
                  <a:extLst>
                    <a:ext uri="{9D8B030D-6E8A-4147-A177-3AD203B41FA5}">
                      <a16:colId xmlns:a16="http://schemas.microsoft.com/office/drawing/2014/main" val="1394548062"/>
                    </a:ext>
                  </a:extLst>
                </a:gridCol>
              </a:tblGrid>
              <a:tr h="281423">
                <a:tc>
                  <a:txBody>
                    <a:bodyPr/>
                    <a:lstStyle/>
                    <a:p>
                      <a:r>
                        <a:rPr lang="en-US" sz="1100" dirty="0"/>
                        <a:t>#</a:t>
                      </a:r>
                      <a:endParaRPr lang="en-GB" sz="1100" dirty="0"/>
                    </a:p>
                  </a:txBody>
                  <a:tcPr/>
                </a:tc>
                <a:tc>
                  <a:txBody>
                    <a:bodyPr/>
                    <a:lstStyle/>
                    <a:p>
                      <a:pPr algn="ctr"/>
                      <a:r>
                        <a:rPr lang="en-US" sz="1100" dirty="0"/>
                        <a:t>Parameter</a:t>
                      </a:r>
                      <a:endParaRPr lang="en-GB" sz="1100" dirty="0"/>
                    </a:p>
                  </a:txBody>
                  <a:tcPr/>
                </a:tc>
                <a:tc>
                  <a:txBody>
                    <a:bodyPr/>
                    <a:lstStyle/>
                    <a:p>
                      <a:pPr algn="ctr"/>
                      <a:r>
                        <a:rPr lang="en-US" sz="1100" dirty="0"/>
                        <a:t>Myanmar</a:t>
                      </a:r>
                      <a:endParaRPr lang="en-GB" sz="1100" dirty="0"/>
                    </a:p>
                  </a:txBody>
                  <a:tcPr/>
                </a:tc>
                <a:tc>
                  <a:txBody>
                    <a:bodyPr/>
                    <a:lstStyle/>
                    <a:p>
                      <a:pPr algn="ctr"/>
                      <a:r>
                        <a:rPr lang="en-US" sz="1100" dirty="0"/>
                        <a:t>Yangon city</a:t>
                      </a:r>
                      <a:endParaRPr lang="en-GB" sz="1100" dirty="0"/>
                    </a:p>
                  </a:txBody>
                  <a:tcPr/>
                </a:tc>
                <a:extLst>
                  <a:ext uri="{0D108BD9-81ED-4DB2-BD59-A6C34878D82A}">
                    <a16:rowId xmlns:a16="http://schemas.microsoft.com/office/drawing/2014/main" val="3901475442"/>
                  </a:ext>
                </a:extLst>
              </a:tr>
              <a:tr h="307654">
                <a:tc>
                  <a:txBody>
                    <a:bodyPr/>
                    <a:lstStyle/>
                    <a:p>
                      <a:pPr algn="ctr"/>
                      <a:r>
                        <a:rPr lang="en-US" sz="1100" dirty="0"/>
                        <a:t>1</a:t>
                      </a:r>
                      <a:endParaRPr lang="en-GB" sz="1100" dirty="0"/>
                    </a:p>
                  </a:txBody>
                  <a:tcPr/>
                </a:tc>
                <a:tc>
                  <a:txBody>
                    <a:bodyPr/>
                    <a:lstStyle/>
                    <a:p>
                      <a:r>
                        <a:rPr lang="en-US" sz="1100" dirty="0"/>
                        <a:t>Population (mln.)</a:t>
                      </a:r>
                      <a:endParaRPr lang="en-GB" sz="1100" dirty="0"/>
                    </a:p>
                  </a:txBody>
                  <a:tcPr/>
                </a:tc>
                <a:tc>
                  <a:txBody>
                    <a:bodyPr/>
                    <a:lstStyle/>
                    <a:p>
                      <a:r>
                        <a:rPr lang="en-US" sz="1100" dirty="0"/>
                        <a:t>51,4</a:t>
                      </a:r>
                      <a:endParaRPr lang="en-GB" sz="1100" dirty="0"/>
                    </a:p>
                  </a:txBody>
                  <a:tcPr/>
                </a:tc>
                <a:tc>
                  <a:txBody>
                    <a:bodyPr/>
                    <a:lstStyle/>
                    <a:p>
                      <a:r>
                        <a:rPr lang="en-US" sz="1100" dirty="0"/>
                        <a:t>5,9</a:t>
                      </a:r>
                      <a:endParaRPr lang="en-GB" sz="1100" dirty="0"/>
                    </a:p>
                  </a:txBody>
                  <a:tcPr/>
                </a:tc>
                <a:extLst>
                  <a:ext uri="{0D108BD9-81ED-4DB2-BD59-A6C34878D82A}">
                    <a16:rowId xmlns:a16="http://schemas.microsoft.com/office/drawing/2014/main" val="2970780005"/>
                  </a:ext>
                </a:extLst>
              </a:tr>
              <a:tr h="278647">
                <a:tc>
                  <a:txBody>
                    <a:bodyPr/>
                    <a:lstStyle/>
                    <a:p>
                      <a:pPr algn="ctr"/>
                      <a:r>
                        <a:rPr lang="en-GB" sz="1100" dirty="0"/>
                        <a:t>2</a:t>
                      </a:r>
                    </a:p>
                  </a:txBody>
                  <a:tcPr/>
                </a:tc>
                <a:tc>
                  <a:txBody>
                    <a:bodyPr/>
                    <a:lstStyle/>
                    <a:p>
                      <a:r>
                        <a:rPr lang="en-US" sz="1100" dirty="0"/>
                        <a:t>Official language </a:t>
                      </a:r>
                    </a:p>
                  </a:txBody>
                  <a:tcPr/>
                </a:tc>
                <a:tc gridSpan="2">
                  <a:txBody>
                    <a:bodyPr/>
                    <a:lstStyle/>
                    <a:p>
                      <a:pPr algn="l"/>
                      <a:r>
                        <a:rPr lang="en-GB" sz="1100" dirty="0"/>
                        <a:t>Burmese </a:t>
                      </a:r>
                    </a:p>
                  </a:txBody>
                  <a:tcPr/>
                </a:tc>
                <a:tc hMerge="1">
                  <a:txBody>
                    <a:bodyPr/>
                    <a:lstStyle/>
                    <a:p>
                      <a:endParaRPr lang="en-GB" sz="1100" baseline="30000" dirty="0"/>
                    </a:p>
                  </a:txBody>
                  <a:tcPr/>
                </a:tc>
                <a:extLst>
                  <a:ext uri="{0D108BD9-81ED-4DB2-BD59-A6C34878D82A}">
                    <a16:rowId xmlns:a16="http://schemas.microsoft.com/office/drawing/2014/main" val="3642781660"/>
                  </a:ext>
                </a:extLst>
              </a:tr>
              <a:tr h="278647">
                <a:tc>
                  <a:txBody>
                    <a:bodyPr/>
                    <a:lstStyle/>
                    <a:p>
                      <a:pPr algn="ctr"/>
                      <a:r>
                        <a:rPr lang="en-US" sz="1100" dirty="0"/>
                        <a:t>3</a:t>
                      </a:r>
                      <a:endParaRPr lang="en-GB" sz="1100" dirty="0"/>
                    </a:p>
                  </a:txBody>
                  <a:tcPr/>
                </a:tc>
                <a:tc>
                  <a:txBody>
                    <a:bodyPr/>
                    <a:lstStyle/>
                    <a:p>
                      <a:r>
                        <a:rPr lang="en-US" sz="1100" dirty="0"/>
                        <a:t>GDP per capita*</a:t>
                      </a:r>
                    </a:p>
                  </a:txBody>
                  <a:tcPr/>
                </a:tc>
                <a:tc>
                  <a:txBody>
                    <a:bodyPr/>
                    <a:lstStyle/>
                    <a:p>
                      <a:r>
                        <a:rPr lang="en-GB" sz="1100" dirty="0"/>
                        <a:t>$1</a:t>
                      </a:r>
                      <a:r>
                        <a:rPr lang="en-US" sz="1100" dirty="0"/>
                        <a:t>.</a:t>
                      </a:r>
                      <a:r>
                        <a:rPr lang="en-GB" sz="1100" dirty="0"/>
                        <a:t>4K</a:t>
                      </a:r>
                    </a:p>
                  </a:txBody>
                  <a:tcPr/>
                </a:tc>
                <a:tc>
                  <a:txBody>
                    <a:bodyPr/>
                    <a:lstStyle/>
                    <a:p>
                      <a:r>
                        <a:rPr lang="en-US" sz="1100" dirty="0"/>
                        <a:t>$</a:t>
                      </a:r>
                      <a:r>
                        <a:rPr lang="ru-RU" sz="1100" dirty="0"/>
                        <a:t>2,7</a:t>
                      </a:r>
                      <a:r>
                        <a:rPr lang="en-US" sz="1100" dirty="0"/>
                        <a:t>K</a:t>
                      </a:r>
                      <a:endParaRPr lang="en-GB" sz="1100" baseline="30000" dirty="0"/>
                    </a:p>
                  </a:txBody>
                  <a:tcPr/>
                </a:tc>
                <a:extLst>
                  <a:ext uri="{0D108BD9-81ED-4DB2-BD59-A6C34878D82A}">
                    <a16:rowId xmlns:a16="http://schemas.microsoft.com/office/drawing/2014/main" val="4164379716"/>
                  </a:ext>
                </a:extLst>
              </a:tr>
              <a:tr h="296557">
                <a:tc>
                  <a:txBody>
                    <a:bodyPr/>
                    <a:lstStyle/>
                    <a:p>
                      <a:pPr algn="ctr"/>
                      <a:r>
                        <a:rPr lang="en-US" sz="1100" dirty="0"/>
                        <a:t>4</a:t>
                      </a:r>
                      <a:endParaRPr lang="en-GB" sz="1100" dirty="0"/>
                    </a:p>
                  </a:txBody>
                  <a:tcPr/>
                </a:tc>
                <a:tc>
                  <a:txBody>
                    <a:bodyPr/>
                    <a:lstStyle/>
                    <a:p>
                      <a:r>
                        <a:rPr lang="en-US" sz="1100" dirty="0"/>
                        <a:t>Labour</a:t>
                      </a:r>
                      <a:r>
                        <a:rPr lang="en-US" sz="1100" baseline="0" dirty="0"/>
                        <a:t> force ratio</a:t>
                      </a:r>
                      <a:endParaRPr lang="en-GB" sz="1100" dirty="0"/>
                    </a:p>
                  </a:txBody>
                  <a:tcPr/>
                </a:tc>
                <a:tc>
                  <a:txBody>
                    <a:bodyPr/>
                    <a:lstStyle/>
                    <a:p>
                      <a:r>
                        <a:rPr lang="en-US" sz="1100" dirty="0"/>
                        <a:t>63%</a:t>
                      </a:r>
                      <a:endParaRPr lang="en-GB" sz="1100" dirty="0"/>
                    </a:p>
                  </a:txBody>
                  <a:tcPr/>
                </a:tc>
                <a:tc>
                  <a:txBody>
                    <a:bodyPr/>
                    <a:lstStyle/>
                    <a:p>
                      <a:r>
                        <a:rPr lang="en-US" sz="1100" dirty="0"/>
                        <a:t>70% +</a:t>
                      </a:r>
                      <a:endParaRPr lang="en-GB" sz="1100" dirty="0"/>
                    </a:p>
                  </a:txBody>
                  <a:tcPr/>
                </a:tc>
                <a:extLst>
                  <a:ext uri="{0D108BD9-81ED-4DB2-BD59-A6C34878D82A}">
                    <a16:rowId xmlns:a16="http://schemas.microsoft.com/office/drawing/2014/main" val="1440670881"/>
                  </a:ext>
                </a:extLst>
              </a:tr>
              <a:tr h="307654">
                <a:tc>
                  <a:txBody>
                    <a:bodyPr/>
                    <a:lstStyle/>
                    <a:p>
                      <a:pPr algn="ctr"/>
                      <a:r>
                        <a:rPr lang="en-GB" sz="11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GDP nominal Annual Growth Rate (2015)***</a:t>
                      </a:r>
                      <a:endParaRPr lang="en-GB" sz="1100" kern="1200" dirty="0">
                        <a:solidFill>
                          <a:schemeClr val="dk1"/>
                        </a:solidFill>
                        <a:latin typeface="+mn-lt"/>
                        <a:ea typeface="+mn-ea"/>
                        <a:cs typeface="+mn-cs"/>
                      </a:endParaRPr>
                    </a:p>
                  </a:txBody>
                  <a:tcPr/>
                </a:tc>
                <a:tc gridSpan="2">
                  <a:txBody>
                    <a:bodyPr/>
                    <a:lstStyle/>
                    <a:p>
                      <a:pPr algn="l"/>
                      <a:r>
                        <a:rPr lang="ru-RU" sz="1100" dirty="0"/>
                        <a:t>7%</a:t>
                      </a:r>
                      <a:endParaRPr lang="en-GB" sz="1100" dirty="0"/>
                    </a:p>
                  </a:txBody>
                  <a:tcPr/>
                </a:tc>
                <a:tc hMerge="1">
                  <a:txBody>
                    <a:bodyPr/>
                    <a:lstStyle/>
                    <a:p>
                      <a:endParaRPr lang="en-GB" sz="1100" dirty="0"/>
                    </a:p>
                  </a:txBody>
                  <a:tcPr/>
                </a:tc>
                <a:extLst>
                  <a:ext uri="{0D108BD9-81ED-4DB2-BD59-A6C34878D82A}">
                    <a16:rowId xmlns:a16="http://schemas.microsoft.com/office/drawing/2014/main" val="3095955169"/>
                  </a:ext>
                </a:extLst>
              </a:tr>
              <a:tr h="307654">
                <a:tc>
                  <a:txBody>
                    <a:bodyPr/>
                    <a:lstStyle/>
                    <a:p>
                      <a:pPr algn="ctr"/>
                      <a:r>
                        <a:rPr lang="en-US" sz="1100" dirty="0"/>
                        <a:t>6</a:t>
                      </a:r>
                      <a:endParaRPr lang="en-GB" sz="1100" dirty="0"/>
                    </a:p>
                  </a:txBody>
                  <a:tcPr/>
                </a:tc>
                <a:tc>
                  <a:txBody>
                    <a:bodyPr/>
                    <a:lstStyle/>
                    <a:p>
                      <a:r>
                        <a:rPr lang="en-US" sz="1100" dirty="0"/>
                        <a:t>Officially employed</a:t>
                      </a:r>
                      <a:endParaRPr lang="en-GB" sz="1100" dirty="0"/>
                    </a:p>
                  </a:txBody>
                  <a:tcPr/>
                </a:tc>
                <a:tc>
                  <a:txBody>
                    <a:bodyPr/>
                    <a:lstStyle/>
                    <a:p>
                      <a:r>
                        <a:rPr lang="en-US" sz="1100" dirty="0"/>
                        <a:t>30%</a:t>
                      </a:r>
                      <a:endParaRPr lang="en-GB" sz="1100" dirty="0"/>
                    </a:p>
                  </a:txBody>
                  <a:tcPr/>
                </a:tc>
                <a:tc>
                  <a:txBody>
                    <a:bodyPr/>
                    <a:lstStyle/>
                    <a:p>
                      <a:r>
                        <a:rPr lang="en-US" sz="1100" b="0" dirty="0">
                          <a:solidFill>
                            <a:schemeClr val="tx1"/>
                          </a:solidFill>
                        </a:rPr>
                        <a:t>50%+</a:t>
                      </a:r>
                      <a:endParaRPr lang="en-GB" sz="1100" b="0" dirty="0">
                        <a:solidFill>
                          <a:schemeClr val="tx1"/>
                        </a:solidFill>
                      </a:endParaRPr>
                    </a:p>
                  </a:txBody>
                  <a:tcPr/>
                </a:tc>
                <a:extLst>
                  <a:ext uri="{0D108BD9-81ED-4DB2-BD59-A6C34878D82A}">
                    <a16:rowId xmlns:a16="http://schemas.microsoft.com/office/drawing/2014/main" val="1415840956"/>
                  </a:ext>
                </a:extLst>
              </a:tr>
              <a:tr h="281423">
                <a:tc>
                  <a:txBody>
                    <a:bodyPr/>
                    <a:lstStyle/>
                    <a:p>
                      <a:pPr algn="ctr"/>
                      <a:r>
                        <a:rPr lang="en-GB" sz="1100" dirty="0"/>
                        <a:t>7</a:t>
                      </a:r>
                    </a:p>
                  </a:txBody>
                  <a:tcPr/>
                </a:tc>
                <a:tc>
                  <a:txBody>
                    <a:bodyPr/>
                    <a:lstStyle/>
                    <a:p>
                      <a:r>
                        <a:rPr lang="en-US" sz="1100" dirty="0"/>
                        <a:t>Average monthly salary****</a:t>
                      </a:r>
                      <a:endParaRPr lang="en-GB" sz="1100" dirty="0"/>
                    </a:p>
                  </a:txBody>
                  <a:tcPr/>
                </a:tc>
                <a:tc>
                  <a:txBody>
                    <a:bodyPr/>
                    <a:lstStyle/>
                    <a:p>
                      <a:r>
                        <a:rPr lang="en-US" sz="1100" dirty="0"/>
                        <a:t>$150</a:t>
                      </a:r>
                      <a:endParaRPr lang="en-GB" sz="1100" dirty="0"/>
                    </a:p>
                  </a:txBody>
                  <a:tcPr/>
                </a:tc>
                <a:tc>
                  <a:txBody>
                    <a:bodyPr/>
                    <a:lstStyle/>
                    <a:p>
                      <a:r>
                        <a:rPr lang="en-US" sz="1100" b="0" dirty="0">
                          <a:solidFill>
                            <a:schemeClr val="tx1"/>
                          </a:solidFill>
                        </a:rPr>
                        <a:t>$</a:t>
                      </a:r>
                      <a:r>
                        <a:rPr lang="en-US" sz="1100" b="0" baseline="0" dirty="0">
                          <a:solidFill>
                            <a:schemeClr val="tx1"/>
                          </a:solidFill>
                        </a:rPr>
                        <a:t>300</a:t>
                      </a:r>
                      <a:endParaRPr lang="en-US" sz="1100" b="0" dirty="0">
                        <a:solidFill>
                          <a:schemeClr val="tx1"/>
                        </a:solidFill>
                      </a:endParaRPr>
                    </a:p>
                  </a:txBody>
                  <a:tcPr/>
                </a:tc>
                <a:extLst>
                  <a:ext uri="{0D108BD9-81ED-4DB2-BD59-A6C34878D82A}">
                    <a16:rowId xmlns:a16="http://schemas.microsoft.com/office/drawing/2014/main" val="902365214"/>
                  </a:ext>
                </a:extLst>
              </a:tr>
              <a:tr h="307654">
                <a:tc>
                  <a:txBody>
                    <a:bodyPr/>
                    <a:lstStyle/>
                    <a:p>
                      <a:pPr algn="ctr"/>
                      <a:r>
                        <a:rPr lang="en-GB" sz="1100" dirty="0"/>
                        <a:t>7</a:t>
                      </a:r>
                    </a:p>
                  </a:txBody>
                  <a:tcPr/>
                </a:tc>
                <a:tc>
                  <a:txBody>
                    <a:bodyPr/>
                    <a:lstStyle/>
                    <a:p>
                      <a:r>
                        <a:rPr lang="en-US" sz="1100" dirty="0"/>
                        <a:t>Min. salary for official employed citizens by labor law</a:t>
                      </a:r>
                      <a:endParaRPr lang="en-GB" sz="1100" dirty="0"/>
                    </a:p>
                  </a:txBody>
                  <a:tcPr/>
                </a:tc>
                <a:tc gridSpan="2">
                  <a:txBody>
                    <a:bodyPr/>
                    <a:lstStyle/>
                    <a:p>
                      <a:pPr algn="l"/>
                      <a:r>
                        <a:rPr lang="en-US" sz="1100" dirty="0"/>
                        <a:t>$99</a:t>
                      </a:r>
                      <a:endParaRPr lang="en-GB" sz="1100" dirty="0"/>
                    </a:p>
                  </a:txBody>
                  <a:tcPr/>
                </a:tc>
                <a:tc hMerge="1">
                  <a:txBody>
                    <a:bodyPr/>
                    <a:lstStyle/>
                    <a:p>
                      <a:endParaRPr lang="en-GB" sz="1100" dirty="0"/>
                    </a:p>
                  </a:txBody>
                  <a:tcPr/>
                </a:tc>
                <a:extLst>
                  <a:ext uri="{0D108BD9-81ED-4DB2-BD59-A6C34878D82A}">
                    <a16:rowId xmlns:a16="http://schemas.microsoft.com/office/drawing/2014/main" val="2289400291"/>
                  </a:ext>
                </a:extLst>
              </a:tr>
              <a:tr h="307654">
                <a:tc>
                  <a:txBody>
                    <a:bodyPr/>
                    <a:lstStyle/>
                    <a:p>
                      <a:pPr algn="ctr"/>
                      <a:r>
                        <a:rPr lang="en-US" sz="1100" dirty="0"/>
                        <a:t>8</a:t>
                      </a:r>
                      <a:endParaRPr lang="en-GB" sz="1100" dirty="0"/>
                    </a:p>
                  </a:txBody>
                  <a:tcPr/>
                </a:tc>
                <a:tc>
                  <a:txBody>
                    <a:bodyPr/>
                    <a:lstStyle/>
                    <a:p>
                      <a:r>
                        <a:rPr lang="en-US" sz="1100" dirty="0"/>
                        <a:t>Mobile phone penetration</a:t>
                      </a:r>
                      <a:r>
                        <a:rPr lang="en-US" sz="1100" baseline="0" dirty="0"/>
                        <a:t> (including smartphones)**</a:t>
                      </a:r>
                      <a:endParaRPr lang="en-GB" sz="1100" dirty="0"/>
                    </a:p>
                  </a:txBody>
                  <a:tcPr/>
                </a:tc>
                <a:tc>
                  <a:txBody>
                    <a:bodyPr/>
                    <a:lstStyle/>
                    <a:p>
                      <a:r>
                        <a:rPr lang="en-US" sz="1100" dirty="0"/>
                        <a:t>33% </a:t>
                      </a:r>
                      <a:endParaRPr lang="en-GB" sz="1100" dirty="0"/>
                    </a:p>
                  </a:txBody>
                  <a:tcPr/>
                </a:tc>
                <a:tc>
                  <a:txBody>
                    <a:bodyPr/>
                    <a:lstStyle/>
                    <a:p>
                      <a:r>
                        <a:rPr lang="en-US" sz="1100" dirty="0"/>
                        <a:t>6</a:t>
                      </a:r>
                      <a:r>
                        <a:rPr lang="ru-RU" sz="1100" dirty="0"/>
                        <a:t>3.5</a:t>
                      </a:r>
                      <a:r>
                        <a:rPr lang="en-US" sz="1100" dirty="0"/>
                        <a:t>%</a:t>
                      </a:r>
                      <a:r>
                        <a:rPr lang="ru-RU" sz="1100" dirty="0"/>
                        <a:t> </a:t>
                      </a:r>
                      <a:endParaRPr lang="en-GB" sz="1100" dirty="0"/>
                    </a:p>
                  </a:txBody>
                  <a:tcPr/>
                </a:tc>
                <a:extLst>
                  <a:ext uri="{0D108BD9-81ED-4DB2-BD59-A6C34878D82A}">
                    <a16:rowId xmlns:a16="http://schemas.microsoft.com/office/drawing/2014/main" val="1779040036"/>
                  </a:ext>
                </a:extLst>
              </a:tr>
              <a:tr h="307654">
                <a:tc>
                  <a:txBody>
                    <a:bodyPr/>
                    <a:lstStyle/>
                    <a:p>
                      <a:pPr algn="ctr"/>
                      <a:r>
                        <a:rPr lang="en-GB" sz="1100" dirty="0"/>
                        <a:t>10</a:t>
                      </a:r>
                    </a:p>
                  </a:txBody>
                  <a:tcPr/>
                </a:tc>
                <a:tc>
                  <a:txBody>
                    <a:bodyPr/>
                    <a:lstStyle/>
                    <a:p>
                      <a:r>
                        <a:rPr lang="en-US" sz="1100" dirty="0"/>
                        <a:t>Smartphone penetration (out of mob. penetration)</a:t>
                      </a:r>
                      <a:endParaRPr lang="en-GB" sz="1100" dirty="0"/>
                    </a:p>
                  </a:txBody>
                  <a:tcPr/>
                </a:tc>
                <a:tc>
                  <a:txBody>
                    <a:bodyPr/>
                    <a:lstStyle/>
                    <a:p>
                      <a:r>
                        <a:rPr lang="en-US" sz="1100" dirty="0"/>
                        <a:t>58%</a:t>
                      </a:r>
                      <a:endParaRPr lang="en-GB" sz="1100" dirty="0"/>
                    </a:p>
                  </a:txBody>
                  <a:tcPr/>
                </a:tc>
                <a:tc>
                  <a:txBody>
                    <a:bodyPr/>
                    <a:lstStyle/>
                    <a:p>
                      <a:r>
                        <a:rPr lang="en-US" sz="1100" dirty="0"/>
                        <a:t>80%</a:t>
                      </a:r>
                      <a:endParaRPr lang="en-GB" sz="1100" dirty="0"/>
                    </a:p>
                  </a:txBody>
                  <a:tcPr/>
                </a:tc>
                <a:extLst>
                  <a:ext uri="{0D108BD9-81ED-4DB2-BD59-A6C34878D82A}">
                    <a16:rowId xmlns:a16="http://schemas.microsoft.com/office/drawing/2014/main" val="3323931482"/>
                  </a:ext>
                </a:extLst>
              </a:tr>
              <a:tr h="307654">
                <a:tc>
                  <a:txBody>
                    <a:bodyPr/>
                    <a:lstStyle/>
                    <a:p>
                      <a:pPr algn="ctr"/>
                      <a:r>
                        <a:rPr lang="en-US" sz="1100" dirty="0"/>
                        <a:t>11</a:t>
                      </a:r>
                    </a:p>
                  </a:txBody>
                  <a:tcPr/>
                </a:tc>
                <a:tc>
                  <a:txBody>
                    <a:bodyPr/>
                    <a:lstStyle/>
                    <a:p>
                      <a:r>
                        <a:rPr lang="en-US" sz="1100" dirty="0">
                          <a:solidFill>
                            <a:schemeClr val="tx1"/>
                          </a:solidFill>
                        </a:rPr>
                        <a:t>Bank branches per 100K population</a:t>
                      </a:r>
                      <a:endParaRPr lang="en-GB" sz="1100" dirty="0">
                        <a:solidFill>
                          <a:schemeClr val="tx1"/>
                        </a:solidFill>
                      </a:endParaRPr>
                    </a:p>
                  </a:txBody>
                  <a:tcPr/>
                </a:tc>
                <a:tc>
                  <a:txBody>
                    <a:bodyPr/>
                    <a:lstStyle/>
                    <a:p>
                      <a:r>
                        <a:rPr lang="en-US" sz="1100" dirty="0">
                          <a:solidFill>
                            <a:schemeClr val="tx1"/>
                          </a:solidFill>
                        </a:rPr>
                        <a:t>2</a:t>
                      </a:r>
                      <a:r>
                        <a:rPr lang="ru-RU" sz="1100" dirty="0">
                          <a:solidFill>
                            <a:schemeClr val="tx1"/>
                          </a:solidFill>
                        </a:rPr>
                        <a:t>,5</a:t>
                      </a:r>
                      <a:endParaRPr lang="en-GB" sz="1100" dirty="0">
                        <a:solidFill>
                          <a:schemeClr val="tx1"/>
                        </a:solidFill>
                      </a:endParaRPr>
                    </a:p>
                  </a:txBody>
                  <a:tcPr/>
                </a:tc>
                <a:tc>
                  <a:txBody>
                    <a:bodyPr/>
                    <a:lstStyle/>
                    <a:p>
                      <a:r>
                        <a:rPr lang="en-US" sz="1100" dirty="0">
                          <a:solidFill>
                            <a:schemeClr val="tx1"/>
                          </a:solidFill>
                        </a:rPr>
                        <a:t>10</a:t>
                      </a:r>
                      <a:endParaRPr lang="en-GB" sz="1100" dirty="0">
                        <a:solidFill>
                          <a:schemeClr val="tx1"/>
                        </a:solidFill>
                      </a:endParaRPr>
                    </a:p>
                  </a:txBody>
                  <a:tcPr/>
                </a:tc>
                <a:extLst>
                  <a:ext uri="{0D108BD9-81ED-4DB2-BD59-A6C34878D82A}">
                    <a16:rowId xmlns:a16="http://schemas.microsoft.com/office/drawing/2014/main" val="2087631191"/>
                  </a:ext>
                </a:extLst>
              </a:tr>
              <a:tr h="307654">
                <a:tc>
                  <a:txBody>
                    <a:bodyPr/>
                    <a:lstStyle/>
                    <a:p>
                      <a:pPr algn="ctr"/>
                      <a:r>
                        <a:rPr lang="en-US" sz="1100" kern="1200" dirty="0">
                          <a:latin typeface="+mn-lt"/>
                          <a:ea typeface="+mn-ea"/>
                          <a:cs typeface="+mn-cs"/>
                        </a:rPr>
                        <a:t>12</a:t>
                      </a:r>
                    </a:p>
                  </a:txBody>
                  <a:tcPr/>
                </a:tc>
                <a:tc>
                  <a:txBody>
                    <a:bodyPr/>
                    <a:lstStyle/>
                    <a:p>
                      <a:r>
                        <a:rPr lang="en-US" sz="1100" kern="1200" dirty="0">
                          <a:solidFill>
                            <a:schemeClr val="tx1"/>
                          </a:solidFill>
                          <a:latin typeface="+mn-lt"/>
                          <a:ea typeface="+mn-ea"/>
                          <a:cs typeface="+mn-cs"/>
                        </a:rPr>
                        <a:t>Bank cards penetration******</a:t>
                      </a:r>
                      <a:endParaRPr lang="en-GB" sz="1100" kern="1200" dirty="0">
                        <a:solidFill>
                          <a:schemeClr val="tx1"/>
                        </a:solidFill>
                        <a:latin typeface="+mn-lt"/>
                        <a:ea typeface="+mn-ea"/>
                        <a:cs typeface="+mn-cs"/>
                      </a:endParaRPr>
                    </a:p>
                  </a:txBody>
                  <a:tcPr/>
                </a:tc>
                <a:tc>
                  <a:txBody>
                    <a:bodyPr/>
                    <a:lstStyle/>
                    <a:p>
                      <a:r>
                        <a:rPr lang="en-US" sz="1100" kern="1200" dirty="0">
                          <a:solidFill>
                            <a:schemeClr val="tx1"/>
                          </a:solidFill>
                          <a:latin typeface="+mn-lt"/>
                          <a:ea typeface="+mn-ea"/>
                          <a:cs typeface="+mn-cs"/>
                        </a:rPr>
                        <a:t>5% </a:t>
                      </a:r>
                      <a:endParaRPr lang="en-GB" sz="1100" kern="1200" dirty="0">
                        <a:solidFill>
                          <a:schemeClr val="tx1"/>
                        </a:solidFill>
                        <a:latin typeface="+mn-lt"/>
                        <a:ea typeface="+mn-ea"/>
                        <a:cs typeface="+mn-cs"/>
                      </a:endParaRPr>
                    </a:p>
                  </a:txBody>
                  <a:tcPr/>
                </a:tc>
                <a:tc>
                  <a:txBody>
                    <a:bodyPr/>
                    <a:lstStyle/>
                    <a:p>
                      <a:r>
                        <a:rPr lang="en-US" sz="1100" kern="1200" dirty="0">
                          <a:solidFill>
                            <a:schemeClr val="dk1"/>
                          </a:solidFill>
                          <a:latin typeface="+mn-lt"/>
                          <a:ea typeface="+mn-ea"/>
                          <a:cs typeface="+mn-cs"/>
                        </a:rPr>
                        <a:t>20%</a:t>
                      </a:r>
                      <a:endParaRPr lang="en-GB" sz="1100" kern="1200" dirty="0">
                        <a:solidFill>
                          <a:schemeClr val="dk1"/>
                        </a:solidFill>
                        <a:latin typeface="+mn-lt"/>
                        <a:ea typeface="+mn-ea"/>
                        <a:cs typeface="+mn-cs"/>
                      </a:endParaRPr>
                    </a:p>
                  </a:txBody>
                  <a:tcPr/>
                </a:tc>
                <a:extLst>
                  <a:ext uri="{0D108BD9-81ED-4DB2-BD59-A6C34878D82A}">
                    <a16:rowId xmlns:a16="http://schemas.microsoft.com/office/drawing/2014/main" val="665637208"/>
                  </a:ext>
                </a:extLst>
              </a:tr>
              <a:tr h="281423">
                <a:tc>
                  <a:txBody>
                    <a:bodyPr/>
                    <a:lstStyle/>
                    <a:p>
                      <a:pPr algn="ctr"/>
                      <a:r>
                        <a:rPr lang="en-GB" sz="1100" kern="1200" dirty="0">
                          <a:latin typeface="+mn-lt"/>
                          <a:ea typeface="+mn-ea"/>
                          <a:cs typeface="+mn-cs"/>
                        </a:rPr>
                        <a:t>13</a:t>
                      </a:r>
                      <a:endParaRPr lang="en-US" sz="1100" kern="1200" dirty="0">
                        <a:latin typeface="+mn-lt"/>
                        <a:ea typeface="+mn-ea"/>
                        <a:cs typeface="+mn-cs"/>
                      </a:endParaRPr>
                    </a:p>
                  </a:txBody>
                  <a:tcPr/>
                </a:tc>
                <a:tc>
                  <a:txBody>
                    <a:bodyPr/>
                    <a:lstStyle/>
                    <a:p>
                      <a:r>
                        <a:rPr lang="en-GB" sz="1100" kern="1200" dirty="0">
                          <a:solidFill>
                            <a:schemeClr val="tx1"/>
                          </a:solidFill>
                          <a:latin typeface="+mn-lt"/>
                          <a:ea typeface="+mn-ea"/>
                          <a:cs typeface="+mn-cs"/>
                        </a:rPr>
                        <a:t>Facebook penetration  </a:t>
                      </a:r>
                    </a:p>
                  </a:txBody>
                  <a:tcPr/>
                </a:tc>
                <a:tc>
                  <a:txBody>
                    <a:bodyPr/>
                    <a:lstStyle/>
                    <a:p>
                      <a:r>
                        <a:rPr lang="en-GB" sz="1100" b="0" kern="1200" dirty="0">
                          <a:solidFill>
                            <a:schemeClr val="tx1"/>
                          </a:solidFill>
                          <a:latin typeface="+mn-lt"/>
                          <a:ea typeface="+mn-ea"/>
                          <a:cs typeface="+mn-cs"/>
                        </a:rPr>
                        <a:t>~18%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kern="1200" dirty="0">
                          <a:solidFill>
                            <a:schemeClr val="tx1"/>
                          </a:solidFill>
                          <a:latin typeface="+mn-lt"/>
                          <a:ea typeface="+mn-ea"/>
                          <a:cs typeface="+mn-cs"/>
                        </a:rPr>
                        <a:t>~ 52%</a:t>
                      </a:r>
                    </a:p>
                  </a:txBody>
                  <a:tcPr/>
                </a:tc>
                <a:extLst>
                  <a:ext uri="{0D108BD9-81ED-4DB2-BD59-A6C34878D82A}">
                    <a16:rowId xmlns:a16="http://schemas.microsoft.com/office/drawing/2014/main" val="3854716905"/>
                  </a:ext>
                </a:extLst>
              </a:tr>
              <a:tr h="281423">
                <a:tc>
                  <a:txBody>
                    <a:bodyPr/>
                    <a:lstStyle/>
                    <a:p>
                      <a:pPr algn="ctr"/>
                      <a:r>
                        <a:rPr lang="en-US" sz="1100" kern="1200" dirty="0">
                          <a:latin typeface="+mn-lt"/>
                          <a:ea typeface="+mn-ea"/>
                          <a:cs typeface="+mn-cs"/>
                        </a:rPr>
                        <a:t>14</a:t>
                      </a:r>
                    </a:p>
                  </a:txBody>
                  <a:tcPr/>
                </a:tc>
                <a:tc>
                  <a:txBody>
                    <a:bodyPr/>
                    <a:lstStyle/>
                    <a:p>
                      <a:r>
                        <a:rPr lang="en-GB" sz="1100" kern="1200" dirty="0">
                          <a:solidFill>
                            <a:schemeClr val="dk1"/>
                          </a:solidFill>
                          <a:latin typeface="+mn-lt"/>
                          <a:ea typeface="+mn-ea"/>
                          <a:cs typeface="+mn-cs"/>
                        </a:rPr>
                        <a:t>e-wallet</a:t>
                      </a:r>
                      <a:r>
                        <a:rPr lang="ru-RU" sz="1100" kern="1200" dirty="0">
                          <a:solidFill>
                            <a:schemeClr val="dk1"/>
                          </a:solidFill>
                          <a:latin typeface="+mn-lt"/>
                          <a:ea typeface="+mn-ea"/>
                          <a:cs typeface="+mn-cs"/>
                        </a:rPr>
                        <a:t> </a:t>
                      </a:r>
                      <a:r>
                        <a:rPr lang="en-US" sz="1100" kern="1200" dirty="0">
                          <a:solidFill>
                            <a:schemeClr val="dk1"/>
                          </a:solidFill>
                          <a:latin typeface="+mn-lt"/>
                          <a:ea typeface="+mn-ea"/>
                          <a:cs typeface="+mn-cs"/>
                        </a:rPr>
                        <a:t>(service provided by </a:t>
                      </a:r>
                      <a:r>
                        <a:rPr lang="en-GB" sz="1100" kern="1200" dirty="0">
                          <a:solidFill>
                            <a:schemeClr val="dk1"/>
                          </a:solidFill>
                          <a:latin typeface="+mn-lt"/>
                          <a:ea typeface="+mn-ea"/>
                          <a:cs typeface="+mn-cs"/>
                        </a:rPr>
                        <a:t>payment systems )</a:t>
                      </a:r>
                    </a:p>
                  </a:txBody>
                  <a:tcPr/>
                </a:tc>
                <a:tc>
                  <a:txBody>
                    <a:bodyPr/>
                    <a:lstStyle/>
                    <a:p>
                      <a:r>
                        <a:rPr lang="en-GB" sz="1100" b="0" kern="1200" dirty="0">
                          <a:solidFill>
                            <a:schemeClr val="tx1"/>
                          </a:solidFill>
                          <a:latin typeface="+mn-lt"/>
                          <a:ea typeface="+mn-ea"/>
                          <a:cs typeface="+mn-cs"/>
                        </a:rPr>
                        <a:t>~ 300.000</a:t>
                      </a:r>
                    </a:p>
                  </a:txBody>
                  <a:tcPr/>
                </a:tc>
                <a:tc>
                  <a:txBody>
                    <a:bodyPr/>
                    <a:lstStyle/>
                    <a:p>
                      <a:r>
                        <a:rPr lang="en-GB" sz="1100" b="0" kern="1200" baseline="0" dirty="0">
                          <a:solidFill>
                            <a:schemeClr val="tx1"/>
                          </a:solidFill>
                          <a:latin typeface="+mn-lt"/>
                          <a:ea typeface="+mn-ea"/>
                          <a:cs typeface="+mn-cs"/>
                        </a:rPr>
                        <a:t>~ 15</a:t>
                      </a:r>
                      <a:r>
                        <a:rPr lang="en-GB" sz="1100" b="0" kern="1200" dirty="0">
                          <a:solidFill>
                            <a:schemeClr val="tx1"/>
                          </a:solidFill>
                          <a:latin typeface="+mn-lt"/>
                          <a:ea typeface="+mn-ea"/>
                          <a:cs typeface="+mn-cs"/>
                        </a:rPr>
                        <a:t>0.000</a:t>
                      </a:r>
                    </a:p>
                  </a:txBody>
                  <a:tcPr/>
                </a:tc>
                <a:extLst>
                  <a:ext uri="{0D108BD9-81ED-4DB2-BD59-A6C34878D82A}">
                    <a16:rowId xmlns:a16="http://schemas.microsoft.com/office/drawing/2014/main" val="2468521775"/>
                  </a:ext>
                </a:extLst>
              </a:tr>
            </a:tbl>
          </a:graphicData>
        </a:graphic>
      </p:graphicFrame>
    </p:spTree>
    <p:extLst>
      <p:ext uri="{BB962C8B-B14F-4D97-AF65-F5344CB8AC3E}">
        <p14:creationId xmlns:p14="http://schemas.microsoft.com/office/powerpoint/2010/main" val="3902573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
            <a:br>
              <a:rPr lang="en-US" dirty="0"/>
            </a:br>
            <a:r>
              <a:rPr lang="en-US" dirty="0"/>
              <a:t>Tun Foundation Finance</a:t>
            </a:r>
            <a:br>
              <a:rPr lang="en-US" dirty="0"/>
            </a:br>
            <a:endParaRPr lang="en-US" dirty="0"/>
          </a:p>
        </p:txBody>
      </p:sp>
      <p:sp>
        <p:nvSpPr>
          <p:cNvPr id="4" name="Slide Number Placeholder 3"/>
          <p:cNvSpPr>
            <a:spLocks noGrp="1"/>
          </p:cNvSpPr>
          <p:nvPr>
            <p:ph type="sldNum" sz="quarter" idx="12"/>
          </p:nvPr>
        </p:nvSpPr>
        <p:spPr/>
        <p:txBody>
          <a:bodyPr/>
          <a:lstStyle/>
          <a:p>
            <a:fld id="{D7F305DA-160D-498F-B102-A1D8643B4A2C}" type="slidenum">
              <a:rPr lang="ru-RU" smtClean="0"/>
              <a:pPr/>
              <a:t>70</a:t>
            </a:fld>
            <a:endParaRPr lang="ru-RU"/>
          </a:p>
        </p:txBody>
      </p:sp>
      <p:graphicFrame>
        <p:nvGraphicFramePr>
          <p:cNvPr id="5" name="Table 4"/>
          <p:cNvGraphicFramePr>
            <a:graphicFrameLocks noGrp="1"/>
          </p:cNvGraphicFramePr>
          <p:nvPr>
            <p:extLst/>
          </p:nvPr>
        </p:nvGraphicFramePr>
        <p:xfrm>
          <a:off x="179512" y="623949"/>
          <a:ext cx="8807572" cy="5685372"/>
        </p:xfrm>
        <a:graphic>
          <a:graphicData uri="http://schemas.openxmlformats.org/drawingml/2006/table">
            <a:tbl>
              <a:tblPr bandRow="1">
                <a:tableStyleId>{5C22544A-7EE6-4342-B048-85BDC9FD1C3A}</a:tableStyleId>
              </a:tblPr>
              <a:tblGrid>
                <a:gridCol w="1632314">
                  <a:extLst>
                    <a:ext uri="{9D8B030D-6E8A-4147-A177-3AD203B41FA5}">
                      <a16:colId xmlns:a16="http://schemas.microsoft.com/office/drawing/2014/main" val="20000"/>
                    </a:ext>
                  </a:extLst>
                </a:gridCol>
                <a:gridCol w="1797106">
                  <a:extLst>
                    <a:ext uri="{9D8B030D-6E8A-4147-A177-3AD203B41FA5}">
                      <a16:colId xmlns:a16="http://schemas.microsoft.com/office/drawing/2014/main" val="20001"/>
                    </a:ext>
                  </a:extLst>
                </a:gridCol>
                <a:gridCol w="5378152">
                  <a:extLst>
                    <a:ext uri="{9D8B030D-6E8A-4147-A177-3AD203B41FA5}">
                      <a16:colId xmlns:a16="http://schemas.microsoft.com/office/drawing/2014/main" val="20002"/>
                    </a:ext>
                  </a:extLst>
                </a:gridCol>
              </a:tblGrid>
              <a:tr h="682983">
                <a:tc>
                  <a:txBody>
                    <a:bodyPr/>
                    <a:lstStyle/>
                    <a:p>
                      <a:r>
                        <a:rPr lang="en-US" sz="1600" dirty="0">
                          <a:solidFill>
                            <a:schemeClr val="bg1"/>
                          </a:solidFill>
                          <a:latin typeface="+mn-lt"/>
                        </a:rPr>
                        <a:t>Description</a:t>
                      </a:r>
                      <a:r>
                        <a:rPr lang="en-US" sz="1600" baseline="0" dirty="0">
                          <a:solidFill>
                            <a:schemeClr val="bg1"/>
                          </a:solidFill>
                          <a:latin typeface="+mn-lt"/>
                        </a:rPr>
                        <a:t> of Business</a:t>
                      </a:r>
                      <a:endParaRPr lang="en-US" sz="1600" b="0" dirty="0">
                        <a:solidFill>
                          <a:schemeClr val="bg1"/>
                        </a:solidFill>
                        <a:latin typeface="+mn-lt"/>
                      </a:endParaRPr>
                    </a:p>
                  </a:txBody>
                  <a:tcPr anchor="ctr">
                    <a:solidFill>
                      <a:schemeClr val="accent1"/>
                    </a:solidFill>
                  </a:tcPr>
                </a:tc>
                <a:tc gridSpan="2">
                  <a:txBody>
                    <a:bodyPr/>
                    <a:lstStyle/>
                    <a:p>
                      <a:pPr marL="171450" lvl="0" indent="-171450">
                        <a:buFont typeface="Arial" pitchFamily="34" charset="0"/>
                        <a:buChar char="•"/>
                      </a:pPr>
                      <a:r>
                        <a:rPr lang="en-US" sz="1200" kern="1200" dirty="0">
                          <a:solidFill>
                            <a:schemeClr val="dk1"/>
                          </a:solidFill>
                          <a:effectLst/>
                          <a:latin typeface="+mn-lt"/>
                          <a:ea typeface="+mn-ea"/>
                          <a:cs typeface="+mn-cs"/>
                        </a:rPr>
                        <a:t>Started from 2008 for</a:t>
                      </a:r>
                      <a:r>
                        <a:rPr lang="en-US" sz="1200" kern="1200" baseline="0" dirty="0">
                          <a:solidFill>
                            <a:schemeClr val="dk1"/>
                          </a:solidFill>
                          <a:effectLst/>
                          <a:latin typeface="+mn-lt"/>
                          <a:ea typeface="+mn-ea"/>
                          <a:cs typeface="+mn-cs"/>
                        </a:rPr>
                        <a:t> Cyclone </a:t>
                      </a:r>
                      <a:r>
                        <a:rPr lang="en-US" sz="1200" kern="1200" dirty="0" err="1">
                          <a:solidFill>
                            <a:schemeClr val="dk1"/>
                          </a:solidFill>
                          <a:effectLst/>
                          <a:latin typeface="+mn-lt"/>
                          <a:ea typeface="+mn-ea"/>
                          <a:cs typeface="+mn-cs"/>
                        </a:rPr>
                        <a:t>Nargis</a:t>
                      </a:r>
                      <a:r>
                        <a:rPr lang="en-US" sz="1200" kern="1200" dirty="0">
                          <a:solidFill>
                            <a:schemeClr val="dk1"/>
                          </a:solidFill>
                          <a:effectLst/>
                          <a:latin typeface="+mn-lt"/>
                          <a:ea typeface="+mn-ea"/>
                          <a:cs typeface="+mn-cs"/>
                        </a:rPr>
                        <a:t> re-habilitation of homelands in Kun Chan </a:t>
                      </a:r>
                      <a:r>
                        <a:rPr lang="en-US" sz="1200" kern="1200" dirty="0" err="1">
                          <a:solidFill>
                            <a:schemeClr val="dk1"/>
                          </a:solidFill>
                          <a:effectLst/>
                          <a:latin typeface="+mn-lt"/>
                          <a:ea typeface="+mn-ea"/>
                          <a:cs typeface="+mn-cs"/>
                        </a:rPr>
                        <a:t>Kone</a:t>
                      </a:r>
                      <a:r>
                        <a:rPr lang="en-US" sz="1200" kern="1200" dirty="0">
                          <a:solidFill>
                            <a:schemeClr val="dk1"/>
                          </a:solidFill>
                          <a:effectLst/>
                          <a:latin typeface="+mn-lt"/>
                          <a:ea typeface="+mn-ea"/>
                          <a:cs typeface="+mn-cs"/>
                        </a:rPr>
                        <a:t>/</a:t>
                      </a:r>
                      <a:r>
                        <a:rPr lang="en-US" sz="1200" kern="1200" dirty="0" err="1">
                          <a:solidFill>
                            <a:schemeClr val="dk1"/>
                          </a:solidFill>
                          <a:effectLst/>
                          <a:latin typeface="+mn-lt"/>
                          <a:ea typeface="+mn-ea"/>
                          <a:cs typeface="+mn-cs"/>
                        </a:rPr>
                        <a:t>Za</a:t>
                      </a:r>
                      <a:r>
                        <a:rPr lang="en-US" sz="1200" kern="1200" dirty="0">
                          <a:solidFill>
                            <a:schemeClr val="dk1"/>
                          </a:solidFill>
                          <a:effectLst/>
                          <a:latin typeface="+mn-lt"/>
                          <a:ea typeface="+mn-ea"/>
                          <a:cs typeface="+mn-cs"/>
                        </a:rPr>
                        <a:t> </a:t>
                      </a:r>
                      <a:r>
                        <a:rPr lang="en-US" sz="1200" kern="1200" dirty="0" err="1">
                          <a:solidFill>
                            <a:schemeClr val="dk1"/>
                          </a:solidFill>
                          <a:effectLst/>
                          <a:latin typeface="+mn-lt"/>
                          <a:ea typeface="+mn-ea"/>
                          <a:cs typeface="+mn-cs"/>
                        </a:rPr>
                        <a:t>Lun</a:t>
                      </a:r>
                      <a:endParaRPr lang="en-US" sz="1200" kern="1200" dirty="0">
                        <a:solidFill>
                          <a:schemeClr val="dk1"/>
                        </a:solidFill>
                        <a:effectLst/>
                        <a:latin typeface="+mn-lt"/>
                        <a:ea typeface="+mn-ea"/>
                        <a:cs typeface="+mn-cs"/>
                      </a:endParaRPr>
                    </a:p>
                    <a:p>
                      <a:pPr marL="171450" lvl="0" indent="-171450">
                        <a:buFont typeface="Arial" pitchFamily="34" charset="0"/>
                        <a:buChar char="•"/>
                      </a:pPr>
                      <a:r>
                        <a:rPr lang="en-US" sz="1200" kern="1200" dirty="0">
                          <a:solidFill>
                            <a:schemeClr val="dk1"/>
                          </a:solidFill>
                          <a:effectLst/>
                          <a:latin typeface="+mn-lt"/>
                          <a:ea typeface="+mn-ea"/>
                          <a:cs typeface="+mn-cs"/>
                        </a:rPr>
                        <a:t>Officially start operation as an MFI in 2011 with official license </a:t>
                      </a:r>
                    </a:p>
                    <a:p>
                      <a:pPr marL="171450" lvl="0" indent="-171450">
                        <a:buFont typeface="Arial" pitchFamily="34" charset="0"/>
                        <a:buChar char="•"/>
                      </a:pPr>
                      <a:r>
                        <a:rPr lang="en-US" sz="1200" kern="1200" dirty="0">
                          <a:solidFill>
                            <a:schemeClr val="dk1"/>
                          </a:solidFill>
                          <a:effectLst/>
                          <a:latin typeface="+mn-lt"/>
                          <a:ea typeface="+mn-ea"/>
                          <a:cs typeface="+mn-cs"/>
                        </a:rPr>
                        <a:t>The MFI is operated as independent Financial Company owned by Tun Foundation Chairman </a:t>
                      </a:r>
                    </a:p>
                    <a:p>
                      <a:pPr marL="171450" lvl="0" indent="-171450">
                        <a:buFont typeface="Arial" pitchFamily="34" charset="0"/>
                        <a:buChar char="•"/>
                      </a:pPr>
                      <a:r>
                        <a:rPr lang="en-US" sz="1200" kern="1200" dirty="0">
                          <a:solidFill>
                            <a:schemeClr val="dk1"/>
                          </a:solidFill>
                          <a:effectLst/>
                          <a:latin typeface="+mn-lt"/>
                          <a:ea typeface="+mn-ea"/>
                          <a:cs typeface="+mn-cs"/>
                        </a:rPr>
                        <a:t>Non-deposit taking institution</a:t>
                      </a:r>
                    </a:p>
                  </a:txBody>
                  <a:tcPr marL="68580" marR="68580" marT="0" marB="0" anchor="ct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855676">
                <a:tc>
                  <a:txBody>
                    <a:bodyPr/>
                    <a:lstStyle/>
                    <a:p>
                      <a:pPr marL="0" marR="0">
                        <a:lnSpc>
                          <a:spcPct val="100000"/>
                        </a:lnSpc>
                        <a:spcBef>
                          <a:spcPts val="0"/>
                        </a:spcBef>
                        <a:spcAft>
                          <a:spcPts val="0"/>
                        </a:spcAft>
                      </a:pPr>
                      <a:r>
                        <a:rPr lang="en-US" sz="1600" dirty="0">
                          <a:solidFill>
                            <a:schemeClr val="bg1"/>
                          </a:solidFill>
                          <a:effectLst/>
                          <a:latin typeface="+mn-lt"/>
                          <a:ea typeface="Calibri"/>
                          <a:cs typeface="Times New Roman"/>
                        </a:rPr>
                        <a:t>Main Markets and</a:t>
                      </a:r>
                      <a:r>
                        <a:rPr lang="en-US" sz="1600" baseline="0" dirty="0">
                          <a:solidFill>
                            <a:schemeClr val="bg1"/>
                          </a:solidFill>
                          <a:effectLst/>
                          <a:latin typeface="+mn-lt"/>
                          <a:ea typeface="Calibri"/>
                          <a:cs typeface="Times New Roman"/>
                        </a:rPr>
                        <a:t> Main Products</a:t>
                      </a:r>
                      <a:endParaRPr lang="en-US" sz="1600" dirty="0">
                        <a:solidFill>
                          <a:schemeClr val="bg1"/>
                        </a:solidFill>
                        <a:effectLst/>
                        <a:latin typeface="+mn-lt"/>
                        <a:ea typeface="Calibri"/>
                        <a:cs typeface="Times New Roman"/>
                      </a:endParaRPr>
                    </a:p>
                  </a:txBody>
                  <a:tcPr marL="68580" marR="68580" marT="0" marB="0" anchor="ctr">
                    <a:solidFill>
                      <a:schemeClr val="accent1"/>
                    </a:solidFill>
                  </a:tcPr>
                </a:tc>
                <a:tc gridSpan="2">
                  <a:txBody>
                    <a:bodyPr/>
                    <a:lstStyle/>
                    <a:p>
                      <a:pPr marL="285750" lvl="0" indent="-285750">
                        <a:buFont typeface="Arial" pitchFamily="34" charset="0"/>
                        <a:buChar char="•"/>
                      </a:pPr>
                      <a:r>
                        <a:rPr lang="en-US" sz="1200" kern="1200" dirty="0">
                          <a:solidFill>
                            <a:schemeClr val="dk1"/>
                          </a:solidFill>
                          <a:effectLst/>
                          <a:latin typeface="+mn-lt"/>
                          <a:ea typeface="+mn-ea"/>
                          <a:cs typeface="+mn-cs"/>
                        </a:rPr>
                        <a:t>Agriculture loan </a:t>
                      </a:r>
                    </a:p>
                    <a:p>
                      <a:pPr marL="285750" lvl="0" indent="-285750">
                        <a:buFont typeface="Arial" pitchFamily="34" charset="0"/>
                        <a:buChar char="•"/>
                      </a:pPr>
                      <a:r>
                        <a:rPr lang="en-US" sz="1200" kern="1200" dirty="0">
                          <a:solidFill>
                            <a:schemeClr val="dk1"/>
                          </a:solidFill>
                          <a:effectLst/>
                          <a:latin typeface="+mn-lt"/>
                          <a:ea typeface="+mn-ea"/>
                          <a:cs typeface="+mn-cs"/>
                        </a:rPr>
                        <a:t>Only for group lending (includes 5-10 people in a group)</a:t>
                      </a:r>
                    </a:p>
                    <a:p>
                      <a:pPr marL="285750" lvl="0" indent="-285750">
                        <a:buFont typeface="Arial" pitchFamily="34" charset="0"/>
                        <a:buChar char="•"/>
                      </a:pPr>
                      <a:r>
                        <a:rPr lang="en-US" sz="1200" kern="1200" dirty="0">
                          <a:solidFill>
                            <a:schemeClr val="dk1"/>
                          </a:solidFill>
                          <a:effectLst/>
                          <a:latin typeface="+mn-lt"/>
                          <a:ea typeface="+mn-ea"/>
                          <a:cs typeface="+mn-cs"/>
                        </a:rPr>
                        <a:t>Loan term </a:t>
                      </a:r>
                      <a:r>
                        <a:rPr lang="en-US" sz="1200" kern="1200" dirty="0">
                          <a:solidFill>
                            <a:schemeClr val="dk1"/>
                          </a:solidFill>
                          <a:effectLst/>
                          <a:latin typeface="+mn-lt"/>
                          <a:ea typeface="+mn-ea"/>
                          <a:cs typeface="+mn-cs"/>
                          <a:sym typeface="Wingdings"/>
                        </a:rPr>
                        <a:t></a:t>
                      </a:r>
                      <a:r>
                        <a:rPr lang="en-US" sz="1200" kern="1200" dirty="0">
                          <a:solidFill>
                            <a:schemeClr val="dk1"/>
                          </a:solidFill>
                          <a:effectLst/>
                          <a:latin typeface="+mn-lt"/>
                          <a:ea typeface="+mn-ea"/>
                          <a:cs typeface="+mn-cs"/>
                        </a:rPr>
                        <a:t> </a:t>
                      </a:r>
                      <a:endParaRPr lang="ru-RU" sz="1200" kern="1200" dirty="0">
                        <a:solidFill>
                          <a:schemeClr val="dk1"/>
                        </a:solidFill>
                        <a:effectLst/>
                        <a:latin typeface="+mn-lt"/>
                        <a:ea typeface="+mn-ea"/>
                        <a:cs typeface="+mn-cs"/>
                      </a:endParaRPr>
                    </a:p>
                    <a:p>
                      <a:pPr marL="0" lvl="0" indent="0">
                        <a:buFont typeface="Arial" pitchFamily="34" charset="0"/>
                        <a:buNone/>
                      </a:pPr>
                      <a:r>
                        <a:rPr lang="ru-RU" sz="1200" kern="1200" dirty="0">
                          <a:solidFill>
                            <a:schemeClr val="dk1"/>
                          </a:solidFill>
                          <a:effectLst/>
                          <a:latin typeface="+mn-lt"/>
                          <a:ea typeface="+mn-ea"/>
                          <a:cs typeface="+mn-cs"/>
                        </a:rPr>
                        <a:t>              </a:t>
                      </a:r>
                      <a:r>
                        <a:rPr lang="en-US" sz="1200" kern="1200" dirty="0">
                          <a:solidFill>
                            <a:schemeClr val="dk1"/>
                          </a:solidFill>
                          <a:effectLst/>
                          <a:latin typeface="+mn-lt"/>
                          <a:ea typeface="+mn-ea"/>
                          <a:cs typeface="+mn-cs"/>
                        </a:rPr>
                        <a:t>-Seasonal depending on the type of agriculture product</a:t>
                      </a:r>
                    </a:p>
                    <a:p>
                      <a:pPr marL="457200" lvl="1" indent="0">
                        <a:buFont typeface="Arial" pitchFamily="34" charset="0"/>
                        <a:buNone/>
                      </a:pPr>
                      <a:r>
                        <a:rPr lang="en-US" sz="1200" kern="1200" dirty="0">
                          <a:solidFill>
                            <a:schemeClr val="dk1"/>
                          </a:solidFill>
                          <a:effectLst/>
                          <a:latin typeface="+mn-lt"/>
                          <a:ea typeface="+mn-ea"/>
                          <a:cs typeface="+mn-cs"/>
                        </a:rPr>
                        <a:t>-Usually 4 months (minimum) and 10 months (maximum)</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209876">
                <a:tc rowSpan="3">
                  <a:txBody>
                    <a:bodyPr/>
                    <a:lstStyle/>
                    <a:p>
                      <a:r>
                        <a:rPr lang="en-US" sz="1600" b="0" dirty="0">
                          <a:solidFill>
                            <a:schemeClr val="bg1"/>
                          </a:solidFill>
                          <a:latin typeface="+mn-lt"/>
                        </a:rPr>
                        <a:t>Key Financials</a:t>
                      </a:r>
                    </a:p>
                    <a:p>
                      <a:r>
                        <a:rPr lang="en-US" sz="1600" b="0" dirty="0">
                          <a:solidFill>
                            <a:schemeClr val="bg1"/>
                          </a:solidFill>
                          <a:latin typeface="+mn-lt"/>
                        </a:rPr>
                        <a:t>(2014 Year) </a:t>
                      </a:r>
                    </a:p>
                  </a:txBody>
                  <a:tcPr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Loan Outstanding</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84K</a:t>
                      </a:r>
                      <a:r>
                        <a:rPr lang="en-US" sz="1200" b="0" kern="1200" baseline="0" dirty="0">
                          <a:solidFill>
                            <a:schemeClr val="tx1"/>
                          </a:solidFill>
                          <a:effectLst/>
                          <a:latin typeface="+mn-lt"/>
                          <a:ea typeface="+mn-ea"/>
                          <a:cs typeface="+mn-cs"/>
                        </a:rPr>
                        <a:t> USD</a:t>
                      </a: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2"/>
                  </a:ext>
                </a:extLst>
              </a:tr>
              <a:tr h="367604">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Average</a:t>
                      </a:r>
                      <a:r>
                        <a:rPr lang="en-US" sz="1200" b="0" kern="1200" baseline="0" dirty="0">
                          <a:solidFill>
                            <a:schemeClr val="tx1"/>
                          </a:solidFill>
                          <a:effectLst/>
                          <a:latin typeface="+mn-lt"/>
                          <a:ea typeface="+mn-ea"/>
                          <a:cs typeface="+mn-cs"/>
                        </a:rPr>
                        <a:t> Loan Size</a:t>
                      </a:r>
                      <a:endParaRPr lang="en-US" sz="1200" b="0" kern="1200" dirty="0">
                        <a:solidFill>
                          <a:schemeClr val="tx1"/>
                        </a:solidFill>
                        <a:effectLst/>
                        <a:latin typeface="+mn-lt"/>
                        <a:ea typeface="+mn-ea"/>
                        <a:cs typeface="+mn-cs"/>
                      </a:endParaRPr>
                    </a:p>
                  </a:txBody>
                  <a:tcPr anchor="ctr"/>
                </a:tc>
                <a:tc>
                  <a:txBody>
                    <a:bodyPr/>
                    <a:lstStyle/>
                    <a:p>
                      <a:pPr lvl="0"/>
                      <a:r>
                        <a:rPr lang="en-US" sz="1200" kern="1200" dirty="0">
                          <a:solidFill>
                            <a:schemeClr val="dk1"/>
                          </a:solidFill>
                          <a:effectLst/>
                          <a:latin typeface="+mn-lt"/>
                          <a:ea typeface="+mn-ea"/>
                          <a:cs typeface="+mn-cs"/>
                        </a:rPr>
                        <a:t>-25</a:t>
                      </a:r>
                      <a:r>
                        <a:rPr lang="en-US" sz="1200" kern="1200" baseline="0" dirty="0">
                          <a:solidFill>
                            <a:schemeClr val="dk1"/>
                          </a:solidFill>
                          <a:effectLst/>
                          <a:latin typeface="+mn-lt"/>
                          <a:ea typeface="+mn-ea"/>
                          <a:cs typeface="+mn-cs"/>
                        </a:rPr>
                        <a:t> USD</a:t>
                      </a:r>
                      <a:r>
                        <a:rPr lang="en-US" sz="1200" kern="1200" dirty="0">
                          <a:solidFill>
                            <a:schemeClr val="dk1"/>
                          </a:solidFill>
                          <a:effectLst/>
                          <a:latin typeface="+mn-lt"/>
                          <a:ea typeface="+mn-ea"/>
                          <a:cs typeface="+mn-cs"/>
                        </a:rPr>
                        <a:t> per acre</a:t>
                      </a:r>
                    </a:p>
                  </a:txBody>
                  <a:tcPr anchor="ctr"/>
                </a:tc>
                <a:extLst>
                  <a:ext uri="{0D108BD9-81ED-4DB2-BD59-A6C34878D82A}">
                    <a16:rowId xmlns:a16="http://schemas.microsoft.com/office/drawing/2014/main" val="10003"/>
                  </a:ext>
                </a:extLst>
              </a:tr>
              <a:tr h="216024">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b="0" kern="1200" dirty="0">
                        <a:solidFill>
                          <a:schemeClr val="tx1"/>
                        </a:solidFill>
                        <a:effectLst/>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kern="1200" dirty="0">
                          <a:solidFill>
                            <a:schemeClr val="dk1"/>
                          </a:solidFill>
                          <a:effectLst/>
                          <a:latin typeface="+mn-lt"/>
                          <a:ea typeface="+mn-ea"/>
                          <a:cs typeface="+mn-cs"/>
                        </a:rPr>
                        <a:t>-240 USD maximum per person depends on the region’s pay back pattern</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4"/>
                  </a:ext>
                </a:extLst>
              </a:tr>
              <a:tr h="331222">
                <a:tc rowSpan="4">
                  <a:txBody>
                    <a:bodyPr/>
                    <a:lstStyle/>
                    <a:p>
                      <a:pPr marL="0" algn="l" defTabSz="914400" rtl="0" eaLnBrk="1" latinLnBrk="0" hangingPunct="1"/>
                      <a:r>
                        <a:rPr lang="en-US" sz="1600" b="0" kern="1200" dirty="0">
                          <a:solidFill>
                            <a:schemeClr val="bg1"/>
                          </a:solidFill>
                          <a:latin typeface="+mn-lt"/>
                          <a:ea typeface="+mn-ea"/>
                          <a:cs typeface="+mn-cs"/>
                        </a:rPr>
                        <a:t>Branches network</a:t>
                      </a:r>
                    </a:p>
                  </a:txBody>
                  <a:tcPr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Main</a:t>
                      </a:r>
                      <a:r>
                        <a:rPr lang="en-US" sz="1200" b="0" kern="1200" baseline="0" dirty="0">
                          <a:solidFill>
                            <a:schemeClr val="tx1"/>
                          </a:solidFill>
                          <a:effectLst/>
                          <a:latin typeface="+mn-lt"/>
                          <a:ea typeface="+mn-ea"/>
                          <a:cs typeface="+mn-cs"/>
                        </a:rPr>
                        <a:t> Head Office</a:t>
                      </a:r>
                      <a:endParaRPr lang="en-US" sz="1200" b="0" kern="1200" dirty="0">
                        <a:solidFill>
                          <a:schemeClr val="tx1"/>
                        </a:solidFill>
                        <a:effectLst/>
                        <a:latin typeface="+mn-lt"/>
                        <a:ea typeface="+mn-ea"/>
                        <a:cs typeface="+mn-cs"/>
                      </a:endParaRPr>
                    </a:p>
                  </a:txBody>
                  <a:tcPr anchor="ctr"/>
                </a:tc>
                <a:tc>
                  <a:txBody>
                    <a:bodyPr/>
                    <a:lstStyle/>
                    <a:p>
                      <a:pPr lvl="0"/>
                      <a:r>
                        <a:rPr lang="en-US" sz="1200" kern="1200" dirty="0">
                          <a:solidFill>
                            <a:schemeClr val="dk1"/>
                          </a:solidFill>
                          <a:effectLst/>
                          <a:latin typeface="+mn-lt"/>
                          <a:ea typeface="+mn-ea"/>
                          <a:cs typeface="+mn-cs"/>
                        </a:rPr>
                        <a:t>Yangon</a:t>
                      </a:r>
                    </a:p>
                  </a:txBody>
                  <a:tcPr anchor="ctr"/>
                </a:tc>
                <a:extLst>
                  <a:ext uri="{0D108BD9-81ED-4DB2-BD59-A6C34878D82A}">
                    <a16:rowId xmlns:a16="http://schemas.microsoft.com/office/drawing/2014/main" val="10005"/>
                  </a:ext>
                </a:extLst>
              </a:tr>
              <a:tr h="331222">
                <a:tc vMerge="1">
                  <a:txBody>
                    <a:bodyPr/>
                    <a:lstStyle/>
                    <a:p>
                      <a:endParaRPr lang="en-US" sz="10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Ayeyarwaddy</a:t>
                      </a:r>
                    </a:p>
                  </a:txBody>
                  <a:tcPr anchor="ctr"/>
                </a:tc>
                <a:tc>
                  <a:txBody>
                    <a:bodyPr/>
                    <a:lstStyle/>
                    <a:p>
                      <a:pPr lvl="0"/>
                      <a:r>
                        <a:rPr lang="en-US" sz="1200" kern="1200" dirty="0" err="1">
                          <a:solidFill>
                            <a:schemeClr val="dk1"/>
                          </a:solidFill>
                          <a:effectLst/>
                          <a:latin typeface="+mn-lt"/>
                          <a:ea typeface="+mn-ea"/>
                          <a:cs typeface="+mn-cs"/>
                        </a:rPr>
                        <a:t>Zalun</a:t>
                      </a:r>
                      <a:r>
                        <a:rPr lang="en-US" sz="1200" kern="1200" dirty="0">
                          <a:solidFill>
                            <a:schemeClr val="dk1"/>
                          </a:solidFill>
                          <a:effectLst/>
                          <a:latin typeface="+mn-lt"/>
                          <a:ea typeface="+mn-ea"/>
                          <a:cs typeface="+mn-cs"/>
                        </a:rPr>
                        <a:t>, </a:t>
                      </a:r>
                      <a:r>
                        <a:rPr lang="en-US" sz="1200" kern="1200" dirty="0" err="1">
                          <a:solidFill>
                            <a:schemeClr val="dk1"/>
                          </a:solidFill>
                          <a:effectLst/>
                          <a:latin typeface="+mn-lt"/>
                          <a:ea typeface="+mn-ea"/>
                          <a:cs typeface="+mn-cs"/>
                        </a:rPr>
                        <a:t>Warr</a:t>
                      </a:r>
                      <a:r>
                        <a:rPr lang="en-US" sz="1200" kern="1200" baseline="0" dirty="0">
                          <a:solidFill>
                            <a:schemeClr val="dk1"/>
                          </a:solidFill>
                          <a:effectLst/>
                          <a:latin typeface="+mn-lt"/>
                          <a:ea typeface="+mn-ea"/>
                          <a:cs typeface="+mn-cs"/>
                        </a:rPr>
                        <a:t> </a:t>
                      </a:r>
                      <a:r>
                        <a:rPr lang="en-US" sz="1200" kern="1200" baseline="0" dirty="0" err="1">
                          <a:solidFill>
                            <a:schemeClr val="dk1"/>
                          </a:solidFill>
                          <a:effectLst/>
                          <a:latin typeface="+mn-lt"/>
                          <a:ea typeface="+mn-ea"/>
                          <a:cs typeface="+mn-cs"/>
                        </a:rPr>
                        <a:t>Khae</a:t>
                      </a:r>
                      <a:r>
                        <a:rPr lang="en-US" sz="1200" kern="1200" baseline="0" dirty="0">
                          <a:solidFill>
                            <a:schemeClr val="dk1"/>
                          </a:solidFill>
                          <a:effectLst/>
                          <a:latin typeface="+mn-lt"/>
                          <a:ea typeface="+mn-ea"/>
                          <a:cs typeface="+mn-cs"/>
                        </a:rPr>
                        <a:t> Ma, Ma U Bin (Whole)</a:t>
                      </a:r>
                      <a:endParaRPr lang="en-US" sz="12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6"/>
                  </a:ext>
                </a:extLst>
              </a:tr>
              <a:tr h="331222">
                <a:tc vMerge="1">
                  <a:txBody>
                    <a:bodyPr/>
                    <a:lstStyle/>
                    <a:p>
                      <a:endParaRPr lang="en-US" sz="10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Mandalay</a:t>
                      </a:r>
                    </a:p>
                  </a:txBody>
                  <a:tcPr anchor="ctr"/>
                </a:tc>
                <a:tc>
                  <a:txBody>
                    <a:bodyPr/>
                    <a:lstStyle/>
                    <a:p>
                      <a:pPr lvl="0"/>
                      <a:r>
                        <a:rPr lang="en-US" sz="1200" kern="1200" dirty="0" err="1">
                          <a:solidFill>
                            <a:schemeClr val="dk1"/>
                          </a:solidFill>
                          <a:effectLst/>
                          <a:latin typeface="+mn-lt"/>
                          <a:ea typeface="+mn-ea"/>
                          <a:cs typeface="+mn-cs"/>
                        </a:rPr>
                        <a:t>Kyauk</a:t>
                      </a:r>
                      <a:r>
                        <a:rPr lang="en-US" sz="1200" kern="1200" dirty="0">
                          <a:solidFill>
                            <a:schemeClr val="dk1"/>
                          </a:solidFill>
                          <a:effectLst/>
                          <a:latin typeface="+mn-lt"/>
                          <a:ea typeface="+mn-ea"/>
                          <a:cs typeface="+mn-cs"/>
                        </a:rPr>
                        <a:t> </a:t>
                      </a:r>
                      <a:r>
                        <a:rPr lang="en-US" sz="1200" kern="1200" dirty="0" err="1">
                          <a:solidFill>
                            <a:schemeClr val="dk1"/>
                          </a:solidFill>
                          <a:effectLst/>
                          <a:latin typeface="+mn-lt"/>
                          <a:ea typeface="+mn-ea"/>
                          <a:cs typeface="+mn-cs"/>
                        </a:rPr>
                        <a:t>Pataung</a:t>
                      </a:r>
                      <a:r>
                        <a:rPr lang="en-US" sz="1200" kern="1200" dirty="0">
                          <a:solidFill>
                            <a:schemeClr val="dk1"/>
                          </a:solidFill>
                          <a:effectLst/>
                          <a:latin typeface="+mn-lt"/>
                          <a:ea typeface="+mn-ea"/>
                          <a:cs typeface="+mn-cs"/>
                        </a:rPr>
                        <a:t> (as</a:t>
                      </a:r>
                      <a:r>
                        <a:rPr lang="en-US" sz="1200" kern="1200" baseline="0" dirty="0">
                          <a:solidFill>
                            <a:schemeClr val="dk1"/>
                          </a:solidFill>
                          <a:effectLst/>
                          <a:latin typeface="+mn-lt"/>
                          <a:ea typeface="+mn-ea"/>
                          <a:cs typeface="+mn-cs"/>
                        </a:rPr>
                        <a:t> a whole)</a:t>
                      </a:r>
                      <a:endParaRPr lang="en-US" sz="12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7"/>
                  </a:ext>
                </a:extLst>
              </a:tr>
              <a:tr h="331222">
                <a:tc vMerge="1">
                  <a:txBody>
                    <a:bodyPr/>
                    <a:lstStyle/>
                    <a:p>
                      <a:endParaRPr lang="en-US" sz="10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Yangon</a:t>
                      </a:r>
                    </a:p>
                  </a:txBody>
                  <a:tcPr anchor="ctr"/>
                </a:tc>
                <a:tc>
                  <a:txBody>
                    <a:bodyPr/>
                    <a:lstStyle/>
                    <a:p>
                      <a:pPr lvl="0"/>
                      <a:r>
                        <a:rPr lang="en-US" sz="1200" kern="1200" dirty="0">
                          <a:solidFill>
                            <a:schemeClr val="dk1"/>
                          </a:solidFill>
                          <a:effectLst/>
                          <a:latin typeface="+mn-lt"/>
                          <a:ea typeface="+mn-ea"/>
                          <a:cs typeface="+mn-cs"/>
                        </a:rPr>
                        <a:t>Kun</a:t>
                      </a:r>
                      <a:r>
                        <a:rPr lang="en-US" sz="1200" kern="1200" baseline="0" dirty="0">
                          <a:solidFill>
                            <a:schemeClr val="dk1"/>
                          </a:solidFill>
                          <a:effectLst/>
                          <a:latin typeface="+mn-lt"/>
                          <a:ea typeface="+mn-ea"/>
                          <a:cs typeface="+mn-cs"/>
                        </a:rPr>
                        <a:t> Chan Gone (36 villages as a whole)</a:t>
                      </a:r>
                      <a:endParaRPr lang="en-US" sz="12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8"/>
                  </a:ext>
                </a:extLst>
              </a:tr>
              <a:tr h="5943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solidFill>
                            <a:schemeClr val="bg1"/>
                          </a:solidFill>
                          <a:latin typeface="+mn-lt"/>
                        </a:rPr>
                        <a:t>Profiles of its</a:t>
                      </a:r>
                      <a:r>
                        <a:rPr lang="en-US" sz="1600" baseline="0" dirty="0">
                          <a:solidFill>
                            <a:schemeClr val="bg1"/>
                          </a:solidFill>
                          <a:latin typeface="+mn-lt"/>
                        </a:rPr>
                        <a:t> clients and their needs</a:t>
                      </a:r>
                      <a:endParaRPr lang="en-US" sz="1600" b="0" dirty="0">
                        <a:solidFill>
                          <a:schemeClr val="bg1"/>
                        </a:solidFill>
                        <a:latin typeface="+mn-lt"/>
                      </a:endParaRPr>
                    </a:p>
                  </a:txBody>
                  <a:tcPr anchor="ctr">
                    <a:solidFill>
                      <a:schemeClr val="accent1"/>
                    </a:solidFill>
                  </a:tcPr>
                </a:tc>
                <a:tc gridSpan="2">
                  <a:txBody>
                    <a:bodyPr/>
                    <a:lstStyle/>
                    <a:p>
                      <a:pPr lvl="0"/>
                      <a:r>
                        <a:rPr lang="en-US" sz="1200" kern="1200" dirty="0">
                          <a:solidFill>
                            <a:schemeClr val="dk1"/>
                          </a:solidFill>
                          <a:effectLst/>
                          <a:latin typeface="+mn-lt"/>
                          <a:ea typeface="+mn-ea"/>
                          <a:cs typeface="+mn-cs"/>
                        </a:rPr>
                        <a:t>100% farmers</a:t>
                      </a:r>
                    </a:p>
                    <a:p>
                      <a:pPr lvl="0"/>
                      <a:r>
                        <a:rPr lang="en-US" sz="1200" kern="1200" dirty="0">
                          <a:solidFill>
                            <a:schemeClr val="dk1"/>
                          </a:solidFill>
                          <a:effectLst/>
                          <a:latin typeface="+mn-lt"/>
                          <a:ea typeface="+mn-ea"/>
                          <a:cs typeface="+mn-cs"/>
                        </a:rPr>
                        <a:t>Client base </a:t>
                      </a:r>
                      <a:r>
                        <a:rPr lang="en-US" sz="1200" kern="1200" dirty="0">
                          <a:solidFill>
                            <a:schemeClr val="dk1"/>
                          </a:solidFill>
                          <a:effectLst/>
                          <a:latin typeface="+mn-lt"/>
                          <a:ea typeface="+mn-ea"/>
                          <a:cs typeface="+mn-cs"/>
                          <a:sym typeface="Wingdings"/>
                        </a:rPr>
                        <a:t></a:t>
                      </a:r>
                      <a:r>
                        <a:rPr lang="en-US" sz="1200" kern="1200" dirty="0">
                          <a:solidFill>
                            <a:schemeClr val="dk1"/>
                          </a:solidFill>
                          <a:effectLst/>
                          <a:latin typeface="+mn-lt"/>
                          <a:ea typeface="+mn-ea"/>
                          <a:cs typeface="+mn-cs"/>
                        </a:rPr>
                        <a:t> more than 3,000 clients (only to whom that owns wet lands)</a:t>
                      </a:r>
                    </a:p>
                    <a:p>
                      <a:pPr lvl="0"/>
                      <a:r>
                        <a:rPr lang="en-US" sz="1200" kern="1200" dirty="0">
                          <a:solidFill>
                            <a:schemeClr val="dk1"/>
                          </a:solidFill>
                          <a:effectLst/>
                          <a:latin typeface="+mn-lt"/>
                          <a:ea typeface="+mn-ea"/>
                          <a:cs typeface="+mn-cs"/>
                        </a:rPr>
                        <a:t>Since the MFI mainly focus on agriculture loans, most of the clients are from </a:t>
                      </a:r>
                      <a:r>
                        <a:rPr lang="en-US" sz="1200" kern="1200" dirty="0" err="1">
                          <a:solidFill>
                            <a:schemeClr val="dk1"/>
                          </a:solidFill>
                          <a:effectLst/>
                          <a:latin typeface="+mn-lt"/>
                          <a:ea typeface="+mn-ea"/>
                          <a:cs typeface="+mn-cs"/>
                        </a:rPr>
                        <a:t>Ayarwaddy</a:t>
                      </a:r>
                      <a:r>
                        <a:rPr lang="en-US" sz="1200" kern="1200" dirty="0">
                          <a:solidFill>
                            <a:schemeClr val="dk1"/>
                          </a:solidFill>
                          <a:effectLst/>
                          <a:latin typeface="+mn-lt"/>
                          <a:ea typeface="+mn-ea"/>
                          <a:cs typeface="+mn-cs"/>
                        </a:rPr>
                        <a:t> Delta region which comprises around 2,700 clients in 27 villages of </a:t>
                      </a:r>
                      <a:r>
                        <a:rPr lang="en-US" sz="1200" kern="1200" dirty="0" err="1">
                          <a:solidFill>
                            <a:schemeClr val="dk1"/>
                          </a:solidFill>
                          <a:effectLst/>
                          <a:latin typeface="+mn-lt"/>
                          <a:ea typeface="+mn-ea"/>
                          <a:cs typeface="+mn-cs"/>
                        </a:rPr>
                        <a:t>Ayarwaddy</a:t>
                      </a:r>
                      <a:r>
                        <a:rPr lang="en-US" sz="1200" kern="1200" dirty="0">
                          <a:solidFill>
                            <a:schemeClr val="dk1"/>
                          </a:solidFill>
                          <a:effectLst/>
                          <a:latin typeface="+mn-lt"/>
                          <a:ea typeface="+mn-ea"/>
                          <a:cs typeface="+mn-cs"/>
                        </a:rPr>
                        <a:t>.</a:t>
                      </a:r>
                    </a:p>
                    <a:p>
                      <a:pPr lvl="0"/>
                      <a:r>
                        <a:rPr lang="en-US" sz="1200" kern="1200" dirty="0">
                          <a:solidFill>
                            <a:schemeClr val="dk1"/>
                          </a:solidFill>
                          <a:effectLst/>
                          <a:latin typeface="+mn-lt"/>
                          <a:ea typeface="+mn-ea"/>
                          <a:cs typeface="+mn-cs"/>
                        </a:rPr>
                        <a:t>Mandalay </a:t>
                      </a:r>
                      <a:r>
                        <a:rPr lang="en-US" sz="1200" kern="1200" dirty="0">
                          <a:solidFill>
                            <a:schemeClr val="dk1"/>
                          </a:solidFill>
                          <a:effectLst/>
                          <a:latin typeface="+mn-lt"/>
                          <a:ea typeface="+mn-ea"/>
                          <a:cs typeface="+mn-cs"/>
                          <a:sym typeface="Wingdings"/>
                        </a:rPr>
                        <a:t></a:t>
                      </a:r>
                      <a:r>
                        <a:rPr lang="en-US" sz="1200" kern="1200" dirty="0">
                          <a:solidFill>
                            <a:schemeClr val="dk1"/>
                          </a:solidFill>
                          <a:effectLst/>
                          <a:latin typeface="+mn-lt"/>
                          <a:ea typeface="+mn-ea"/>
                          <a:cs typeface="+mn-cs"/>
                        </a:rPr>
                        <a:t> around 600 clients</a:t>
                      </a:r>
                    </a:p>
                    <a:p>
                      <a:pPr lvl="0"/>
                      <a:r>
                        <a:rPr lang="en-US" sz="1200" kern="1200" dirty="0">
                          <a:solidFill>
                            <a:schemeClr val="dk1"/>
                          </a:solidFill>
                          <a:effectLst/>
                          <a:latin typeface="+mn-lt"/>
                          <a:ea typeface="+mn-ea"/>
                          <a:cs typeface="+mn-cs"/>
                        </a:rPr>
                        <a:t>Yangon </a:t>
                      </a:r>
                      <a:r>
                        <a:rPr lang="en-US" sz="1200" kern="1200" dirty="0">
                          <a:solidFill>
                            <a:schemeClr val="dk1"/>
                          </a:solidFill>
                          <a:effectLst/>
                          <a:latin typeface="+mn-lt"/>
                          <a:ea typeface="+mn-ea"/>
                          <a:cs typeface="+mn-cs"/>
                          <a:sym typeface="Wingdings"/>
                        </a:rPr>
                        <a:t></a:t>
                      </a:r>
                      <a:r>
                        <a:rPr lang="en-US" sz="1200" kern="1200" dirty="0">
                          <a:solidFill>
                            <a:schemeClr val="dk1"/>
                          </a:solidFill>
                          <a:effectLst/>
                          <a:latin typeface="+mn-lt"/>
                          <a:ea typeface="+mn-ea"/>
                          <a:cs typeface="+mn-cs"/>
                        </a:rPr>
                        <a:t> around 500 clients</a:t>
                      </a:r>
                    </a:p>
                  </a:txBody>
                  <a:tcPr anchor="ctr"/>
                </a:tc>
                <a:tc hMerge="1">
                  <a:txBody>
                    <a:bodyPr/>
                    <a:lstStyle/>
                    <a:p>
                      <a:pPr lvl="0"/>
                      <a:endParaRPr lang="en-US" sz="10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9"/>
                  </a:ext>
                </a:extLst>
              </a:tr>
              <a:tr h="269552">
                <a:tc>
                  <a:txBody>
                    <a:bodyPr/>
                    <a:lstStyle/>
                    <a:p>
                      <a:r>
                        <a:rPr lang="en-US" sz="1600" b="0" dirty="0">
                          <a:solidFill>
                            <a:schemeClr val="bg1"/>
                          </a:solidFill>
                          <a:latin typeface="+mn-lt"/>
                        </a:rPr>
                        <a:t>Advertising</a:t>
                      </a:r>
                    </a:p>
                  </a:txBody>
                  <a:tcPr anchor="ctr">
                    <a:solidFill>
                      <a:schemeClr val="accent1"/>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baseline="0" dirty="0">
                          <a:solidFill>
                            <a:schemeClr val="tx1"/>
                          </a:solidFill>
                          <a:effectLst/>
                          <a:latin typeface="+mn-lt"/>
                          <a:ea typeface="+mn-ea"/>
                          <a:cs typeface="+mn-cs"/>
                        </a:rPr>
                        <a:t>Brochures</a:t>
                      </a:r>
                      <a:endParaRPr lang="en-US" sz="1200" b="0" kern="1200" dirty="0">
                        <a:solidFill>
                          <a:schemeClr val="tx1"/>
                        </a:solidFill>
                        <a:effectLst/>
                        <a:latin typeface="+mn-lt"/>
                        <a:ea typeface="+mn-ea"/>
                        <a:cs typeface="+mn-cs"/>
                      </a:endParaRPr>
                    </a:p>
                  </a:txBody>
                  <a:tcPr anchor="ctr"/>
                </a:tc>
                <a:tc hMerge="1">
                  <a:txBody>
                    <a:bodyPr/>
                    <a:lstStyle/>
                    <a:p>
                      <a:endParaRPr lang="en-US"/>
                    </a:p>
                  </a:txBody>
                  <a:tcPr/>
                </a:tc>
                <a:extLst>
                  <a:ext uri="{0D108BD9-81ED-4DB2-BD59-A6C34878D82A}">
                    <a16:rowId xmlns:a16="http://schemas.microsoft.com/office/drawing/2014/main" val="10010"/>
                  </a:ext>
                </a:extLst>
              </a:tr>
            </a:tbl>
          </a:graphicData>
        </a:graphic>
      </p:graphicFrame>
      <p:sp>
        <p:nvSpPr>
          <p:cNvPr id="6" name="Rectangle 5"/>
          <p:cNvSpPr/>
          <p:nvPr/>
        </p:nvSpPr>
        <p:spPr>
          <a:xfrm>
            <a:off x="107504" y="6457890"/>
            <a:ext cx="1691680" cy="400110"/>
          </a:xfrm>
          <a:prstGeom prst="rect">
            <a:avLst/>
          </a:prstGeom>
        </p:spPr>
        <p:txBody>
          <a:bodyPr wrap="square" anchor="t">
            <a:spAutoFit/>
          </a:bodyPr>
          <a:lstStyle/>
          <a:p>
            <a:r>
              <a:rPr lang="en-US" sz="1000" dirty="0"/>
              <a:t>* Thura Swiss </a:t>
            </a:r>
          </a:p>
          <a:p>
            <a:endParaRPr lang="en-US" sz="1000" dirty="0"/>
          </a:p>
        </p:txBody>
      </p:sp>
    </p:spTree>
    <p:extLst>
      <p:ext uri="{BB962C8B-B14F-4D97-AF65-F5344CB8AC3E}">
        <p14:creationId xmlns:p14="http://schemas.microsoft.com/office/powerpoint/2010/main" val="8773003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71</a:t>
            </a:fld>
            <a:endParaRPr lang="ru-RU"/>
          </a:p>
        </p:txBody>
      </p:sp>
      <p:sp>
        <p:nvSpPr>
          <p:cNvPr id="5" name="Title 1"/>
          <p:cNvSpPr>
            <a:spLocks noGrp="1"/>
          </p:cNvSpPr>
          <p:nvPr>
            <p:ph type="title"/>
          </p:nvPr>
        </p:nvSpPr>
        <p:spPr>
          <a:xfrm>
            <a:off x="395536" y="116632"/>
            <a:ext cx="8159540" cy="312281"/>
          </a:xfrm>
        </p:spPr>
        <p:txBody>
          <a:bodyPr/>
          <a:lstStyle/>
          <a:p>
            <a:r>
              <a:rPr lang="en-US" dirty="0"/>
              <a:t/>
            </a:r>
            <a:br>
              <a:rPr lang="en-US" dirty="0"/>
            </a:br>
            <a:r>
              <a:rPr lang="en-US" dirty="0"/>
              <a:t/>
            </a:r>
            <a:br>
              <a:rPr lang="en-US" dirty="0"/>
            </a:br>
            <a:r>
              <a:rPr lang="sv-SE" dirty="0"/>
              <a:t>ACLEDA MFI Myanmar Co., Ltd.</a:t>
            </a:r>
            <a:br>
              <a:rPr lang="sv-SE" dirty="0"/>
            </a:br>
            <a:r>
              <a:rPr lang="en-US" dirty="0"/>
              <a:t/>
            </a:r>
            <a:br>
              <a:rPr lang="en-US" dirty="0"/>
            </a:br>
            <a:endParaRPr lang="en-US" dirty="0"/>
          </a:p>
        </p:txBody>
      </p:sp>
      <p:graphicFrame>
        <p:nvGraphicFramePr>
          <p:cNvPr id="8" name="Table 7"/>
          <p:cNvGraphicFramePr>
            <a:graphicFrameLocks noGrp="1"/>
          </p:cNvGraphicFramePr>
          <p:nvPr>
            <p:extLst/>
          </p:nvPr>
        </p:nvGraphicFramePr>
        <p:xfrm>
          <a:off x="251520" y="724500"/>
          <a:ext cx="8640959" cy="5568340"/>
        </p:xfrm>
        <a:graphic>
          <a:graphicData uri="http://schemas.openxmlformats.org/drawingml/2006/table">
            <a:tbl>
              <a:tblPr/>
              <a:tblGrid>
                <a:gridCol w="1584176">
                  <a:extLst>
                    <a:ext uri="{9D8B030D-6E8A-4147-A177-3AD203B41FA5}">
                      <a16:colId xmlns:a16="http://schemas.microsoft.com/office/drawing/2014/main" val="20000"/>
                    </a:ext>
                  </a:extLst>
                </a:gridCol>
                <a:gridCol w="1800200">
                  <a:extLst>
                    <a:ext uri="{9D8B030D-6E8A-4147-A177-3AD203B41FA5}">
                      <a16:colId xmlns:a16="http://schemas.microsoft.com/office/drawing/2014/main" val="20001"/>
                    </a:ext>
                  </a:extLst>
                </a:gridCol>
                <a:gridCol w="5256583">
                  <a:extLst>
                    <a:ext uri="{9D8B030D-6E8A-4147-A177-3AD203B41FA5}">
                      <a16:colId xmlns:a16="http://schemas.microsoft.com/office/drawing/2014/main" val="20002"/>
                    </a:ext>
                  </a:extLst>
                </a:gridCol>
              </a:tblGrid>
              <a:tr h="910109">
                <a:tc>
                  <a:txBody>
                    <a:bodyPr/>
                    <a:lstStyle/>
                    <a:p>
                      <a:pPr algn="l" rtl="0" fontAlgn="ctr"/>
                      <a:r>
                        <a:rPr lang="en-US" sz="1600" b="0" i="0" u="none" strike="noStrike" dirty="0">
                          <a:solidFill>
                            <a:srgbClr val="FFFFFF"/>
                          </a:solidFill>
                          <a:effectLst/>
                          <a:latin typeface="Calibri" panose="020F0502020204030204" pitchFamily="34" charset="0"/>
                        </a:rPr>
                        <a:t>Description of Business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gridSpan="2">
                  <a:txBody>
                    <a:bodyPr/>
                    <a:lstStyle/>
                    <a:p>
                      <a:pPr algn="l" rtl="0" fontAlgn="ctr"/>
                      <a:r>
                        <a:rPr lang="en-US" sz="1200" b="0" i="0" u="none" strike="noStrike" dirty="0">
                          <a:solidFill>
                            <a:srgbClr val="000000"/>
                          </a:solidFill>
                          <a:effectLst/>
                          <a:latin typeface="Calibri" panose="020F0502020204030204" pitchFamily="34" charset="0"/>
                        </a:rPr>
                        <a:t>ACLEDA MFI Myanmar Co., Ltd. was founded in February 2013. Mission of ACLEDA is to provide micro and small entrepreneurs with the wherewithal to manage their financial resources efficiently and by doing so to improve the quality of their lives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hMerge="1">
                  <a:txBody>
                    <a:bodyPr/>
                    <a:lstStyle/>
                    <a:p>
                      <a:endParaRPr lang="en-US"/>
                    </a:p>
                  </a:txBody>
                  <a:tcPr/>
                </a:tc>
                <a:extLst>
                  <a:ext uri="{0D108BD9-81ED-4DB2-BD59-A6C34878D82A}">
                    <a16:rowId xmlns:a16="http://schemas.microsoft.com/office/drawing/2014/main" val="10000"/>
                  </a:ext>
                </a:extLst>
              </a:tr>
              <a:tr h="184150">
                <a:tc rowSpan="10">
                  <a:txBody>
                    <a:bodyPr/>
                    <a:lstStyle/>
                    <a:p>
                      <a:pPr algn="l" rtl="0" fontAlgn="ctr"/>
                      <a:r>
                        <a:rPr lang="en-US" sz="1600" b="0" i="0" u="none" strike="noStrike" dirty="0">
                          <a:solidFill>
                            <a:srgbClr val="FFFFFF"/>
                          </a:solidFill>
                          <a:effectLst/>
                          <a:latin typeface="Calibri" panose="020F0502020204030204" pitchFamily="34" charset="0"/>
                        </a:rPr>
                        <a:t>Main Markets and Main Products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gridSpan="2">
                  <a:txBody>
                    <a:bodyPr/>
                    <a:lstStyle/>
                    <a:p>
                      <a:pPr algn="l" rtl="0" fontAlgn="ctr"/>
                      <a:r>
                        <a:rPr lang="en-US" sz="1200" b="0" i="0" u="none" strike="noStrike" dirty="0">
                          <a:solidFill>
                            <a:srgbClr val="000000"/>
                          </a:solidFill>
                          <a:effectLst/>
                          <a:latin typeface="Arial" panose="020B0604020202020204" pitchFamily="34" charset="0"/>
                        </a:rPr>
                        <a:t>•</a:t>
                      </a:r>
                      <a:r>
                        <a:rPr lang="en-US" sz="1200" b="0" i="0" u="none" strike="noStrike" dirty="0">
                          <a:solidFill>
                            <a:srgbClr val="000000"/>
                          </a:solidFill>
                          <a:effectLst/>
                          <a:latin typeface="Calibri" panose="020F0502020204030204" pitchFamily="34" charset="0"/>
                        </a:rPr>
                        <a:t>Group and individual Loans</a:t>
                      </a:r>
                      <a:endParaRPr lang="en-US" sz="1200" b="0" i="0" u="none" strike="noStrike" dirty="0">
                        <a:solidFill>
                          <a:srgbClr val="000000"/>
                        </a:solidFill>
                        <a:effectLst/>
                        <a:latin typeface="Arial" panose="020B0604020202020204" pitchFamily="34" charset="0"/>
                      </a:endParaRP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9EDF4"/>
                    </a:solidFill>
                  </a:tcPr>
                </a:tc>
                <a:tc hMerge="1">
                  <a:txBody>
                    <a:bodyPr/>
                    <a:lstStyle/>
                    <a:p>
                      <a:endParaRPr lang="en-US"/>
                    </a:p>
                  </a:txBody>
                  <a:tcPr/>
                </a:tc>
                <a:extLst>
                  <a:ext uri="{0D108BD9-81ED-4DB2-BD59-A6C34878D82A}">
                    <a16:rowId xmlns:a16="http://schemas.microsoft.com/office/drawing/2014/main" val="10001"/>
                  </a:ext>
                </a:extLst>
              </a:tr>
              <a:tr h="184150">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For Group Member</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9EDF4"/>
                    </a:solidFill>
                  </a:tcPr>
                </a:tc>
                <a:tc hMerge="1">
                  <a:txBody>
                    <a:bodyPr/>
                    <a:lstStyle/>
                    <a:p>
                      <a:endParaRPr lang="en-US"/>
                    </a:p>
                  </a:txBody>
                  <a:tcPr/>
                </a:tc>
                <a:extLst>
                  <a:ext uri="{0D108BD9-81ED-4DB2-BD59-A6C34878D82A}">
                    <a16:rowId xmlns:a16="http://schemas.microsoft.com/office/drawing/2014/main" val="10002"/>
                  </a:ext>
                </a:extLst>
              </a:tr>
              <a:tr h="184150">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Arial" panose="020B0604020202020204" pitchFamily="34" charset="0"/>
                        </a:rPr>
                        <a:t>•</a:t>
                      </a:r>
                      <a:r>
                        <a:rPr lang="en-US" sz="1200" b="0" i="0" u="none" strike="noStrike" dirty="0" err="1">
                          <a:solidFill>
                            <a:srgbClr val="000000"/>
                          </a:solidFill>
                          <a:effectLst/>
                          <a:latin typeface="Calibri" panose="020F0502020204030204" pitchFamily="34" charset="0"/>
                        </a:rPr>
                        <a:t>Organise</a:t>
                      </a:r>
                      <a:r>
                        <a:rPr lang="en-US" sz="1200" b="0" i="0" u="none" strike="noStrike" dirty="0">
                          <a:solidFill>
                            <a:srgbClr val="000000"/>
                          </a:solidFill>
                          <a:effectLst/>
                          <a:latin typeface="Calibri" panose="020F0502020204030204" pitchFamily="34" charset="0"/>
                        </a:rPr>
                        <a:t> a group of 2 to 10 people</a:t>
                      </a:r>
                      <a:endParaRPr lang="en-US" sz="1200" b="0" i="0" u="none" strike="noStrike" dirty="0">
                        <a:solidFill>
                          <a:srgbClr val="000000"/>
                        </a:solidFill>
                        <a:effectLst/>
                        <a:latin typeface="Arial" panose="020B0604020202020204" pitchFamily="34" charset="0"/>
                      </a:endParaRP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9EDF4"/>
                    </a:solidFill>
                  </a:tcPr>
                </a:tc>
                <a:tc hMerge="1">
                  <a:txBody>
                    <a:bodyPr/>
                    <a:lstStyle/>
                    <a:p>
                      <a:endParaRPr lang="en-US"/>
                    </a:p>
                  </a:txBody>
                  <a:tcPr/>
                </a:tc>
                <a:extLst>
                  <a:ext uri="{0D108BD9-81ED-4DB2-BD59-A6C34878D82A}">
                    <a16:rowId xmlns:a16="http://schemas.microsoft.com/office/drawing/2014/main" val="10003"/>
                  </a:ext>
                </a:extLst>
              </a:tr>
              <a:tr h="184150">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Arial" panose="020B0604020202020204" pitchFamily="34" charset="0"/>
                        </a:rPr>
                        <a:t>•</a:t>
                      </a:r>
                      <a:r>
                        <a:rPr lang="en-US" sz="1200" b="0" i="0" u="none" strike="noStrike" kern="1200" dirty="0">
                          <a:solidFill>
                            <a:srgbClr val="000000"/>
                          </a:solidFill>
                          <a:effectLst/>
                          <a:latin typeface="Calibri" panose="020F0502020204030204" pitchFamily="34" charset="0"/>
                          <a:ea typeface="+mn-ea"/>
                          <a:cs typeface="+mn-cs"/>
                        </a:rPr>
                        <a:t>Tenor</a:t>
                      </a:r>
                      <a:r>
                        <a:rPr lang="en-US" sz="1200" b="0" i="0" u="none" strike="noStrike" dirty="0">
                          <a:solidFill>
                            <a:srgbClr val="000000"/>
                          </a:solidFill>
                          <a:effectLst/>
                          <a:latin typeface="Calibri" panose="020F0502020204030204" pitchFamily="34" charset="0"/>
                        </a:rPr>
                        <a:t> period 1 - 18 m. Loan size 80$-1000$ for per member</a:t>
                      </a:r>
                      <a:endParaRPr lang="en-US" sz="1200" b="0" i="0" u="none" strike="noStrike" dirty="0">
                        <a:solidFill>
                          <a:srgbClr val="000000"/>
                        </a:solidFill>
                        <a:effectLst/>
                        <a:latin typeface="Arial" panose="020B0604020202020204" pitchFamily="34" charset="0"/>
                      </a:endParaRP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9EDF4"/>
                    </a:solidFill>
                  </a:tcPr>
                </a:tc>
                <a:tc hMerge="1">
                  <a:txBody>
                    <a:bodyPr/>
                    <a:lstStyle/>
                    <a:p>
                      <a:endParaRPr lang="en-US"/>
                    </a:p>
                  </a:txBody>
                  <a:tcPr/>
                </a:tc>
                <a:extLst>
                  <a:ext uri="{0D108BD9-81ED-4DB2-BD59-A6C34878D82A}">
                    <a16:rowId xmlns:a16="http://schemas.microsoft.com/office/drawing/2014/main" val="10004"/>
                  </a:ext>
                </a:extLst>
              </a:tr>
              <a:tr h="184150">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For Individual</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9EDF4"/>
                    </a:solidFill>
                  </a:tcPr>
                </a:tc>
                <a:tc h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Arial" panose="020B0604020202020204" pitchFamily="34" charset="0"/>
                        </a:rPr>
                        <a:t>•</a:t>
                      </a:r>
                      <a:r>
                        <a:rPr lang="en-US" sz="1200" b="0" i="0" u="none" strike="noStrike" dirty="0">
                          <a:solidFill>
                            <a:srgbClr val="000000"/>
                          </a:solidFill>
                          <a:effectLst/>
                          <a:latin typeface="Calibri" panose="020F0502020204030204" pitchFamily="34" charset="0"/>
                        </a:rPr>
                        <a:t>Tenor period 1 - 24 m. Loan size 80$ - 1600$</a:t>
                      </a:r>
                      <a:endParaRPr lang="en-US" sz="1200" b="0" i="0" u="none" strike="noStrike" dirty="0">
                        <a:solidFill>
                          <a:srgbClr val="000000"/>
                        </a:solidFill>
                        <a:effectLst/>
                        <a:latin typeface="Arial" panose="020B0604020202020204" pitchFamily="34" charset="0"/>
                      </a:endParaRP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9EDF4"/>
                    </a:solidFill>
                  </a:tcPr>
                </a:tc>
                <a:tc hMerge="1">
                  <a:txBody>
                    <a:bodyPr/>
                    <a:lstStyle/>
                    <a:p>
                      <a:endParaRPr lang="en-US"/>
                    </a:p>
                  </a:txBody>
                  <a:tcPr/>
                </a:tc>
                <a:extLst>
                  <a:ext uri="{0D108BD9-81ED-4DB2-BD59-A6C34878D82A}">
                    <a16:rowId xmlns:a16="http://schemas.microsoft.com/office/drawing/2014/main" val="10006"/>
                  </a:ext>
                </a:extLst>
              </a:tr>
              <a:tr h="184150">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Savings Account</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D0D8E8"/>
                    </a:solidFill>
                  </a:tcPr>
                </a:tc>
                <a:tc hMerge="1">
                  <a:txBody>
                    <a:bodyPr/>
                    <a:lstStyle/>
                    <a:p>
                      <a:endParaRPr lang="en-US"/>
                    </a:p>
                  </a:txBody>
                  <a:tcPr/>
                </a:tc>
                <a:extLst>
                  <a:ext uri="{0D108BD9-81ED-4DB2-BD59-A6C34878D82A}">
                    <a16:rowId xmlns:a16="http://schemas.microsoft.com/office/drawing/2014/main" val="10007"/>
                  </a:ext>
                </a:extLst>
              </a:tr>
              <a:tr h="184150">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Arial" panose="020B0604020202020204" pitchFamily="34" charset="0"/>
                        </a:rPr>
                        <a:t>•</a:t>
                      </a:r>
                      <a:r>
                        <a:rPr lang="en-US" sz="1200" b="0" i="0" u="none" strike="noStrike" dirty="0">
                          <a:solidFill>
                            <a:srgbClr val="000000"/>
                          </a:solidFill>
                          <a:effectLst/>
                          <a:latin typeface="Calibri" panose="020F0502020204030204" pitchFamily="34" charset="0"/>
                        </a:rPr>
                        <a:t>Initial deposit only 1$</a:t>
                      </a:r>
                      <a:endParaRPr lang="en-US" sz="1200" b="0" i="0" u="none" strike="noStrike" dirty="0">
                        <a:solidFill>
                          <a:srgbClr val="000000"/>
                        </a:solidFill>
                        <a:effectLst/>
                        <a:latin typeface="Arial" panose="020B0604020202020204" pitchFamily="34" charset="0"/>
                      </a:endParaRP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D0D8E8"/>
                    </a:solidFill>
                  </a:tcPr>
                </a:tc>
                <a:tc hMerge="1">
                  <a:txBody>
                    <a:bodyPr/>
                    <a:lstStyle/>
                    <a:p>
                      <a:endParaRPr lang="en-US"/>
                    </a:p>
                  </a:txBody>
                  <a:tcPr/>
                </a:tc>
                <a:extLst>
                  <a:ext uri="{0D108BD9-81ED-4DB2-BD59-A6C34878D82A}">
                    <a16:rowId xmlns:a16="http://schemas.microsoft.com/office/drawing/2014/main" val="10008"/>
                  </a:ext>
                </a:extLst>
              </a:tr>
              <a:tr h="184150">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Arial" panose="020B0604020202020204" pitchFamily="34" charset="0"/>
                        </a:rPr>
                        <a:t>•</a:t>
                      </a:r>
                      <a:r>
                        <a:rPr lang="en-US" sz="1200" b="0" i="0" u="none" strike="noStrike" dirty="0">
                          <a:solidFill>
                            <a:srgbClr val="000000"/>
                          </a:solidFill>
                          <a:effectLst/>
                          <a:latin typeface="Calibri" panose="020F0502020204030204" pitchFamily="34" charset="0"/>
                        </a:rPr>
                        <a:t>Minimum balance is not required</a:t>
                      </a:r>
                      <a:endParaRPr lang="en-US" sz="1200" b="0" i="0" u="none" strike="noStrike" dirty="0">
                        <a:solidFill>
                          <a:srgbClr val="000000"/>
                        </a:solidFill>
                        <a:effectLst/>
                        <a:latin typeface="Arial" panose="020B0604020202020204" pitchFamily="34" charset="0"/>
                      </a:endParaRP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D0D8E8"/>
                    </a:solidFill>
                  </a:tcPr>
                </a:tc>
                <a:tc hMerge="1">
                  <a:txBody>
                    <a:bodyPr/>
                    <a:lstStyle/>
                    <a:p>
                      <a:endParaRPr lang="en-US"/>
                    </a:p>
                  </a:txBody>
                  <a:tcPr/>
                </a:tc>
                <a:extLst>
                  <a:ext uri="{0D108BD9-81ED-4DB2-BD59-A6C34878D82A}">
                    <a16:rowId xmlns:a16="http://schemas.microsoft.com/office/drawing/2014/main" val="10009"/>
                  </a:ext>
                </a:extLst>
              </a:tr>
              <a:tr h="190500">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Arial" panose="020B0604020202020204" pitchFamily="34" charset="0"/>
                        </a:rPr>
                        <a:t>•</a:t>
                      </a:r>
                      <a:r>
                        <a:rPr lang="en-US" sz="1200" b="0" i="0" u="none" strike="noStrike" dirty="0">
                          <a:solidFill>
                            <a:srgbClr val="000000"/>
                          </a:solidFill>
                          <a:effectLst/>
                          <a:latin typeface="Calibri" panose="020F0502020204030204" pitchFamily="34" charset="0"/>
                        </a:rPr>
                        <a:t>No service charged for account opening or closing</a:t>
                      </a:r>
                      <a:endParaRPr lang="en-US" sz="1200" b="0" i="0" u="none" strike="noStrike" dirty="0">
                        <a:solidFill>
                          <a:srgbClr val="000000"/>
                        </a:solidFill>
                        <a:effectLst/>
                        <a:latin typeface="Arial" panose="020B0604020202020204" pitchFamily="34" charset="0"/>
                      </a:endParaRP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D8E8"/>
                    </a:solidFill>
                  </a:tcPr>
                </a:tc>
                <a:tc hMerge="1">
                  <a:txBody>
                    <a:bodyPr/>
                    <a:lstStyle/>
                    <a:p>
                      <a:endParaRPr lang="en-US"/>
                    </a:p>
                  </a:txBody>
                  <a:tcPr/>
                </a:tc>
                <a:extLst>
                  <a:ext uri="{0D108BD9-81ED-4DB2-BD59-A6C34878D82A}">
                    <a16:rowId xmlns:a16="http://schemas.microsoft.com/office/drawing/2014/main" val="10010"/>
                  </a:ext>
                </a:extLst>
              </a:tr>
              <a:tr h="619631">
                <a:tc rowSpan="5">
                  <a:txBody>
                    <a:bodyPr/>
                    <a:lstStyle/>
                    <a:p>
                      <a:pPr algn="l" rtl="0" fontAlgn="ctr"/>
                      <a:r>
                        <a:rPr lang="en-US" sz="1600" b="0" i="0" u="none" strike="noStrike" dirty="0">
                          <a:solidFill>
                            <a:srgbClr val="FFFFFF"/>
                          </a:solidFill>
                          <a:effectLst/>
                          <a:latin typeface="Calibri" panose="020F0502020204030204" pitchFamily="34" charset="0"/>
                        </a:rPr>
                        <a:t>Key Financials</a:t>
                      </a:r>
                    </a:p>
                    <a:p>
                      <a:pPr algn="l" rtl="0" fontAlgn="ctr"/>
                      <a:r>
                        <a:rPr lang="en-US" sz="1600" b="0" i="0" u="none" strike="noStrike" dirty="0">
                          <a:solidFill>
                            <a:srgbClr val="FFFFFF"/>
                          </a:solidFill>
                          <a:effectLst/>
                          <a:latin typeface="Calibri" panose="020F0502020204030204" pitchFamily="34" charset="0"/>
                        </a:rPr>
                        <a:t>(2014 Year)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ctr"/>
                      <a:r>
                        <a:rPr lang="en-US" sz="1200" b="0" i="0" u="none" strike="noStrike">
                          <a:solidFill>
                            <a:srgbClr val="000000"/>
                          </a:solidFill>
                          <a:effectLst/>
                          <a:latin typeface="Calibri" panose="020F0502020204030204" pitchFamily="34" charset="0"/>
                        </a:rPr>
                        <a:t>Loans and Advances - Net</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rgbClr val="000000"/>
                          </a:solidFill>
                          <a:effectLst/>
                          <a:latin typeface="Calibri" panose="020F0502020204030204" pitchFamily="34" charset="0"/>
                        </a:rPr>
                        <a:t>7 </a:t>
                      </a:r>
                      <a:r>
                        <a:rPr lang="en-US" sz="1200" b="0" i="0" u="none" strike="noStrike" dirty="0" err="1">
                          <a:solidFill>
                            <a:srgbClr val="000000"/>
                          </a:solidFill>
                          <a:effectLst/>
                          <a:latin typeface="Calibri" panose="020F0502020204030204" pitchFamily="34" charset="0"/>
                        </a:rPr>
                        <a:t>mln</a:t>
                      </a:r>
                      <a:r>
                        <a:rPr lang="en-US" sz="1200" b="0" i="0" u="none" strike="noStrike" dirty="0">
                          <a:solidFill>
                            <a:srgbClr val="000000"/>
                          </a:solidFill>
                          <a:effectLst/>
                          <a:latin typeface="Calibri" panose="020F0502020204030204" pitchFamily="34" charset="0"/>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11"/>
                  </a:ext>
                </a:extLst>
              </a:tr>
              <a:tr h="374650">
                <a:tc vMerge="1">
                  <a:txBody>
                    <a:bodyPr/>
                    <a:lstStyle/>
                    <a:p>
                      <a:endParaRPr lang="en-US"/>
                    </a:p>
                  </a:txBody>
                  <a:tcPr/>
                </a:tc>
                <a:tc>
                  <a:txBody>
                    <a:bodyPr/>
                    <a:lstStyle/>
                    <a:p>
                      <a:pPr algn="l" rtl="0" fontAlgn="ctr"/>
                      <a:r>
                        <a:rPr lang="en-US" sz="1200" b="0" i="0" u="none" strike="noStrike" dirty="0">
                          <a:solidFill>
                            <a:srgbClr val="000000"/>
                          </a:solidFill>
                          <a:effectLst/>
                          <a:latin typeface="Calibri" panose="020F0502020204030204" pitchFamily="34" charset="0"/>
                        </a:rPr>
                        <a:t>Average Loan Size</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rgbClr val="000000"/>
                          </a:solidFill>
                          <a:effectLst/>
                          <a:latin typeface="Calibri" panose="020F0502020204030204" pitchFamily="34" charset="0"/>
                        </a:rPr>
                        <a:t>Varies on the type of loan</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2"/>
                  </a:ext>
                </a:extLst>
              </a:tr>
              <a:tr h="190500">
                <a:tc vMerge="1">
                  <a:txBody>
                    <a:bodyPr/>
                    <a:lstStyle/>
                    <a:p>
                      <a:endParaRPr lang="en-US"/>
                    </a:p>
                  </a:txBody>
                  <a:tcPr/>
                </a:tc>
                <a:tc>
                  <a:txBody>
                    <a:bodyPr/>
                    <a:lstStyle/>
                    <a:p>
                      <a:pPr algn="l" rtl="0" fontAlgn="ctr"/>
                      <a:r>
                        <a:rPr lang="en-US" sz="1200" b="0" i="0" u="none" strike="noStrike" dirty="0">
                          <a:solidFill>
                            <a:srgbClr val="000000"/>
                          </a:solidFill>
                          <a:effectLst/>
                          <a:latin typeface="Calibri" panose="020F0502020204030204" pitchFamily="34" charset="0"/>
                        </a:rPr>
                        <a:t>Deposits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rgbClr val="000000"/>
                          </a:solidFill>
                          <a:effectLst/>
                          <a:latin typeface="Calibri" panose="020F0502020204030204" pitchFamily="34" charset="0"/>
                        </a:rPr>
                        <a:t>250K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13"/>
                  </a:ext>
                </a:extLst>
              </a:tr>
              <a:tr h="374650">
                <a:tc vMerge="1">
                  <a:txBody>
                    <a:bodyPr/>
                    <a:lstStyle/>
                    <a:p>
                      <a:endParaRPr lang="en-US"/>
                    </a:p>
                  </a:txBody>
                  <a:tcPr/>
                </a:tc>
                <a:tc>
                  <a:txBody>
                    <a:bodyPr/>
                    <a:lstStyle/>
                    <a:p>
                      <a:pPr algn="l" rtl="0" fontAlgn="ctr"/>
                      <a:r>
                        <a:rPr lang="en-US" sz="1200" b="0" i="0" u="none" strike="noStrike">
                          <a:solidFill>
                            <a:srgbClr val="000000"/>
                          </a:solidFill>
                          <a:effectLst/>
                          <a:latin typeface="Calibri" panose="020F0502020204030204" pitchFamily="34" charset="0"/>
                        </a:rPr>
                        <a:t>Profit Before Income Tax</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1 </a:t>
                      </a:r>
                      <a:r>
                        <a:rPr lang="en-US" sz="1200" b="0" i="0" u="none" strike="noStrike" dirty="0" err="1">
                          <a:solidFill>
                            <a:srgbClr val="000000"/>
                          </a:solidFill>
                          <a:effectLst/>
                          <a:latin typeface="Calibri" panose="020F0502020204030204" pitchFamily="34" charset="0"/>
                        </a:rPr>
                        <a:t>mln</a:t>
                      </a:r>
                      <a:r>
                        <a:rPr lang="en-US" sz="1200" b="0" i="0" u="none" strike="noStrike" dirty="0">
                          <a:solidFill>
                            <a:srgbClr val="000000"/>
                          </a:solidFill>
                          <a:effectLst/>
                          <a:latin typeface="Calibri" panose="020F0502020204030204" pitchFamily="34" charset="0"/>
                        </a:rPr>
                        <a:t> $ </a:t>
                      </a:r>
                      <a:endParaRPr lang="en-US" sz="1200" b="0" dirty="0">
                        <a:solidFill>
                          <a:srgbClr val="FF0000"/>
                        </a:solidFill>
                        <a:latin typeface="+mn-lt"/>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4"/>
                  </a:ext>
                </a:extLst>
              </a:tr>
              <a:tr h="374650">
                <a:tc vMerge="1">
                  <a:txBody>
                    <a:bodyPr/>
                    <a:lstStyle/>
                    <a:p>
                      <a:endParaRPr lang="en-US"/>
                    </a:p>
                  </a:txBody>
                  <a:tcPr/>
                </a:tc>
                <a:tc>
                  <a:txBody>
                    <a:bodyPr/>
                    <a:lstStyle/>
                    <a:p>
                      <a:pPr algn="l" rtl="0" fontAlgn="ctr"/>
                      <a:r>
                        <a:rPr lang="en-US" sz="1200" b="0" i="0" u="none" strike="noStrike">
                          <a:solidFill>
                            <a:srgbClr val="000000"/>
                          </a:solidFill>
                          <a:effectLst/>
                          <a:latin typeface="Calibri" panose="020F0502020204030204" pitchFamily="34" charset="0"/>
                        </a:rPr>
                        <a:t>Net Profit After Tax</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dirty="0">
                          <a:solidFill>
                            <a:srgbClr val="000000"/>
                          </a:solidFill>
                          <a:effectLst/>
                          <a:latin typeface="Calibri" panose="020F0502020204030204" pitchFamily="34" charset="0"/>
                        </a:rPr>
                        <a:t>794K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15"/>
                  </a:ext>
                </a:extLst>
              </a:tr>
              <a:tr h="254000">
                <a:tc>
                  <a:txBody>
                    <a:bodyPr/>
                    <a:lstStyle/>
                    <a:p>
                      <a:pPr algn="l" rtl="0" fontAlgn="ctr"/>
                      <a:r>
                        <a:rPr lang="en-US" sz="1600" b="0" i="0" u="none" strike="noStrike" dirty="0">
                          <a:solidFill>
                            <a:srgbClr val="FFFFFF"/>
                          </a:solidFill>
                          <a:effectLst/>
                          <a:latin typeface="Calibri" panose="020F0502020204030204" pitchFamily="34" charset="0"/>
                        </a:rPr>
                        <a:t>Branches</a:t>
                      </a:r>
                    </a:p>
                    <a:p>
                      <a:pPr algn="l" rtl="0" fontAlgn="ctr"/>
                      <a:r>
                        <a:rPr lang="en-US" sz="1600" b="0" i="0" u="none" strike="noStrike" dirty="0">
                          <a:solidFill>
                            <a:srgbClr val="FFFFFF"/>
                          </a:solidFill>
                          <a:effectLst/>
                          <a:latin typeface="Calibri" panose="020F0502020204030204" pitchFamily="34" charset="0"/>
                        </a:rPr>
                        <a:t>network</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4F81BD"/>
                    </a:solidFill>
                  </a:tcPr>
                </a:tc>
                <a:tc>
                  <a:txBody>
                    <a:bodyPr/>
                    <a:lstStyle/>
                    <a:p>
                      <a:pPr algn="l" rtl="0" fontAlgn="ctr"/>
                      <a:r>
                        <a:rPr lang="en-US" sz="1200" b="0" i="0" u="none" strike="noStrike">
                          <a:solidFill>
                            <a:srgbClr val="000000"/>
                          </a:solidFill>
                          <a:effectLst/>
                          <a:latin typeface="Calibri" panose="020F0502020204030204" pitchFamily="34" charset="0"/>
                        </a:rPr>
                        <a:t>Townships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rgbClr val="000000"/>
                          </a:solidFill>
                          <a:effectLst/>
                          <a:latin typeface="Calibri" panose="020F0502020204030204" pitchFamily="34" charset="0"/>
                        </a:rPr>
                        <a:t>15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6"/>
                  </a:ext>
                </a:extLst>
              </a:tr>
              <a:tr h="254000">
                <a:tc>
                  <a:txBody>
                    <a:bodyPr/>
                    <a:lstStyle/>
                    <a:p>
                      <a:r>
                        <a:rPr lang="en-US" sz="1600" b="0" dirty="0">
                          <a:solidFill>
                            <a:schemeClr val="bg1"/>
                          </a:solidFill>
                          <a:latin typeface="+mn-lt"/>
                        </a:rPr>
                        <a:t>Advertising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a:noFill/>
                    </a:lnB>
                    <a:solidFill>
                      <a:srgbClr val="4F81BD"/>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On</a:t>
                      </a:r>
                      <a:r>
                        <a:rPr lang="en-US" sz="1200" b="0" kern="1200" baseline="0" dirty="0">
                          <a:solidFill>
                            <a:schemeClr val="tx1"/>
                          </a:solidFill>
                          <a:effectLst/>
                          <a:latin typeface="+mn-lt"/>
                          <a:ea typeface="+mn-ea"/>
                          <a:cs typeface="+mn-cs"/>
                        </a:rPr>
                        <a:t> the web-site, brochures, billboard</a:t>
                      </a:r>
                      <a:endParaRPr lang="en-US" sz="1200" b="0" kern="1200" dirty="0">
                        <a:solidFill>
                          <a:schemeClr val="tx1"/>
                        </a:solidFill>
                        <a:effectLst/>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hMerge="1">
                  <a:txBody>
                    <a:bodyPr/>
                    <a:lstStyle/>
                    <a:p>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7"/>
                  </a:ext>
                </a:extLst>
              </a:tr>
            </a:tbl>
          </a:graphicData>
        </a:graphic>
      </p:graphicFrame>
      <p:pic>
        <p:nvPicPr>
          <p:cNvPr id="9" name="Picture 8"/>
          <p:cNvPicPr>
            <a:picLocks noChangeAspect="1"/>
          </p:cNvPicPr>
          <p:nvPr/>
        </p:nvPicPr>
        <p:blipFill>
          <a:blip r:embed="rId3"/>
          <a:stretch>
            <a:fillRect/>
          </a:stretch>
        </p:blipFill>
        <p:spPr>
          <a:xfrm>
            <a:off x="281792" y="1484784"/>
            <a:ext cx="1060796" cy="792549"/>
          </a:xfrm>
          <a:prstGeom prst="rect">
            <a:avLst/>
          </a:prstGeom>
        </p:spPr>
      </p:pic>
      <p:sp>
        <p:nvSpPr>
          <p:cNvPr id="10" name="Rectangle 9"/>
          <p:cNvSpPr/>
          <p:nvPr/>
        </p:nvSpPr>
        <p:spPr>
          <a:xfrm>
            <a:off x="107504" y="6457890"/>
            <a:ext cx="3168352" cy="707886"/>
          </a:xfrm>
          <a:prstGeom prst="rect">
            <a:avLst/>
          </a:prstGeom>
        </p:spPr>
        <p:txBody>
          <a:bodyPr wrap="square" anchor="t">
            <a:spAutoFit/>
          </a:bodyPr>
          <a:lstStyle/>
          <a:p>
            <a:pPr marL="171450" indent="-171450">
              <a:buFont typeface="Arial" panose="020B0604020202020204" pitchFamily="34" charset="0"/>
              <a:buChar char="•"/>
            </a:pPr>
            <a:r>
              <a:rPr lang="en-US" sz="1000" dirty="0">
                <a:hlinkClick r:id="rId4"/>
              </a:rPr>
              <a:t>http://www.acledamfi.com.mm</a:t>
            </a:r>
            <a:endParaRPr lang="en-US" sz="1000" dirty="0"/>
          </a:p>
          <a:p>
            <a:pPr marL="171450" indent="-171450">
              <a:buFont typeface="Arial" panose="020B0604020202020204" pitchFamily="34" charset="0"/>
              <a:buChar char="•"/>
            </a:pPr>
            <a:endParaRPr lang="en-US" sz="1000" dirty="0"/>
          </a:p>
          <a:p>
            <a:endParaRPr lang="en-US" sz="1000" dirty="0"/>
          </a:p>
          <a:p>
            <a:endParaRPr lang="en-US" sz="1000" dirty="0"/>
          </a:p>
        </p:txBody>
      </p:sp>
    </p:spTree>
    <p:extLst>
      <p:ext uri="{BB962C8B-B14F-4D97-AF65-F5344CB8AC3E}">
        <p14:creationId xmlns:p14="http://schemas.microsoft.com/office/powerpoint/2010/main" val="3195064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72</a:t>
            </a:fld>
            <a:endParaRPr lang="ru-RU"/>
          </a:p>
        </p:txBody>
      </p:sp>
      <p:sp>
        <p:nvSpPr>
          <p:cNvPr id="5" name="Title 1"/>
          <p:cNvSpPr>
            <a:spLocks noGrp="1"/>
          </p:cNvSpPr>
          <p:nvPr>
            <p:ph type="title"/>
          </p:nvPr>
        </p:nvSpPr>
        <p:spPr>
          <a:xfrm>
            <a:off x="395536" y="116632"/>
            <a:ext cx="8159540" cy="312281"/>
          </a:xfrm>
        </p:spPr>
        <p:txBody>
          <a:bodyPr/>
          <a:lstStyle/>
          <a:p>
            <a:r>
              <a:rPr lang="en-US" dirty="0"/>
              <a:t/>
            </a:r>
            <a:br>
              <a:rPr lang="en-US" dirty="0"/>
            </a:br>
            <a:r>
              <a:rPr lang="en-US" dirty="0"/>
              <a:t/>
            </a:r>
            <a:br>
              <a:rPr lang="en-US" dirty="0"/>
            </a:br>
            <a:r>
              <a:rPr lang="en-US" dirty="0"/>
              <a:t/>
            </a:r>
            <a:br>
              <a:rPr lang="en-US" dirty="0"/>
            </a:br>
            <a:r>
              <a:rPr lang="en-US" dirty="0"/>
              <a:t>Fullerton Finance Myanmar Co., Ltd.</a:t>
            </a:r>
            <a:br>
              <a:rPr lang="en-US" dirty="0"/>
            </a:br>
            <a:r>
              <a:rPr lang="en-US" dirty="0"/>
              <a:t/>
            </a:r>
            <a:br>
              <a:rPr lang="en-US" dirty="0"/>
            </a:br>
            <a:r>
              <a:rPr lang="en-US" dirty="0"/>
              <a:t/>
            </a:r>
            <a:br>
              <a:rPr lang="en-US" dirty="0"/>
            </a:br>
            <a:endParaRPr lang="en-US" dirty="0"/>
          </a:p>
        </p:txBody>
      </p:sp>
      <p:sp>
        <p:nvSpPr>
          <p:cNvPr id="6" name="Rectangle 5"/>
          <p:cNvSpPr/>
          <p:nvPr/>
        </p:nvSpPr>
        <p:spPr>
          <a:xfrm>
            <a:off x="107504" y="6457890"/>
            <a:ext cx="3168352" cy="553998"/>
          </a:xfrm>
          <a:prstGeom prst="rect">
            <a:avLst/>
          </a:prstGeom>
        </p:spPr>
        <p:txBody>
          <a:bodyPr wrap="square" anchor="t">
            <a:spAutoFit/>
          </a:bodyPr>
          <a:lstStyle/>
          <a:p>
            <a:pPr marL="171450" indent="-171450">
              <a:buFont typeface="Arial" panose="020B0604020202020204" pitchFamily="34" charset="0"/>
              <a:buChar char="•"/>
            </a:pPr>
            <a:r>
              <a:rPr lang="en-US" sz="1000" dirty="0">
                <a:hlinkClick r:id="rId3"/>
              </a:rPr>
              <a:t>https://www.fullertonmyanmar.com</a:t>
            </a:r>
            <a:endParaRPr lang="en-US" sz="1000" dirty="0"/>
          </a:p>
          <a:p>
            <a:pPr marL="171450" indent="-171450">
              <a:buFont typeface="Arial" panose="020B0604020202020204" pitchFamily="34" charset="0"/>
              <a:buChar char="•"/>
            </a:pPr>
            <a:endParaRPr lang="en-US" sz="1000" dirty="0"/>
          </a:p>
          <a:p>
            <a:endParaRPr lang="en-US" sz="1000" dirty="0"/>
          </a:p>
        </p:txBody>
      </p:sp>
      <p:graphicFrame>
        <p:nvGraphicFramePr>
          <p:cNvPr id="2" name="Table 1"/>
          <p:cNvGraphicFramePr>
            <a:graphicFrameLocks noGrp="1"/>
          </p:cNvGraphicFramePr>
          <p:nvPr>
            <p:extLst/>
          </p:nvPr>
        </p:nvGraphicFramePr>
        <p:xfrm>
          <a:off x="251517" y="764707"/>
          <a:ext cx="8568954" cy="4894664"/>
        </p:xfrm>
        <a:graphic>
          <a:graphicData uri="http://schemas.openxmlformats.org/drawingml/2006/table">
            <a:tbl>
              <a:tblPr/>
              <a:tblGrid>
                <a:gridCol w="1440163">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5400599">
                  <a:extLst>
                    <a:ext uri="{9D8B030D-6E8A-4147-A177-3AD203B41FA5}">
                      <a16:colId xmlns:a16="http://schemas.microsoft.com/office/drawing/2014/main" val="20002"/>
                    </a:ext>
                  </a:extLst>
                </a:gridCol>
              </a:tblGrid>
              <a:tr h="807134">
                <a:tc>
                  <a:txBody>
                    <a:bodyPr/>
                    <a:lstStyle/>
                    <a:p>
                      <a:pPr algn="l" rtl="0" fontAlgn="ctr"/>
                      <a:r>
                        <a:rPr lang="en-US" sz="1600" b="0" i="0" u="none" strike="noStrike" dirty="0">
                          <a:solidFill>
                            <a:srgbClr val="FFFFFF"/>
                          </a:solidFill>
                          <a:effectLst/>
                          <a:latin typeface="Calibri" panose="020F0502020204030204" pitchFamily="34" charset="0"/>
                        </a:rPr>
                        <a:t>Description of Business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gridSpan="2">
                  <a:txBody>
                    <a:bodyPr/>
                    <a:lstStyle/>
                    <a:p>
                      <a:pPr algn="l" rtl="0" fontAlgn="ctr"/>
                      <a:r>
                        <a:rPr lang="en-US" sz="1200" b="0" i="0" u="none" strike="noStrike" dirty="0">
                          <a:solidFill>
                            <a:srgbClr val="000000"/>
                          </a:solidFill>
                          <a:effectLst/>
                          <a:latin typeface="Calibri" panose="020F0502020204030204" pitchFamily="34" charset="0"/>
                        </a:rPr>
                        <a:t>Fullerton Finance Myanmar Co., Ltd. was founded in November 2014. Mission of Fullerton: Our products are Simple, Convenient, and approval is fast, meeting our customers needs.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hMerge="1">
                  <a:txBody>
                    <a:bodyPr/>
                    <a:lstStyle/>
                    <a:p>
                      <a:endParaRPr lang="en-US"/>
                    </a:p>
                  </a:txBody>
                  <a:tcPr/>
                </a:tc>
                <a:extLst>
                  <a:ext uri="{0D108BD9-81ED-4DB2-BD59-A6C34878D82A}">
                    <a16:rowId xmlns:a16="http://schemas.microsoft.com/office/drawing/2014/main" val="10000"/>
                  </a:ext>
                </a:extLst>
              </a:tr>
              <a:tr h="201436">
                <a:tc rowSpan="10">
                  <a:txBody>
                    <a:bodyPr/>
                    <a:lstStyle/>
                    <a:p>
                      <a:pPr algn="l" rtl="0" fontAlgn="ctr"/>
                      <a:r>
                        <a:rPr lang="en-US" sz="1600" b="0" i="0" u="none" strike="noStrike" dirty="0">
                          <a:solidFill>
                            <a:srgbClr val="FFFFFF"/>
                          </a:solidFill>
                          <a:effectLst/>
                          <a:latin typeface="Calibri" panose="020F0502020204030204" pitchFamily="34" charset="0"/>
                        </a:rPr>
                        <a:t>Main Markets and Main Products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gridSpan="2">
                  <a:txBody>
                    <a:bodyPr/>
                    <a:lstStyle/>
                    <a:p>
                      <a:pPr algn="l" rtl="0" fontAlgn="ctr"/>
                      <a:r>
                        <a:rPr lang="en-US" sz="1200" b="0" i="0" u="none" strike="noStrike" dirty="0">
                          <a:solidFill>
                            <a:srgbClr val="000000"/>
                          </a:solidFill>
                          <a:effectLst/>
                          <a:latin typeface="Calibri" panose="020F0502020204030204" pitchFamily="34" charset="0"/>
                        </a:rPr>
                        <a:t>Group Loans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9EDF4"/>
                    </a:solidFill>
                  </a:tcPr>
                </a:tc>
                <a:tc hMerge="1">
                  <a:txBody>
                    <a:bodyPr/>
                    <a:lstStyle/>
                    <a:p>
                      <a:endParaRPr lang="en-US"/>
                    </a:p>
                  </a:txBody>
                  <a:tcPr/>
                </a:tc>
                <a:extLst>
                  <a:ext uri="{0D108BD9-81ED-4DB2-BD59-A6C34878D82A}">
                    <a16:rowId xmlns:a16="http://schemas.microsoft.com/office/drawing/2014/main" val="10001"/>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Solidarity Group Loans for groups of 5</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9EDF4"/>
                    </a:solidFill>
                  </a:tcPr>
                </a:tc>
                <a:tc hMerge="1">
                  <a:txBody>
                    <a:bodyPr/>
                    <a:lstStyle/>
                    <a:p>
                      <a:endParaRPr lang="en-US"/>
                    </a:p>
                  </a:txBody>
                  <a:tcPr/>
                </a:tc>
                <a:extLst>
                  <a:ext uri="{0D108BD9-81ED-4DB2-BD59-A6C34878D82A}">
                    <a16:rowId xmlns:a16="http://schemas.microsoft.com/office/drawing/2014/main" val="10002"/>
                  </a:ext>
                </a:extLst>
              </a:tr>
              <a:tr h="158143">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Loan sizes 40$ - 400$, tenor period 3 - 12 months. </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9EDF4"/>
                    </a:solidFill>
                  </a:tcPr>
                </a:tc>
                <a:tc hMerge="1">
                  <a:txBody>
                    <a:bodyPr/>
                    <a:lstStyle/>
                    <a:p>
                      <a:endParaRPr lang="en-US"/>
                    </a:p>
                  </a:txBody>
                  <a:tcPr/>
                </a:tc>
                <a:extLst>
                  <a:ext uri="{0D108BD9-81ED-4DB2-BD59-A6C34878D82A}">
                    <a16:rowId xmlns:a16="http://schemas.microsoft.com/office/drawing/2014/main" val="10003"/>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Individual Loans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E9EDF4"/>
                    </a:solidFill>
                  </a:tcPr>
                </a:tc>
                <a:tc hMerge="1">
                  <a:txBody>
                    <a:bodyPr/>
                    <a:lstStyle/>
                    <a:p>
                      <a:endParaRPr lang="en-US"/>
                    </a:p>
                  </a:txBody>
                  <a:tcPr/>
                </a:tc>
                <a:extLst>
                  <a:ext uri="{0D108BD9-81ED-4DB2-BD59-A6C34878D82A}">
                    <a16:rowId xmlns:a16="http://schemas.microsoft.com/office/drawing/2014/main" val="10004"/>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Loan sizes 40$ - 400$, tenors period 6 - 18 months.</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9EDF4"/>
                    </a:solidFill>
                  </a:tcPr>
                </a:tc>
                <a:tc hMerge="1">
                  <a:txBody>
                    <a:bodyPr/>
                    <a:lstStyle/>
                    <a:p>
                      <a:endParaRPr lang="en-US"/>
                    </a:p>
                  </a:txBody>
                  <a:tcPr/>
                </a:tc>
                <a:extLst>
                  <a:ext uri="{0D108BD9-81ED-4DB2-BD59-A6C34878D82A}">
                    <a16:rowId xmlns:a16="http://schemas.microsoft.com/office/drawing/2014/main" val="10005"/>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For personal use, or to assist in micro business working capital.</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E9EDF4"/>
                    </a:solidFill>
                  </a:tcPr>
                </a:tc>
                <a:tc hMerge="1">
                  <a:txBody>
                    <a:bodyPr/>
                    <a:lstStyle/>
                    <a:p>
                      <a:endParaRPr lang="en-US"/>
                    </a:p>
                  </a:txBody>
                  <a:tcPr/>
                </a:tc>
                <a:extLst>
                  <a:ext uri="{0D108BD9-81ED-4DB2-BD59-A6C34878D82A}">
                    <a16:rowId xmlns:a16="http://schemas.microsoft.com/office/drawing/2014/main" val="10006"/>
                  </a:ext>
                </a:extLst>
              </a:tr>
              <a:tr h="208382">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Easy application requiring National Registration ID, home address proof.  </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E9EDF4"/>
                    </a:solidFill>
                  </a:tcPr>
                </a:tc>
                <a:tc hMerge="1">
                  <a:txBody>
                    <a:bodyPr/>
                    <a:lstStyle/>
                    <a:p>
                      <a:endParaRPr lang="en-US"/>
                    </a:p>
                  </a:txBody>
                  <a:tcPr/>
                </a:tc>
                <a:extLst>
                  <a:ext uri="{0D108BD9-81ED-4DB2-BD59-A6C34878D82A}">
                    <a16:rowId xmlns:a16="http://schemas.microsoft.com/office/drawing/2014/main" val="10007"/>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Deposits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D0D8E8"/>
                    </a:solidFill>
                  </a:tcPr>
                </a:tc>
                <a:tc hMerge="1">
                  <a:txBody>
                    <a:bodyPr/>
                    <a:lstStyle/>
                    <a:p>
                      <a:endParaRPr lang="en-US"/>
                    </a:p>
                  </a:txBody>
                  <a:tcPr/>
                </a:tc>
                <a:extLst>
                  <a:ext uri="{0D108BD9-81ED-4DB2-BD59-A6C34878D82A}">
                    <a16:rowId xmlns:a16="http://schemas.microsoft.com/office/drawing/2014/main" val="10008"/>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Initial deposit 1$</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rgbClr val="D0D8E8"/>
                    </a:solidFill>
                  </a:tcPr>
                </a:tc>
                <a:tc hMerge="1">
                  <a:txBody>
                    <a:bodyPr/>
                    <a:lstStyle/>
                    <a:p>
                      <a:endParaRPr lang="en-US"/>
                    </a:p>
                  </a:txBody>
                  <a:tcPr/>
                </a:tc>
                <a:extLst>
                  <a:ext uri="{0D108BD9-81ED-4DB2-BD59-A6C34878D82A}">
                    <a16:rowId xmlns:a16="http://schemas.microsoft.com/office/drawing/2014/main" val="10009"/>
                  </a:ext>
                </a:extLst>
              </a:tr>
              <a:tr h="208382">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Calibri" panose="020F0502020204030204" pitchFamily="34" charset="0"/>
                        </a:rPr>
                        <a:t>Minimum balance is not required</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D0D8E8"/>
                    </a:solidFill>
                  </a:tcPr>
                </a:tc>
                <a:tc hMerge="1">
                  <a:txBody>
                    <a:bodyPr/>
                    <a:lstStyle/>
                    <a:p>
                      <a:endParaRPr lang="en-US"/>
                    </a:p>
                  </a:txBody>
                  <a:tcPr/>
                </a:tc>
                <a:extLst>
                  <a:ext uri="{0D108BD9-81ED-4DB2-BD59-A6C34878D82A}">
                    <a16:rowId xmlns:a16="http://schemas.microsoft.com/office/drawing/2014/main" val="10010"/>
                  </a:ext>
                </a:extLst>
              </a:tr>
              <a:tr h="812691">
                <a:tc rowSpan="2">
                  <a:txBody>
                    <a:bodyPr/>
                    <a:lstStyle/>
                    <a:p>
                      <a:pPr algn="l" rtl="0" fontAlgn="ctr"/>
                      <a:r>
                        <a:rPr lang="en-US" sz="1600" b="0" i="0" u="none" strike="noStrike" dirty="0">
                          <a:solidFill>
                            <a:srgbClr val="FFFFFF"/>
                          </a:solidFill>
                          <a:effectLst/>
                          <a:latin typeface="Calibri" panose="020F0502020204030204" pitchFamily="34" charset="0"/>
                        </a:rPr>
                        <a:t>Key Financials</a:t>
                      </a:r>
                    </a:p>
                    <a:p>
                      <a:pPr algn="l" rtl="0" fontAlgn="ctr"/>
                      <a:r>
                        <a:rPr lang="en-US" sz="1600" b="0" i="0" u="none" strike="noStrike" dirty="0">
                          <a:solidFill>
                            <a:srgbClr val="FFFFFF"/>
                          </a:solidFill>
                          <a:effectLst/>
                          <a:latin typeface="Calibri" panose="020F0502020204030204" pitchFamily="34" charset="0"/>
                        </a:rPr>
                        <a:t>(2014 Year)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l" rtl="0" fontAlgn="ctr"/>
                      <a:r>
                        <a:rPr lang="en-US" sz="1200" b="0" i="0" u="none" strike="noStrike" dirty="0">
                          <a:solidFill>
                            <a:srgbClr val="000000"/>
                          </a:solidFill>
                          <a:effectLst/>
                          <a:latin typeface="Calibri" panose="020F0502020204030204" pitchFamily="34" charset="0"/>
                        </a:rPr>
                        <a:t>Loans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a:solidFill>
                            <a:srgbClr val="000000"/>
                          </a:solidFill>
                          <a:effectLst/>
                          <a:latin typeface="Calibri" panose="020F0502020204030204" pitchFamily="34" charset="0"/>
                        </a:rPr>
                        <a:t>2,6 mln USD</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1"/>
                  </a:ext>
                </a:extLst>
              </a:tr>
              <a:tr h="361196">
                <a:tc vMerge="1">
                  <a:txBody>
                    <a:bodyPr/>
                    <a:lstStyle/>
                    <a:p>
                      <a:endParaRPr lang="en-US"/>
                    </a:p>
                  </a:txBody>
                  <a:tcPr/>
                </a:tc>
                <a:tc>
                  <a:txBody>
                    <a:bodyPr/>
                    <a:lstStyle/>
                    <a:p>
                      <a:pPr algn="l" rtl="0" fontAlgn="ctr"/>
                      <a:r>
                        <a:rPr lang="en-US" sz="1200" b="0" i="0" u="none" strike="noStrike" dirty="0">
                          <a:solidFill>
                            <a:srgbClr val="000000"/>
                          </a:solidFill>
                          <a:effectLst/>
                          <a:latin typeface="Calibri" panose="020F0502020204030204" pitchFamily="34" charset="0"/>
                        </a:rPr>
                        <a:t>Average Loan Size</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tc>
                  <a:txBody>
                    <a:bodyPr/>
                    <a:lstStyle/>
                    <a:p>
                      <a:pPr algn="l" rtl="0" fontAlgn="ctr"/>
                      <a:r>
                        <a:rPr lang="en-US" sz="1200" b="0" i="0" u="none" strike="noStrike">
                          <a:solidFill>
                            <a:srgbClr val="000000"/>
                          </a:solidFill>
                          <a:effectLst/>
                          <a:latin typeface="Calibri" panose="020F0502020204030204" pitchFamily="34" charset="0"/>
                        </a:rPr>
                        <a:t>Varies on the type of loan</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12"/>
                  </a:ext>
                </a:extLst>
              </a:tr>
              <a:tr h="403567">
                <a:tc>
                  <a:txBody>
                    <a:bodyPr/>
                    <a:lstStyle/>
                    <a:p>
                      <a:pPr algn="l" rtl="0" fontAlgn="ctr"/>
                      <a:r>
                        <a:rPr lang="en-US" sz="1600" b="0" i="0" u="none" strike="noStrike" dirty="0">
                          <a:solidFill>
                            <a:srgbClr val="FFFFFF"/>
                          </a:solidFill>
                          <a:effectLst/>
                          <a:latin typeface="Calibri" panose="020F0502020204030204" pitchFamily="34" charset="0"/>
                        </a:rPr>
                        <a:t>Branches network</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4F81BD"/>
                    </a:solidFill>
                  </a:tcPr>
                </a:tc>
                <a:tc>
                  <a:txBody>
                    <a:bodyPr/>
                    <a:lstStyle/>
                    <a:p>
                      <a:pPr algn="l" rtl="0" fontAlgn="ctr"/>
                      <a:r>
                        <a:rPr lang="en-US" sz="1200" b="0" i="0" u="none" strike="noStrike" dirty="0">
                          <a:solidFill>
                            <a:srgbClr val="000000"/>
                          </a:solidFill>
                          <a:effectLst/>
                          <a:latin typeface="Calibri" panose="020F0502020204030204" pitchFamily="34" charset="0"/>
                        </a:rPr>
                        <a:t>Townships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l" rtl="0" fontAlgn="ctr"/>
                      <a:r>
                        <a:rPr lang="en-US" sz="1200" b="0" i="0" u="none" strike="noStrike" dirty="0">
                          <a:solidFill>
                            <a:srgbClr val="000000"/>
                          </a:solidFill>
                          <a:effectLst/>
                          <a:latin typeface="Calibri" panose="020F0502020204030204" pitchFamily="34" charset="0"/>
                        </a:rPr>
                        <a:t>12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3"/>
                  </a:ext>
                </a:extLst>
              </a:tr>
              <a:tr h="403567">
                <a:tc>
                  <a:txBody>
                    <a:bodyPr/>
                    <a:lstStyle/>
                    <a:p>
                      <a:r>
                        <a:rPr lang="en-US" sz="1600" b="0" dirty="0">
                          <a:solidFill>
                            <a:schemeClr val="bg1"/>
                          </a:solidFill>
                          <a:latin typeface="+mn-lt"/>
                        </a:rPr>
                        <a:t>Advertising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a:noFill/>
                    </a:lnB>
                    <a:solidFill>
                      <a:srgbClr val="4F81BD"/>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mn-lt"/>
                          <a:ea typeface="+mn-ea"/>
                          <a:cs typeface="+mn-cs"/>
                        </a:rPr>
                        <a:t>On</a:t>
                      </a:r>
                      <a:r>
                        <a:rPr lang="en-US" sz="1200" b="0" kern="1200" baseline="0" dirty="0">
                          <a:solidFill>
                            <a:schemeClr val="tx1"/>
                          </a:solidFill>
                          <a:effectLst/>
                          <a:latin typeface="+mn-lt"/>
                          <a:ea typeface="+mn-ea"/>
                          <a:cs typeface="+mn-cs"/>
                        </a:rPr>
                        <a:t> the web-site, brochures, billboard</a:t>
                      </a:r>
                      <a:endParaRPr lang="en-US" sz="1200" b="0" kern="1200" dirty="0">
                        <a:solidFill>
                          <a:schemeClr val="tx1"/>
                        </a:solidFill>
                        <a:effectLst/>
                        <a:latin typeface="+mn-lt"/>
                        <a:ea typeface="+mn-ea"/>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hMerge="1">
                  <a:txBody>
                    <a:bodyPr/>
                    <a:lstStyle/>
                    <a:p>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4"/>
                  </a:ext>
                </a:extLst>
              </a:tr>
            </a:tbl>
          </a:graphicData>
        </a:graphic>
      </p:graphicFrame>
      <p:pic>
        <p:nvPicPr>
          <p:cNvPr id="7" name="Picture 6"/>
          <p:cNvPicPr>
            <a:picLocks noChangeAspect="1"/>
          </p:cNvPicPr>
          <p:nvPr/>
        </p:nvPicPr>
        <p:blipFill>
          <a:blip r:embed="rId4"/>
          <a:stretch>
            <a:fillRect/>
          </a:stretch>
        </p:blipFill>
        <p:spPr>
          <a:xfrm>
            <a:off x="298789" y="1628800"/>
            <a:ext cx="1340547" cy="432048"/>
          </a:xfrm>
          <a:prstGeom prst="rect">
            <a:avLst/>
          </a:prstGeom>
        </p:spPr>
      </p:pic>
    </p:spTree>
    <p:extLst>
      <p:ext uri="{BB962C8B-B14F-4D97-AF65-F5344CB8AC3E}">
        <p14:creationId xmlns:p14="http://schemas.microsoft.com/office/powerpoint/2010/main" val="33402266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t>8</a:t>
            </a:fld>
            <a:endParaRPr lang="ru-RU"/>
          </a:p>
        </p:txBody>
      </p:sp>
      <p:sp>
        <p:nvSpPr>
          <p:cNvPr id="6" name="TextBox 5"/>
          <p:cNvSpPr txBox="1"/>
          <p:nvPr/>
        </p:nvSpPr>
        <p:spPr>
          <a:xfrm>
            <a:off x="346000" y="5397187"/>
            <a:ext cx="8474472" cy="777136"/>
          </a:xfrm>
          <a:prstGeom prst="rect">
            <a:avLst/>
          </a:prstGeom>
          <a:solidFill>
            <a:schemeClr val="accent1">
              <a:lumMod val="20000"/>
              <a:lumOff val="80000"/>
            </a:schemeClr>
          </a:solidFill>
          <a:ln>
            <a:solidFill>
              <a:schemeClr val="accent1"/>
            </a:solidFill>
          </a:ln>
        </p:spPr>
        <p:txBody>
          <a:bodyPr wrap="square" rtlCol="0" anchor="t">
            <a:spAutoFit/>
          </a:bodyPr>
          <a:lstStyle/>
          <a:p>
            <a:pPr marL="342900" indent="-342900">
              <a:spcBef>
                <a:spcPts val="300"/>
              </a:spcBef>
              <a:buFont typeface="+mj-lt"/>
              <a:buAutoNum type="arabicPeriod"/>
            </a:pPr>
            <a:r>
              <a:rPr lang="en-US" sz="1400"/>
              <a:t>Banks  </a:t>
            </a:r>
            <a:r>
              <a:rPr lang="en-US" sz="1400" dirty="0"/>
              <a:t>are focused on SME lending, long and heavy process to borrow money for individuals.</a:t>
            </a:r>
            <a:endParaRPr lang="ru-RU" sz="1400" dirty="0"/>
          </a:p>
          <a:p>
            <a:pPr marL="342900" indent="-342900">
              <a:spcBef>
                <a:spcPts val="300"/>
              </a:spcBef>
              <a:buFont typeface="+mj-lt"/>
              <a:buAutoNum type="arabicPeriod"/>
            </a:pPr>
            <a:r>
              <a:rPr lang="en-US" sz="1400" dirty="0"/>
              <a:t>Consumer lending is mostly represented by NGOs, MFIs, cooperatives, pawnshops and unofficial </a:t>
            </a:r>
            <a:r>
              <a:rPr lang="en-US" sz="1400"/>
              <a:t>money lenders</a:t>
            </a:r>
            <a:r>
              <a:rPr lang="en-US" sz="1400" dirty="0"/>
              <a:t> </a:t>
            </a:r>
            <a:r>
              <a:rPr lang="en-US" sz="1400"/>
              <a:t>which </a:t>
            </a:r>
            <a:r>
              <a:rPr lang="en-US" sz="1400" dirty="0"/>
              <a:t>works fully offline</a:t>
            </a:r>
            <a:r>
              <a:rPr lang="en-US" sz="1400"/>
              <a:t>.</a:t>
            </a:r>
            <a:endParaRPr lang="en-US" sz="1400" dirty="0"/>
          </a:p>
        </p:txBody>
      </p:sp>
      <p:sp>
        <p:nvSpPr>
          <p:cNvPr id="8" name="Content Placeholder 12"/>
          <p:cNvSpPr txBox="1">
            <a:spLocks/>
          </p:cNvSpPr>
          <p:nvPr/>
        </p:nvSpPr>
        <p:spPr>
          <a:xfrm>
            <a:off x="397570" y="764704"/>
            <a:ext cx="8641085" cy="437499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endParaRPr lang="en-US" sz="1500" dirty="0"/>
          </a:p>
        </p:txBody>
      </p:sp>
      <p:sp>
        <p:nvSpPr>
          <p:cNvPr id="9" name="Content Placeholder 12"/>
          <p:cNvSpPr txBox="1">
            <a:spLocks/>
          </p:cNvSpPr>
          <p:nvPr/>
        </p:nvSpPr>
        <p:spPr>
          <a:xfrm>
            <a:off x="395536" y="541770"/>
            <a:ext cx="8641085" cy="437499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000"/>
              </a:spcAft>
              <a:buNone/>
            </a:pPr>
            <a:endParaRPr lang="en-US" sz="1400" dirty="0"/>
          </a:p>
          <a:p>
            <a:pPr marL="268288" indent="-268288">
              <a:spcBef>
                <a:spcPts val="0"/>
              </a:spcBef>
              <a:spcAft>
                <a:spcPts val="1200"/>
              </a:spcAft>
            </a:pPr>
            <a:endParaRPr lang="en-US" sz="1500" dirty="0"/>
          </a:p>
        </p:txBody>
      </p:sp>
      <p:sp>
        <p:nvSpPr>
          <p:cNvPr id="3" name="Rectangle 2"/>
          <p:cNvSpPr/>
          <p:nvPr/>
        </p:nvSpPr>
        <p:spPr>
          <a:xfrm>
            <a:off x="251521" y="724993"/>
            <a:ext cx="8640959" cy="4431983"/>
          </a:xfrm>
          <a:prstGeom prst="rect">
            <a:avLst/>
          </a:prstGeom>
        </p:spPr>
        <p:txBody>
          <a:bodyPr wrap="square">
            <a:spAutoFit/>
          </a:bodyPr>
          <a:lstStyle/>
          <a:p>
            <a:pPr marL="342900" indent="-342900" algn="just">
              <a:spcAft>
                <a:spcPts val="1200"/>
              </a:spcAft>
              <a:buFont typeface="Arial" panose="020B0604020202020204" pitchFamily="34" charset="0"/>
              <a:buChar char="•"/>
            </a:pPr>
            <a:r>
              <a:rPr lang="en-GB" sz="1400" dirty="0">
                <a:solidFill>
                  <a:srgbClr val="252525"/>
                </a:solidFill>
              </a:rPr>
              <a:t>In the past, Myanmar (Burma) was a </a:t>
            </a:r>
            <a:r>
              <a:rPr lang="en-GB" sz="1400" dirty="0">
                <a:solidFill>
                  <a:srgbClr val="0B0080"/>
                </a:solidFill>
                <a:hlinkClick r:id="rId3" tooltip="British rule in Burma"/>
              </a:rPr>
              <a:t>British colony</a:t>
            </a:r>
            <a:r>
              <a:rPr lang="en-GB" sz="1400" dirty="0">
                <a:solidFill>
                  <a:srgbClr val="252525"/>
                </a:solidFill>
              </a:rPr>
              <a:t>. Myanmar became an independent nation in </a:t>
            </a:r>
            <a:r>
              <a:rPr lang="en-GB" sz="1400" dirty="0">
                <a:solidFill>
                  <a:srgbClr val="0B0080"/>
                </a:solidFill>
                <a:hlinkClick r:id="rId4" tooltip="Independence Day (Burma)"/>
              </a:rPr>
              <a:t>1948</a:t>
            </a:r>
            <a:r>
              <a:rPr lang="ru-RU" sz="1400" dirty="0">
                <a:solidFill>
                  <a:srgbClr val="252525"/>
                </a:solidFill>
              </a:rPr>
              <a:t>.</a:t>
            </a:r>
            <a:r>
              <a:rPr lang="en-GB" sz="1400" dirty="0">
                <a:solidFill>
                  <a:srgbClr val="252525"/>
                </a:solidFill>
              </a:rPr>
              <a:t> initially as a </a:t>
            </a:r>
            <a:r>
              <a:rPr lang="en-GB" sz="1400" dirty="0">
                <a:solidFill>
                  <a:srgbClr val="0B0080"/>
                </a:solidFill>
                <a:hlinkClick r:id="rId5" tooltip="Post-independence Burma, 1948–62"/>
              </a:rPr>
              <a:t>democratic nation</a:t>
            </a:r>
            <a:r>
              <a:rPr lang="en-GB" sz="1400" dirty="0">
                <a:solidFill>
                  <a:srgbClr val="252525"/>
                </a:solidFill>
              </a:rPr>
              <a:t> and then, following</a:t>
            </a:r>
            <a:r>
              <a:rPr lang="ru-RU" sz="1400" dirty="0">
                <a:solidFill>
                  <a:srgbClr val="252525"/>
                </a:solidFill>
              </a:rPr>
              <a:t> </a:t>
            </a:r>
            <a:r>
              <a:rPr lang="en-US" sz="1400" dirty="0">
                <a:solidFill>
                  <a:srgbClr val="252525"/>
                </a:solidFill>
              </a:rPr>
              <a:t>the Civil war and</a:t>
            </a:r>
            <a:r>
              <a:rPr lang="en-GB" sz="1400" dirty="0">
                <a:solidFill>
                  <a:srgbClr val="252525"/>
                </a:solidFill>
              </a:rPr>
              <a:t> a </a:t>
            </a:r>
            <a:r>
              <a:rPr lang="en-GB" sz="1400" dirty="0">
                <a:solidFill>
                  <a:srgbClr val="0B0080"/>
                </a:solidFill>
                <a:hlinkClick r:id="rId6" tooltip="1962 Burmese coup d'état"/>
              </a:rPr>
              <a:t>coup d'état in 1962</a:t>
            </a:r>
            <a:r>
              <a:rPr lang="en-GB" sz="1400" dirty="0">
                <a:solidFill>
                  <a:srgbClr val="252525"/>
                </a:solidFill>
              </a:rPr>
              <a:t>, a </a:t>
            </a:r>
            <a:r>
              <a:rPr lang="en-GB" sz="1400" dirty="0">
                <a:solidFill>
                  <a:srgbClr val="0B0080"/>
                </a:solidFill>
                <a:hlinkClick r:id="rId7" tooltip="Burma Socialist Programme Party"/>
              </a:rPr>
              <a:t>military dictatorship</a:t>
            </a:r>
            <a:r>
              <a:rPr lang="en-GB" sz="1400" dirty="0">
                <a:solidFill>
                  <a:srgbClr val="252525"/>
                </a:solidFill>
              </a:rPr>
              <a:t>. While the military dictatorship formally ended in 2011</a:t>
            </a:r>
            <a:r>
              <a:rPr lang="ru-RU" sz="1400" dirty="0">
                <a:solidFill>
                  <a:srgbClr val="252525"/>
                </a:solidFill>
              </a:rPr>
              <a:t>. </a:t>
            </a:r>
            <a:r>
              <a:rPr lang="en-US" sz="1400" dirty="0">
                <a:solidFill>
                  <a:srgbClr val="252525"/>
                </a:solidFill>
              </a:rPr>
              <a:t>Now the country fully turn into democracy.</a:t>
            </a:r>
            <a:endParaRPr lang="ru-RU" sz="1400" dirty="0">
              <a:solidFill>
                <a:srgbClr val="252525"/>
              </a:solidFill>
            </a:endParaRPr>
          </a:p>
          <a:p>
            <a:pPr marL="342900" indent="-342900" algn="just">
              <a:spcAft>
                <a:spcPts val="1200"/>
              </a:spcAft>
              <a:buFont typeface="Arial" panose="020B0604020202020204" pitchFamily="34" charset="0"/>
              <a:buChar char="•"/>
            </a:pPr>
            <a:r>
              <a:rPr lang="en-US" sz="1400" dirty="0">
                <a:solidFill>
                  <a:srgbClr val="252525"/>
                </a:solidFill>
              </a:rPr>
              <a:t>The Banking technology is not developed yet.</a:t>
            </a:r>
            <a:r>
              <a:rPr lang="ru-RU" sz="1400" dirty="0">
                <a:solidFill>
                  <a:srgbClr val="252525"/>
                </a:solidFill>
              </a:rPr>
              <a:t> </a:t>
            </a:r>
            <a:r>
              <a:rPr lang="en-US" sz="1400" dirty="0"/>
              <a:t>Local banks have no any interbank clearing system and send money to each other by fax. Also there is no REPO. Foreign bank`s branch expansion may exist only in the form of Joining Venture with local bank*. Foreign banks allowed to open only one branch and provide loans only to foreign enterprises. The main focus of banking industry is corporate customers. No any credit bureau presented in the country. The personal lending is mostly carried-out by NGOs, MFIs, cooperatives, pawnshops and unofficial money lenders.</a:t>
            </a:r>
          </a:p>
          <a:p>
            <a:pPr marL="342900" indent="-342900" algn="just">
              <a:spcAft>
                <a:spcPts val="1200"/>
              </a:spcAft>
              <a:buFont typeface="Arial" panose="020B0604020202020204" pitchFamily="34" charset="0"/>
              <a:buChar char="•"/>
            </a:pPr>
            <a:r>
              <a:rPr lang="en-US" sz="1400" dirty="0"/>
              <a:t>The main efforts of Myanmar Financial authorities are dedicated to reduce the poverty and to promote the socio-economic life of the grass-root people in rural areas. It reflects in requirements for financial institution licenses holders to provide </a:t>
            </a:r>
            <a:r>
              <a:rPr lang="en-GB" sz="1400" dirty="0"/>
              <a:t>at least 50% of</a:t>
            </a:r>
            <a:r>
              <a:rPr lang="en-US" sz="1400" dirty="0"/>
              <a:t> financing in rural areas</a:t>
            </a:r>
            <a:r>
              <a:rPr lang="ru-RU" sz="1400" dirty="0"/>
              <a:t>. </a:t>
            </a:r>
            <a:r>
              <a:rPr lang="en-US" sz="1400" dirty="0"/>
              <a:t>Thus, the most of existing micro finance industry players are focused on group-lending.</a:t>
            </a:r>
          </a:p>
          <a:p>
            <a:pPr marL="342900" indent="-342900" algn="just">
              <a:spcAft>
                <a:spcPts val="1200"/>
              </a:spcAft>
              <a:buFont typeface="Arial" panose="020B0604020202020204" pitchFamily="34" charset="0"/>
              <a:buChar char="•"/>
            </a:pPr>
            <a:r>
              <a:rPr lang="en-US" sz="1400" dirty="0"/>
              <a:t>There are regulatory authorities which control the consumer finance market: Financial Regulatory Department of Myanmar Central Bank (MCB) – for all financial institutions, Rural Development and Poverty Reduction Committee in MCB – for MFIs. Agricultural, Livestock and Irrigation Ministry  - for credit cooperatives. Yangon City Development Committee (under Prime Minister of Yangon region) – for pawnshops. (see appendix 2 - page 37)</a:t>
            </a:r>
          </a:p>
        </p:txBody>
      </p:sp>
      <p:sp>
        <p:nvSpPr>
          <p:cNvPr id="12" name="Title 1"/>
          <p:cNvSpPr txBox="1">
            <a:spLocks/>
          </p:cNvSpPr>
          <p:nvPr/>
        </p:nvSpPr>
        <p:spPr>
          <a:xfrm>
            <a:off x="372900" y="116263"/>
            <a:ext cx="8159540" cy="312281"/>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dirty="0"/>
              <a:t>Consumer Finance Industry Landscape</a:t>
            </a:r>
          </a:p>
        </p:txBody>
      </p:sp>
      <p:sp>
        <p:nvSpPr>
          <p:cNvPr id="2" name="Прямоугольник 1"/>
          <p:cNvSpPr/>
          <p:nvPr/>
        </p:nvSpPr>
        <p:spPr>
          <a:xfrm>
            <a:off x="395536" y="6438393"/>
            <a:ext cx="5968301" cy="338554"/>
          </a:xfrm>
          <a:prstGeom prst="rect">
            <a:avLst/>
          </a:prstGeom>
        </p:spPr>
        <p:txBody>
          <a:bodyPr wrap="none">
            <a:spAutoFit/>
          </a:bodyPr>
          <a:lstStyle/>
          <a:p>
            <a:r>
              <a:rPr lang="en-US" sz="800" dirty="0">
                <a:solidFill>
                  <a:srgbClr val="FF0000"/>
                </a:solidFill>
                <a:hlinkClick r:id="rId8"/>
              </a:rPr>
              <a:t>* </a:t>
            </a:r>
            <a:r>
              <a:rPr lang="en-US" sz="800" dirty="0">
                <a:hlinkClick r:id="rId8"/>
              </a:rPr>
              <a:t>http://www.crossroadsmyanmar.com/focus/banking-myanmar-nine-foreign-banks-enter-myanmar</a:t>
            </a:r>
            <a:endParaRPr lang="en-US" sz="800" dirty="0"/>
          </a:p>
          <a:p>
            <a:r>
              <a:rPr lang="ru-RU" sz="800" dirty="0"/>
              <a:t>* </a:t>
            </a:r>
            <a:r>
              <a:rPr lang="en-US" sz="800" dirty="0">
                <a:hlinkClick r:id="rId9"/>
              </a:rPr>
              <a:t>http://www.cbm.gov.mm/sites/default/files/regulate_launder/financial_institutions_law_updated_by_cbm_20160303website-1_0.pdf</a:t>
            </a:r>
            <a:r>
              <a:rPr lang="en-US" sz="800" dirty="0"/>
              <a:t>  </a:t>
            </a:r>
          </a:p>
        </p:txBody>
      </p:sp>
    </p:spTree>
    <p:extLst>
      <p:ext uri="{BB962C8B-B14F-4D97-AF65-F5344CB8AC3E}">
        <p14:creationId xmlns:p14="http://schemas.microsoft.com/office/powerpoint/2010/main" val="208329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finance market size estimation  </a:t>
            </a:r>
          </a:p>
        </p:txBody>
      </p:sp>
      <p:sp>
        <p:nvSpPr>
          <p:cNvPr id="4"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t>9</a:t>
            </a:fld>
            <a:endParaRPr lang="ru-RU"/>
          </a:p>
        </p:txBody>
      </p:sp>
      <p:graphicFrame>
        <p:nvGraphicFramePr>
          <p:cNvPr id="10" name="Chart 9"/>
          <p:cNvGraphicFramePr>
            <a:graphicFrameLocks/>
          </p:cNvGraphicFramePr>
          <p:nvPr>
            <p:extLst>
              <p:ext uri="{D42A27DB-BD31-4B8C-83A1-F6EECF244321}">
                <p14:modId xmlns:p14="http://schemas.microsoft.com/office/powerpoint/2010/main" val="1449434356"/>
              </p:ext>
            </p:extLst>
          </p:nvPr>
        </p:nvGraphicFramePr>
        <p:xfrm>
          <a:off x="392277" y="664738"/>
          <a:ext cx="8364151" cy="324061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rot="16200000">
            <a:off x="45825" y="2135112"/>
            <a:ext cx="770243" cy="276999"/>
          </a:xfrm>
          <a:prstGeom prst="rect">
            <a:avLst/>
          </a:prstGeom>
          <a:noFill/>
        </p:spPr>
        <p:txBody>
          <a:bodyPr wrap="square" rtlCol="0">
            <a:spAutoFit/>
          </a:bodyPr>
          <a:lstStyle/>
          <a:p>
            <a:r>
              <a:rPr lang="en-US" sz="1200" dirty="0"/>
              <a:t>M$</a:t>
            </a:r>
          </a:p>
        </p:txBody>
      </p:sp>
      <p:graphicFrame>
        <p:nvGraphicFramePr>
          <p:cNvPr id="11" name="Table 8"/>
          <p:cNvGraphicFramePr>
            <a:graphicFrameLocks noGrp="1"/>
          </p:cNvGraphicFramePr>
          <p:nvPr>
            <p:extLst>
              <p:ext uri="{D42A27DB-BD31-4B8C-83A1-F6EECF244321}">
                <p14:modId xmlns:p14="http://schemas.microsoft.com/office/powerpoint/2010/main" val="648261535"/>
              </p:ext>
            </p:extLst>
          </p:nvPr>
        </p:nvGraphicFramePr>
        <p:xfrm>
          <a:off x="292446" y="4149080"/>
          <a:ext cx="8595496" cy="1280160"/>
        </p:xfrm>
        <a:graphic>
          <a:graphicData uri="http://schemas.openxmlformats.org/drawingml/2006/table">
            <a:tbl>
              <a:tblPr/>
              <a:tblGrid>
                <a:gridCol w="1688512">
                  <a:extLst>
                    <a:ext uri="{9D8B030D-6E8A-4147-A177-3AD203B41FA5}">
                      <a16:colId xmlns:a16="http://schemas.microsoft.com/office/drawing/2014/main" val="20000"/>
                    </a:ext>
                  </a:extLst>
                </a:gridCol>
                <a:gridCol w="1304657">
                  <a:extLst>
                    <a:ext uri="{9D8B030D-6E8A-4147-A177-3AD203B41FA5}">
                      <a16:colId xmlns:a16="http://schemas.microsoft.com/office/drawing/2014/main" val="20001"/>
                    </a:ext>
                  </a:extLst>
                </a:gridCol>
                <a:gridCol w="1304657">
                  <a:extLst>
                    <a:ext uri="{9D8B030D-6E8A-4147-A177-3AD203B41FA5}">
                      <a16:colId xmlns:a16="http://schemas.microsoft.com/office/drawing/2014/main" val="20005"/>
                    </a:ext>
                  </a:extLst>
                </a:gridCol>
                <a:gridCol w="1458080">
                  <a:extLst>
                    <a:ext uri="{9D8B030D-6E8A-4147-A177-3AD203B41FA5}">
                      <a16:colId xmlns:a16="http://schemas.microsoft.com/office/drawing/2014/main" val="20002"/>
                    </a:ext>
                  </a:extLst>
                </a:gridCol>
                <a:gridCol w="1381422">
                  <a:extLst>
                    <a:ext uri="{9D8B030D-6E8A-4147-A177-3AD203B41FA5}">
                      <a16:colId xmlns:a16="http://schemas.microsoft.com/office/drawing/2014/main" val="20003"/>
                    </a:ext>
                  </a:extLst>
                </a:gridCol>
                <a:gridCol w="1458168">
                  <a:extLst>
                    <a:ext uri="{9D8B030D-6E8A-4147-A177-3AD203B41FA5}">
                      <a16:colId xmlns:a16="http://schemas.microsoft.com/office/drawing/2014/main" val="20004"/>
                    </a:ext>
                  </a:extLst>
                </a:gridCol>
              </a:tblGrid>
              <a:tr h="181663">
                <a:tc>
                  <a:txBody>
                    <a:bodyPr/>
                    <a:lstStyle/>
                    <a:p>
                      <a:pPr algn="ctr" rtl="0" fontAlgn="b">
                        <a:defRPr sz="1200" b="0" i="0" u="none" strike="noStrike" kern="1200" baseline="0">
                          <a:solidFill>
                            <a:schemeClr val="tx1">
                              <a:lumMod val="75000"/>
                              <a:lumOff val="25000"/>
                            </a:schemeClr>
                          </a:solidFill>
                          <a:latin typeface="+mn-lt"/>
                          <a:ea typeface="+mn-ea"/>
                          <a:cs typeface="+mn-cs"/>
                        </a:defRPr>
                      </a:pPr>
                      <a:endParaRPr lang="en-US" sz="1200" b="0" i="0" u="none" strike="noStrike" kern="1200" baseline="0" dirty="0">
                        <a:solidFill>
                          <a:schemeClr val="bg1"/>
                        </a:solidFill>
                        <a:latin typeface="+mn-lt"/>
                        <a:ea typeface="+mn-ea"/>
                        <a:cs typeface="+mn-cs"/>
                      </a:endParaRP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2017</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465192">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solidFill>
                          <a:latin typeface="+mn-lt"/>
                          <a:ea typeface="+mn-ea"/>
                          <a:cs typeface="+mn-cs"/>
                        </a:rPr>
                        <a:t>Our disbursement volumes, </a:t>
                      </a:r>
                    </a:p>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solidFill>
                          <a:latin typeface="+mn-lt"/>
                          <a:ea typeface="+mn-ea"/>
                          <a:cs typeface="+mn-cs"/>
                        </a:rPr>
                        <a:t>mln. USD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2,5</a:t>
                      </a:r>
                      <a:endParaRPr lang="ru-RU" sz="1200" b="0"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14,1</a:t>
                      </a:r>
                      <a:endParaRPr lang="ru-RU" sz="1200" b="0"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28,2</a:t>
                      </a:r>
                      <a:endParaRPr lang="ru-RU" sz="1200" b="0"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41,5</a:t>
                      </a:r>
                      <a:endParaRPr lang="ru-RU" sz="1200" b="0"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49,2</a:t>
                      </a:r>
                      <a:endParaRPr lang="ru-RU" sz="1200" b="0"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6044">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solidFill>
                          <a:latin typeface="+mn-lt"/>
                          <a:ea typeface="+mn-ea"/>
                          <a:cs typeface="+mn-cs"/>
                        </a:rPr>
                        <a:t>Our Number of loans (thousand) disbursed per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solidFill>
                          <a:latin typeface="+mn-lt"/>
                          <a:ea typeface="+mn-ea"/>
                          <a:cs typeface="+mn-cs"/>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solidFill>
                          <a:latin typeface="+mn-lt"/>
                          <a:ea typeface="+mn-ea"/>
                          <a:cs typeface="+mn-cs"/>
                        </a:rPr>
                        <a:t>173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solidFill>
                          <a:latin typeface="+mn-lt"/>
                          <a:ea typeface="+mn-ea"/>
                          <a:cs typeface="+mn-cs"/>
                        </a:rPr>
                        <a:t>351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solidFill>
                          <a:latin typeface="+mn-lt"/>
                          <a:ea typeface="+mn-ea"/>
                          <a:cs typeface="+mn-cs"/>
                        </a:rPr>
                        <a:t>520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solidFill>
                          <a:latin typeface="+mn-lt"/>
                          <a:ea typeface="+mn-ea"/>
                          <a:cs typeface="+mn-cs"/>
                        </a:rPr>
                        <a:t>620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TextBox 12"/>
          <p:cNvSpPr txBox="1"/>
          <p:nvPr/>
        </p:nvSpPr>
        <p:spPr>
          <a:xfrm>
            <a:off x="122573" y="6474822"/>
            <a:ext cx="8265851" cy="338554"/>
          </a:xfrm>
          <a:prstGeom prst="rect">
            <a:avLst/>
          </a:prstGeom>
          <a:noFill/>
          <a:ln>
            <a:noFill/>
          </a:ln>
        </p:spPr>
        <p:txBody>
          <a:bodyPr wrap="square" rtlCol="0">
            <a:spAutoFit/>
          </a:bodyPr>
          <a:lstStyle/>
          <a:p>
            <a:r>
              <a:rPr lang="ru-RU" sz="800" dirty="0">
                <a:solidFill>
                  <a:srgbClr val="FF0000"/>
                </a:solidFill>
                <a:hlinkClick r:id="rId4"/>
              </a:rPr>
              <a:t>*   </a:t>
            </a:r>
            <a:r>
              <a:rPr lang="en-US" sz="800" dirty="0">
                <a:solidFill>
                  <a:srgbClr val="FF0000"/>
                </a:solidFill>
                <a:hlinkClick r:id="rId4"/>
              </a:rPr>
              <a:t>http://www.mmse.gov.mm/eng/license</a:t>
            </a:r>
            <a:r>
              <a:rPr lang="en-US" sz="800" dirty="0">
                <a:solidFill>
                  <a:srgbClr val="FF0000"/>
                </a:solidFill>
              </a:rPr>
              <a:t>   </a:t>
            </a:r>
            <a:r>
              <a:rPr lang="en-US" sz="800" dirty="0"/>
              <a:t>-   loan portfolio of NGOs and MFIs </a:t>
            </a:r>
          </a:p>
          <a:p>
            <a:r>
              <a:rPr lang="en-US" sz="800" dirty="0"/>
              <a:t>*</a:t>
            </a:r>
            <a:r>
              <a:rPr lang="ru-RU" sz="800" dirty="0"/>
              <a:t>*</a:t>
            </a:r>
            <a:r>
              <a:rPr lang="en-US" sz="800" dirty="0">
                <a:solidFill>
                  <a:srgbClr val="FF0000"/>
                </a:solidFill>
                <a:hlinkClick r:id="rId5"/>
              </a:rPr>
              <a:t>https://www.kpmg.com/SG/en/IssuesAndInsights/ArticlesPublications/Documents/Advisory-FS-The-Banking-Financial-Services-Sector-in-Myanmar.pdf</a:t>
            </a:r>
            <a:endParaRPr lang="en-US" sz="800" dirty="0">
              <a:solidFill>
                <a:srgbClr val="FF0000"/>
              </a:solidFill>
            </a:endParaRPr>
          </a:p>
        </p:txBody>
      </p:sp>
      <p:sp>
        <p:nvSpPr>
          <p:cNvPr id="3" name="Прямоугольник 2"/>
          <p:cNvSpPr/>
          <p:nvPr/>
        </p:nvSpPr>
        <p:spPr>
          <a:xfrm>
            <a:off x="7830523" y="3728065"/>
            <a:ext cx="1061957" cy="276999"/>
          </a:xfrm>
          <a:prstGeom prst="rect">
            <a:avLst/>
          </a:prstGeom>
        </p:spPr>
        <p:txBody>
          <a:bodyPr wrap="none">
            <a:spAutoFit/>
          </a:bodyPr>
          <a:lstStyle/>
          <a:p>
            <a:r>
              <a:rPr lang="en-US" sz="1200" dirty="0"/>
              <a:t>CAGR – 9%</a:t>
            </a:r>
            <a:r>
              <a:rPr lang="ru-RU" sz="1200" dirty="0"/>
              <a:t>**</a:t>
            </a:r>
          </a:p>
        </p:txBody>
      </p:sp>
      <p:sp>
        <p:nvSpPr>
          <p:cNvPr id="12" name="TextBox 11"/>
          <p:cNvSpPr txBox="1"/>
          <p:nvPr/>
        </p:nvSpPr>
        <p:spPr>
          <a:xfrm>
            <a:off x="292446" y="5642084"/>
            <a:ext cx="8595496" cy="523220"/>
          </a:xfrm>
          <a:prstGeom prst="rect">
            <a:avLst/>
          </a:prstGeom>
          <a:solidFill>
            <a:schemeClr val="accent1">
              <a:lumMod val="20000"/>
              <a:lumOff val="80000"/>
            </a:schemeClr>
          </a:solidFill>
          <a:ln>
            <a:solidFill>
              <a:schemeClr val="accent1"/>
            </a:solidFill>
          </a:ln>
        </p:spPr>
        <p:txBody>
          <a:bodyPr wrap="square" rtlCol="0" anchor="t">
            <a:spAutoFit/>
          </a:bodyPr>
          <a:lstStyle/>
          <a:p>
            <a:pPr marL="171450" indent="-171450">
              <a:buFont typeface="Arial" panose="020B0604020202020204" pitchFamily="34" charset="0"/>
              <a:buChar char="•"/>
            </a:pPr>
            <a:r>
              <a:rPr lang="en-US" sz="1400" dirty="0"/>
              <a:t>Our market share in 2020 is expected to be more than 2,2% of existing consumer finance market </a:t>
            </a:r>
          </a:p>
          <a:p>
            <a:pPr marL="171450" indent="-171450">
              <a:buFont typeface="Arial" panose="020B0604020202020204" pitchFamily="34" charset="0"/>
              <a:buChar char="•"/>
            </a:pPr>
            <a:r>
              <a:rPr lang="en-US" sz="1400" dirty="0"/>
              <a:t>(MFI, Pawnshops and unofficial money lenders). </a:t>
            </a:r>
          </a:p>
        </p:txBody>
      </p:sp>
    </p:spTree>
    <p:extLst>
      <p:ext uri="{BB962C8B-B14F-4D97-AF65-F5344CB8AC3E}">
        <p14:creationId xmlns:p14="http://schemas.microsoft.com/office/powerpoint/2010/main" val="3406221540"/>
      </p:ext>
    </p:extLst>
  </p:cSld>
  <p:clrMapOvr>
    <a:masterClrMapping/>
  </p:clrMapOvr>
</p:sld>
</file>

<file path=ppt/theme/theme1.xml><?xml version="1.0" encoding="utf-8"?>
<a:theme xmlns:a="http://schemas.openxmlformats.org/drawingml/2006/main" name="Тема Office">
  <a:themeElements>
    <a:clrScheme name="Finstar">
      <a:dk1>
        <a:sysClr val="windowText" lastClr="000000"/>
      </a:dk1>
      <a:lt1>
        <a:sysClr val="window" lastClr="FFFFFF"/>
      </a:lt1>
      <a:dk2>
        <a:srgbClr val="001E69"/>
      </a:dk2>
      <a:lt2>
        <a:srgbClr val="EEECE1"/>
      </a:lt2>
      <a:accent1>
        <a:srgbClr val="4F81BD"/>
      </a:accent1>
      <a:accent2>
        <a:srgbClr val="C0504D"/>
      </a:accent2>
      <a:accent3>
        <a:srgbClr val="9BBB59"/>
      </a:accent3>
      <a:accent4>
        <a:srgbClr val="8064A2"/>
      </a:accent4>
      <a:accent5>
        <a:srgbClr val="327DF5"/>
      </a:accent5>
      <a:accent6>
        <a:srgbClr val="F79646"/>
      </a:accent6>
      <a:hlink>
        <a:srgbClr val="001E69"/>
      </a:hlink>
      <a:folHlink>
        <a:srgbClr val="8064A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3128248957E940845FBDA913C3E085" ma:contentTypeVersion="4" ma:contentTypeDescription="Create a new document." ma:contentTypeScope="" ma:versionID="1d25b0a090f53f8d18534346c02c7736">
  <xsd:schema xmlns:xsd="http://www.w3.org/2001/XMLSchema" xmlns:xs="http://www.w3.org/2001/XMLSchema" xmlns:p="http://schemas.microsoft.com/office/2006/metadata/properties" xmlns:ns2="9de6a297-4883-49b5-b734-272fd15c37c5" targetNamespace="http://schemas.microsoft.com/office/2006/metadata/properties" ma:root="true" ma:fieldsID="ed661cc5c381b446d65d6860ea805b21" ns2:_="">
    <xsd:import namespace="9de6a297-4883-49b5-b734-272fd15c37c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6a297-4883-49b5-b734-272fd15c37c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3D51D1-2261-40FE-97F3-F5A858E9D9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e6a297-4883-49b5-b734-272fd15c37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E2F406-45BB-417B-90C1-E21A37B5D17D}">
  <ds:schemaRefs>
    <ds:schemaRef ds:uri="http://schemas.openxmlformats.org/package/2006/metadata/core-properties"/>
    <ds:schemaRef ds:uri="http://purl.org/dc/elements/1.1/"/>
    <ds:schemaRef ds:uri="http://www.w3.org/XML/1998/namespace"/>
    <ds:schemaRef ds:uri="http://purl.org/dc/terms/"/>
    <ds:schemaRef ds:uri="9de6a297-4883-49b5-b734-272fd15c37c5"/>
    <ds:schemaRef ds:uri="http://schemas.microsoft.com/office/2006/metadata/properties"/>
    <ds:schemaRef ds:uri="http://schemas.microsoft.com/office/2006/documentManagement/types"/>
    <ds:schemaRef ds:uri="http://schemas.microsoft.com/office/infopath/2007/PartnerControls"/>
    <ds:schemaRef ds:uri="http://purl.org/dc/dcmitype/"/>
  </ds:schemaRefs>
</ds:datastoreItem>
</file>

<file path=customXml/itemProps3.xml><?xml version="1.0" encoding="utf-8"?>
<ds:datastoreItem xmlns:ds="http://schemas.openxmlformats.org/officeDocument/2006/customXml" ds:itemID="{F39A644C-6ECB-40D7-AE5A-943F15FDFD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186046</TotalTime>
  <Words>11943</Words>
  <Application>Microsoft Office PowerPoint</Application>
  <PresentationFormat>On-screen Show (4:3)</PresentationFormat>
  <Paragraphs>4148</Paragraphs>
  <Slides>72</Slides>
  <Notes>52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宋体</vt:lpstr>
      <vt:lpstr>Arial</vt:lpstr>
      <vt:lpstr>Calibri</vt:lpstr>
      <vt:lpstr>Calibri (Основной текст)</vt:lpstr>
      <vt:lpstr>Roboto</vt:lpstr>
      <vt:lpstr>Times New Roman</vt:lpstr>
      <vt:lpstr>Wingdings</vt:lpstr>
      <vt:lpstr>Тема Office</vt:lpstr>
      <vt:lpstr>Business Plan of PDL business in Myanmar prepared by APAC team</vt:lpstr>
      <vt:lpstr>Table Of Contents</vt:lpstr>
      <vt:lpstr>PowerPoint Presentation</vt:lpstr>
      <vt:lpstr>Investment summary</vt:lpstr>
      <vt:lpstr>Investment summary </vt:lpstr>
      <vt:lpstr>PowerPoint Presentation</vt:lpstr>
      <vt:lpstr>General market information</vt:lpstr>
      <vt:lpstr>PowerPoint Presentation</vt:lpstr>
      <vt:lpstr>Consumer finance market size estimation  </vt:lpstr>
      <vt:lpstr>Licensing options</vt:lpstr>
      <vt:lpstr>PowerPoint Presentation</vt:lpstr>
      <vt:lpstr>Regulation of MFI company and Pawnshop</vt:lpstr>
      <vt:lpstr>Key regulatory points ( 1/2)</vt:lpstr>
      <vt:lpstr>Key regulatory points (2/2)</vt:lpstr>
      <vt:lpstr>PowerPoint Presentation</vt:lpstr>
      <vt:lpstr>Consumer Lending Landscape</vt:lpstr>
      <vt:lpstr>Our Product parameters</vt:lpstr>
      <vt:lpstr>Initial Sales Business Process</vt:lpstr>
      <vt:lpstr>Repeat Sales Business Process</vt:lpstr>
      <vt:lpstr>Repayment channels</vt:lpstr>
      <vt:lpstr>PowerPoint Presentation</vt:lpstr>
      <vt:lpstr>Facebook is the dominant digital channel</vt:lpstr>
      <vt:lpstr>Facts from Myanmar digital space</vt:lpstr>
      <vt:lpstr>PowerPoint Presentation</vt:lpstr>
      <vt:lpstr>Online advertising test: Advertising slogan</vt:lpstr>
      <vt:lpstr>PowerPoint Presentation</vt:lpstr>
      <vt:lpstr>Online advertising test: website site design</vt:lpstr>
      <vt:lpstr>Online advertising test: Successfull applications</vt:lpstr>
      <vt:lpstr>Online advertising test: sales results 13-14 Aug</vt:lpstr>
      <vt:lpstr>Marketing Mix &amp; Marketing cost </vt:lpstr>
      <vt:lpstr>Sales Plan</vt:lpstr>
      <vt:lpstr>PowerPoint Presentation</vt:lpstr>
      <vt:lpstr>Credit and Limit Policy </vt:lpstr>
      <vt:lpstr>Risk Management tools</vt:lpstr>
      <vt:lpstr>Target Collection strategy</vt:lpstr>
      <vt:lpstr>Money disbursement channels</vt:lpstr>
      <vt:lpstr>Customer identification/ banking KYC</vt:lpstr>
      <vt:lpstr>Risk Loss curve</vt:lpstr>
      <vt:lpstr>PowerPoint Presentation</vt:lpstr>
      <vt:lpstr>IT architecture</vt:lpstr>
      <vt:lpstr>IT scope of work </vt:lpstr>
      <vt:lpstr>IT architecture geo layout</vt:lpstr>
      <vt:lpstr>IT expenses: One-off and Fixed</vt:lpstr>
      <vt:lpstr>PowerPoint Presentation</vt:lpstr>
      <vt:lpstr>Organization chart ( 1-3 month) </vt:lpstr>
      <vt:lpstr>Organization chart (EOY 1) </vt:lpstr>
      <vt:lpstr>Organization chart (EOY 5) </vt:lpstr>
      <vt:lpstr>Headcount and Personnel budget</vt:lpstr>
      <vt:lpstr>PowerPoint Presentation</vt:lpstr>
      <vt:lpstr>Financial model assumptions</vt:lpstr>
      <vt:lpstr>Investment summary</vt:lpstr>
      <vt:lpstr>Balance sheet</vt:lpstr>
      <vt:lpstr>P&amp;L Statement</vt:lpstr>
      <vt:lpstr>Cash flow statement</vt:lpstr>
      <vt:lpstr>Expenses detailed</vt:lpstr>
      <vt:lpstr>One-off expenses</vt:lpstr>
      <vt:lpstr>PowerPoint Presentation</vt:lpstr>
      <vt:lpstr>Project Plan </vt:lpstr>
      <vt:lpstr>PowerPoint Presentation</vt:lpstr>
      <vt:lpstr>Appendix 1.1: Core team salary expenses</vt:lpstr>
      <vt:lpstr>Appendix 1.2: Mass team salary expenses</vt:lpstr>
      <vt:lpstr>Appendix 2. Detailed Headcount and Personnel budget</vt:lpstr>
      <vt:lpstr>Appendix 3: Largest banks in Myanmar: Domestic remittance</vt:lpstr>
      <vt:lpstr>Appendix 4: Governing bodies in Myanmar | Structure</vt:lpstr>
      <vt:lpstr>Appendix 5. Online marketing toolkit: Local Display network</vt:lpstr>
      <vt:lpstr>Appendix 6: Markets comparison</vt:lpstr>
      <vt:lpstr>Salaries comparison. APAC survey</vt:lpstr>
      <vt:lpstr> Mingalar Myanmar Microfinance </vt:lpstr>
      <vt:lpstr>Pyae Mahar Microfinance</vt:lpstr>
      <vt:lpstr> Tun Foundation Finance </vt:lpstr>
      <vt:lpstr>  ACLEDA MFI Myanmar Co., Ltd.  </vt:lpstr>
      <vt:lpstr>   Fullerton Finance Myanmar Co., Ltd.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MicroMoney; Micromoney International; Micromoney.io; Alexandrov S; Anton Dzyatkovskiy</dc:creator>
  <cp:lastModifiedBy>Anton Dziatkovskii</cp:lastModifiedBy>
  <cp:revision>4784</cp:revision>
  <cp:lastPrinted>2016-07-28T04:46:28Z</cp:lastPrinted>
  <dcterms:created xsi:type="dcterms:W3CDTF">2014-10-16T06:51:06Z</dcterms:created>
  <dcterms:modified xsi:type="dcterms:W3CDTF">2017-08-29T14:51:47Z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0x010100163128248957E940845FBDA913C3E085</vt:lpwstr>
  </property>
</Properties>
</file>